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1" autoAdjust="0"/>
    <p:restoredTop sz="94434" autoAdjust="0"/>
  </p:normalViewPr>
  <p:slideViewPr>
    <p:cSldViewPr snapToGrid="0">
      <p:cViewPr varScale="1">
        <p:scale>
          <a:sx n="69" d="100"/>
          <a:sy n="69" d="100"/>
        </p:scale>
        <p:origin x="-1386"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0393931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45064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4" name="Google Shape;164;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9502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0" name="Google Shape;170;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1498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9" name="Google Shape;179;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0875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5" name="Google Shape;185;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27174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95" name="Google Shape;195;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10291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01" name="Google Shape;201;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40497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08" name="Google Shape;208;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6487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14" name="Google Shape;214;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69216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22" name="Google Shape;222;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48600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28" name="Google Shape;228;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3790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4" name="Google Shape;94;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85828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39" name="Google Shape;239;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73805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45" name="Google Shape;245;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35207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54" name="Google Shape;254;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78000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60" name="Google Shape;260;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01850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67" name="Google Shape;267;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20441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3" name="Google Shape;273;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11744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81" name="Google Shape;281;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50938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87" name="Google Shape;287;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68133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96" name="Google Shape;296;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62695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02" name="Google Shape;302;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2840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0" name="Google Shape;100;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02995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10" name="Google Shape;310;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59838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16" name="Google Shape;316;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3775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0" name="Google Shape;110;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6927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6" name="Google Shape;116;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8014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28" name="Google Shape;128;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7462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37" name="Google Shape;137;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5966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7" name="Google Shape;14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3887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53" name="Google Shape;153;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8238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 name="Google Shape;18;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4" name="Google Shape;24;p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5" name="Google Shape;25;p3"/>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6" name="Google Shape;26;p3"/>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7" name="Google Shape;27;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0"/>
        <p:cNvGrpSpPr/>
        <p:nvPr/>
      </p:nvGrpSpPr>
      <p:grpSpPr>
        <a:xfrm>
          <a:off x="0" y="0"/>
          <a:ext cx="0" cy="0"/>
          <a:chOff x="0" y="0"/>
          <a:chExt cx="0" cy="0"/>
        </a:xfrm>
      </p:grpSpPr>
      <p:sp>
        <p:nvSpPr>
          <p:cNvPr id="31" name="Google Shape;31;p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2" name="Google Shape;32;p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33" name="Google Shape;33;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8" name="Google Shape;38;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9" name="Google Shape;39;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4" name="Google Shape;44;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5" name="Google Shape;45;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6" name="Google Shape;46;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1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7" Type="http://schemas.microsoft.com/office/2007/relationships/hdphoto" Target="../media/hdphoto3.wdp"/><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jp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7.jpg"/><Relationship Id="rId4" Type="http://schemas.openxmlformats.org/officeDocument/2006/relationships/image" Target="../media/image26.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
        <p:cNvGrpSpPr/>
        <p:nvPr/>
      </p:nvGrpSpPr>
      <p:grpSpPr>
        <a:xfrm>
          <a:off x="0" y="0"/>
          <a:ext cx="0" cy="0"/>
          <a:chOff x="0" y="0"/>
          <a:chExt cx="0" cy="0"/>
        </a:xfrm>
      </p:grpSpPr>
      <p:sp>
        <p:nvSpPr>
          <p:cNvPr id="88" name="Google Shape;88;p13"/>
          <p:cNvSpPr/>
          <p:nvPr/>
        </p:nvSpPr>
        <p:spPr>
          <a:xfrm>
            <a:off x="394554" y="4756638"/>
            <a:ext cx="8579094" cy="1844256"/>
          </a:xfrm>
          <a:prstGeom prst="rect">
            <a:avLst/>
          </a:prstGeom>
          <a:solidFill>
            <a:srgbClr val="404040"/>
          </a:solidFill>
          <a:ln w="127000" cap="sq" cmpd="thinThick">
            <a:solidFill>
              <a:srgbClr val="40404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9" name="Google Shape;89;p13"/>
          <p:cNvSpPr txBox="1">
            <a:spLocks noGrp="1"/>
          </p:cNvSpPr>
          <p:nvPr>
            <p:ph type="title"/>
          </p:nvPr>
        </p:nvSpPr>
        <p:spPr>
          <a:xfrm>
            <a:off x="394554" y="4756638"/>
            <a:ext cx="8354891" cy="930447"/>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None/>
            </a:pPr>
            <a:r>
              <a:rPr lang="en-US" sz="4700">
                <a:solidFill>
                  <a:srgbClr val="FFFFFF"/>
                </a:solidFill>
                <a:latin typeface="Calibri"/>
                <a:ea typeface="Calibri"/>
                <a:cs typeface="Calibri"/>
                <a:sym typeface="Calibri"/>
              </a:rPr>
              <a:t>Stop Malaria!</a:t>
            </a:r>
            <a:endParaRPr/>
          </a:p>
        </p:txBody>
      </p:sp>
      <p:pic>
        <p:nvPicPr>
          <p:cNvPr id="90" name="Google Shape;90;p13" descr="Fight-to-Stop-Malaria.jpg"/>
          <p:cNvPicPr preferRelativeResize="0">
            <a:picLocks noGrp="1"/>
          </p:cNvPicPr>
          <p:nvPr>
            <p:ph type="body" idx="1"/>
          </p:nvPr>
        </p:nvPicPr>
        <p:blipFill rotWithShape="1">
          <a:blip r:embed="rId3">
            <a:alphaModFix/>
          </a:blip>
          <a:srcRect t="6691" b="6691"/>
          <a:stretch/>
        </p:blipFill>
        <p:spPr>
          <a:xfrm>
            <a:off x="917283" y="307731"/>
            <a:ext cx="7268109" cy="3997637"/>
          </a:xfrm>
          <a:prstGeom prst="rect">
            <a:avLst/>
          </a:prstGeom>
          <a:noFill/>
          <a:ln>
            <a:noFill/>
          </a:ln>
        </p:spPr>
      </p:pic>
      <p:cxnSp>
        <p:nvCxnSpPr>
          <p:cNvPr id="91" name="Google Shape;91;p13"/>
          <p:cNvCxnSpPr/>
          <p:nvPr/>
        </p:nvCxnSpPr>
        <p:spPr>
          <a:xfrm>
            <a:off x="1657350" y="5738691"/>
            <a:ext cx="5829300" cy="0"/>
          </a:xfrm>
          <a:prstGeom prst="straightConnector1">
            <a:avLst/>
          </a:prstGeom>
          <a:noFill/>
          <a:ln w="22225" cap="flat" cmpd="sng">
            <a:solidFill>
              <a:srgbClr val="D9D9D9"/>
            </a:solidFill>
            <a:prstDash val="solid"/>
            <a:round/>
            <a:headEnd type="none" w="sm" len="sm"/>
            <a:tailEnd type="none" w="sm" len="sm"/>
          </a:ln>
        </p:spPr>
      </p:cxn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Speaker’s notes: At Risk Groups</a:t>
            </a:r>
            <a:endParaRPr/>
          </a:p>
        </p:txBody>
      </p:sp>
      <p:sp>
        <p:nvSpPr>
          <p:cNvPr id="167" name="Google Shape;167;p2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960"/>
              <a:buFont typeface="Arial"/>
              <a:buChar char="•"/>
            </a:pPr>
            <a:r>
              <a:rPr lang="en-US" sz="2960"/>
              <a:t>It is especially important for children under 5 years old, pregnant women and people with HIV/AIDS to sleep under a bed net because they are most at risk of getting malaria</a:t>
            </a:r>
            <a:endParaRPr/>
          </a:p>
          <a:p>
            <a:pPr marL="342900" lvl="0" indent="-154940" algn="l" rtl="0">
              <a:spcBef>
                <a:spcPts val="592"/>
              </a:spcBef>
              <a:spcAft>
                <a:spcPts val="0"/>
              </a:spcAft>
              <a:buClr>
                <a:schemeClr val="dk1"/>
              </a:buClr>
              <a:buSzPts val="2960"/>
              <a:buFont typeface="Arial"/>
              <a:buNone/>
            </a:pPr>
            <a:endParaRPr sz="2960"/>
          </a:p>
          <a:p>
            <a:pPr marL="342900" lvl="0" indent="-342900" algn="l" rtl="0">
              <a:spcBef>
                <a:spcPts val="592"/>
              </a:spcBef>
              <a:spcAft>
                <a:spcPts val="0"/>
              </a:spcAft>
              <a:buClr>
                <a:schemeClr val="dk1"/>
              </a:buClr>
              <a:buSzPts val="2960"/>
              <a:buFont typeface="Arial"/>
              <a:buChar char="•"/>
            </a:pPr>
            <a:r>
              <a:rPr lang="en-US" sz="2960"/>
              <a:t>All pregnant women should get 3 doses of antimalarial medicine (Intermittent Preventive Treatment in Pregnancy - IPTp) starting from month four, each dose at least one month apart</a:t>
            </a:r>
            <a:endParaRPr/>
          </a:p>
          <a:p>
            <a:pPr marL="342900" lvl="0" indent="-154940" algn="l" rtl="0">
              <a:spcBef>
                <a:spcPts val="592"/>
              </a:spcBef>
              <a:spcAft>
                <a:spcPts val="0"/>
              </a:spcAft>
              <a:buClr>
                <a:schemeClr val="dk1"/>
              </a:buClr>
              <a:buSzPts val="2960"/>
              <a:buFont typeface="Arial"/>
              <a:buNone/>
            </a:pPr>
            <a:endParaRPr sz="2960"/>
          </a:p>
          <a:p>
            <a:pPr marL="342900" lvl="0" indent="-154940" algn="l" rtl="0">
              <a:spcBef>
                <a:spcPts val="592"/>
              </a:spcBef>
              <a:spcAft>
                <a:spcPts val="0"/>
              </a:spcAft>
              <a:buClr>
                <a:schemeClr val="dk1"/>
              </a:buClr>
              <a:buSzPts val="2960"/>
              <a:buFont typeface="Arial"/>
              <a:buNone/>
            </a:pPr>
            <a:endParaRPr sz="2960"/>
          </a:p>
          <a:p>
            <a:pPr marL="342900" lvl="0" indent="-154940" algn="l" rtl="0">
              <a:spcBef>
                <a:spcPts val="592"/>
              </a:spcBef>
              <a:spcAft>
                <a:spcPts val="0"/>
              </a:spcAft>
              <a:buClr>
                <a:schemeClr val="dk1"/>
              </a:buClr>
              <a:buSzPts val="2960"/>
              <a:buFont typeface="Arial"/>
              <a:buNone/>
            </a:pPr>
            <a:endParaRPr sz="296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1"/>
        <p:cNvGrpSpPr/>
        <p:nvPr/>
      </p:nvGrpSpPr>
      <p:grpSpPr>
        <a:xfrm>
          <a:off x="0" y="0"/>
          <a:ext cx="0" cy="0"/>
          <a:chOff x="0" y="0"/>
          <a:chExt cx="0" cy="0"/>
        </a:xfrm>
      </p:grpSpPr>
      <p:sp>
        <p:nvSpPr>
          <p:cNvPr id="172" name="Google Shape;172;p23"/>
          <p:cNvSpPr txBox="1">
            <a:spLocks noGrp="1"/>
          </p:cNvSpPr>
          <p:nvPr>
            <p:ph type="title"/>
          </p:nvPr>
        </p:nvSpPr>
        <p:spPr>
          <a:xfrm>
            <a:off x="482247" y="4571216"/>
            <a:ext cx="8179506" cy="111541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None/>
            </a:pPr>
            <a:r>
              <a:rPr lang="en-US" sz="3300" b="1" dirty="0">
                <a:latin typeface="Minion Pro Med" panose="02040503050306020203" pitchFamily="18" charset="0"/>
              </a:rPr>
              <a:t>Children, Pregnant Mothers and Those with Serious Disease </a:t>
            </a:r>
            <a:endParaRPr b="1" dirty="0">
              <a:latin typeface="Minion Pro Med" panose="02040503050306020203" pitchFamily="18" charset="0"/>
            </a:endParaRPr>
          </a:p>
        </p:txBody>
      </p:sp>
      <p:pic>
        <p:nvPicPr>
          <p:cNvPr id="174" name="Google Shape;174;p23"/>
          <p:cNvPicPr preferRelativeResize="0"/>
          <p:nvPr/>
        </p:nvPicPr>
        <p:blipFill rotWithShape="1">
          <a:blip r:embed="rId3">
            <a:alphaModFix/>
          </a:blip>
          <a:srcRect/>
          <a:stretch/>
        </p:blipFill>
        <p:spPr>
          <a:xfrm>
            <a:off x="615573" y="736980"/>
            <a:ext cx="3301334" cy="2916400"/>
          </a:xfrm>
          <a:prstGeom prst="rect">
            <a:avLst/>
          </a:prstGeom>
          <a:ln>
            <a:noFill/>
          </a:ln>
          <a:effectLst>
            <a:softEdge rad="112500"/>
          </a:effectLst>
        </p:spPr>
      </p:pic>
      <p:cxnSp>
        <p:nvCxnSpPr>
          <p:cNvPr id="176" name="Google Shape;176;p23"/>
          <p:cNvCxnSpPr/>
          <p:nvPr/>
        </p:nvCxnSpPr>
        <p:spPr>
          <a:xfrm>
            <a:off x="1143000" y="5778706"/>
            <a:ext cx="6858000" cy="0"/>
          </a:xfrm>
          <a:prstGeom prst="straightConnector1">
            <a:avLst/>
          </a:prstGeom>
          <a:noFill/>
          <a:ln w="19050" cap="flat" cmpd="sng">
            <a:solidFill>
              <a:srgbClr val="CD7193"/>
            </a:solidFill>
            <a:prstDash val="solid"/>
            <a:round/>
            <a:headEnd type="none" w="sm" len="sm"/>
            <a:tailEnd type="none" w="sm" len="sm"/>
          </a:ln>
        </p:spPr>
      </p:cxnSp>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423296" y="886691"/>
            <a:ext cx="4273370" cy="276668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Speaker’s Notes: Net Use</a:t>
            </a:r>
            <a:endParaRPr/>
          </a:p>
        </p:txBody>
      </p:sp>
      <p:sp>
        <p:nvSpPr>
          <p:cNvPr id="182" name="Google Shape;182;p24"/>
          <p:cNvSpPr txBox="1">
            <a:spLocks noGrp="1"/>
          </p:cNvSpPr>
          <p:nvPr>
            <p:ph type="body" idx="1"/>
          </p:nvPr>
        </p:nvSpPr>
        <p:spPr>
          <a:xfrm>
            <a:off x="457200" y="1600200"/>
            <a:ext cx="8504238"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200"/>
              <a:buChar char="•"/>
            </a:pPr>
            <a:r>
              <a:rPr lang="en-US" sz="2200"/>
              <a:t>Using the net correctly every night is the cheapest and most effective way to prevent malaria</a:t>
            </a:r>
            <a:endParaRPr/>
          </a:p>
          <a:p>
            <a:pPr marL="342900" lvl="0" indent="-342900" algn="l" rtl="0">
              <a:spcBef>
                <a:spcPts val="440"/>
              </a:spcBef>
              <a:spcAft>
                <a:spcPts val="0"/>
              </a:spcAft>
              <a:buClr>
                <a:schemeClr val="dk1"/>
              </a:buClr>
              <a:buSzPts val="2200"/>
              <a:buChar char="•"/>
            </a:pPr>
            <a:r>
              <a:rPr lang="en-US" sz="2200"/>
              <a:t>Hang your net properly. Nets come in many shapes and sizes, so the way the net is hung should be customized to fit the room/bed. Use the loops on the net to hang it from sticks attached to the corners of the bed or hung from walls or ceiling using nails and strings.</a:t>
            </a:r>
            <a:endParaRPr/>
          </a:p>
          <a:p>
            <a:pPr marL="342900" lvl="0" indent="-342900" algn="l" rtl="0">
              <a:spcBef>
                <a:spcPts val="440"/>
              </a:spcBef>
              <a:spcAft>
                <a:spcPts val="0"/>
              </a:spcAft>
              <a:buClr>
                <a:schemeClr val="dk1"/>
              </a:buClr>
              <a:buSzPts val="2200"/>
              <a:buChar char="•"/>
            </a:pPr>
            <a:r>
              <a:rPr lang="en-US" sz="2200"/>
              <a:t>Lower the net to cover the users every night. Tuck the edges under the mattress or sleeping mat so no mosquitoes can sneak in. </a:t>
            </a:r>
            <a:endParaRPr/>
          </a:p>
          <a:p>
            <a:pPr marL="342900" lvl="0" indent="-342900" algn="l" rtl="0">
              <a:spcBef>
                <a:spcPts val="440"/>
              </a:spcBef>
              <a:spcAft>
                <a:spcPts val="0"/>
              </a:spcAft>
              <a:buClr>
                <a:schemeClr val="dk1"/>
              </a:buClr>
              <a:buSzPts val="2200"/>
              <a:buChar char="•"/>
            </a:pPr>
            <a:r>
              <a:rPr lang="en-US" sz="2200"/>
              <a:t>Tie up the net in the daytime to prevent it from being snagged and torn. </a:t>
            </a:r>
            <a:endParaRPr/>
          </a:p>
          <a:p>
            <a:pPr marL="342900" lvl="0" indent="-342900" algn="l" rtl="0">
              <a:spcBef>
                <a:spcPts val="440"/>
              </a:spcBef>
              <a:spcAft>
                <a:spcPts val="0"/>
              </a:spcAft>
              <a:buClr>
                <a:schemeClr val="dk1"/>
              </a:buClr>
              <a:buSzPts val="2200"/>
              <a:buChar char="•"/>
            </a:pPr>
            <a:r>
              <a:rPr lang="en-US" sz="2200"/>
              <a:t>Sleep under the net every night of the year, including dry season </a:t>
            </a:r>
            <a:endParaRPr/>
          </a:p>
          <a:p>
            <a:pPr marL="342900" lvl="0" indent="-203200" algn="l" rtl="0">
              <a:spcBef>
                <a:spcPts val="440"/>
              </a:spcBef>
              <a:spcAft>
                <a:spcPts val="0"/>
              </a:spcAft>
              <a:buClr>
                <a:schemeClr val="dk1"/>
              </a:buClr>
              <a:buSzPts val="2200"/>
              <a:buNone/>
            </a:pPr>
            <a:endParaRPr sz="220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6"/>
        <p:cNvGrpSpPr/>
        <p:nvPr/>
      </p:nvGrpSpPr>
      <p:grpSpPr>
        <a:xfrm>
          <a:off x="0" y="0"/>
          <a:ext cx="0" cy="0"/>
          <a:chOff x="0" y="0"/>
          <a:chExt cx="0" cy="0"/>
        </a:xfrm>
      </p:grpSpPr>
      <p:sp>
        <p:nvSpPr>
          <p:cNvPr id="187" name="Google Shape;187;p25"/>
          <p:cNvSpPr txBox="1">
            <a:spLocks noGrp="1"/>
          </p:cNvSpPr>
          <p:nvPr>
            <p:ph type="title"/>
          </p:nvPr>
        </p:nvSpPr>
        <p:spPr>
          <a:xfrm>
            <a:off x="668110" y="4966091"/>
            <a:ext cx="7814196" cy="1280448"/>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None/>
            </a:pPr>
            <a:r>
              <a:rPr lang="en-US" sz="3300" dirty="0">
                <a:latin typeface="Minion Pro Med" panose="02040503050306020203" pitchFamily="18" charset="0"/>
              </a:rPr>
              <a:t>Net maintenance: </a:t>
            </a:r>
            <a:br>
              <a:rPr lang="en-US" sz="3300" dirty="0">
                <a:latin typeface="Minion Pro Med" panose="02040503050306020203" pitchFamily="18" charset="0"/>
              </a:rPr>
            </a:br>
            <a:r>
              <a:rPr lang="en-US" sz="3300" dirty="0">
                <a:latin typeface="Minion Pro Med" panose="02040503050306020203" pitchFamily="18" charset="0"/>
              </a:rPr>
              <a:t>Hang, Tuck, Repair, Repeat!</a:t>
            </a:r>
            <a:endParaRPr dirty="0">
              <a:latin typeface="Minion Pro Med" panose="02040503050306020203" pitchFamily="18" charset="0"/>
            </a:endParaRPr>
          </a:p>
        </p:txBody>
      </p:sp>
      <p:sp>
        <p:nvSpPr>
          <p:cNvPr id="188" name="Google Shape;188;p25"/>
          <p:cNvSpPr/>
          <p:nvPr/>
        </p:nvSpPr>
        <p:spPr>
          <a:xfrm>
            <a:off x="0" y="245660"/>
            <a:ext cx="9144000" cy="4572000"/>
          </a:xfrm>
          <a:prstGeom prst="rect">
            <a:avLst/>
          </a:prstGeom>
          <a:solidFill>
            <a:srgbClr val="383B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9" name="Google Shape;189;p25"/>
          <p:cNvSpPr/>
          <p:nvPr/>
        </p:nvSpPr>
        <p:spPr>
          <a:xfrm>
            <a:off x="315629" y="534955"/>
            <a:ext cx="8519158" cy="3993410"/>
          </a:xfrm>
          <a:prstGeom prst="roundRect">
            <a:avLst>
              <a:gd name="adj" fmla="val 0"/>
            </a:avLst>
          </a:prstGeom>
          <a:solidFill>
            <a:srgbClr val="FFFFFF"/>
          </a:solidFill>
          <a:ln w="9525" cap="flat" cmpd="sng">
            <a:solidFill>
              <a:srgbClr val="C8CACA"/>
            </a:solidFill>
            <a:prstDash val="solid"/>
            <a:round/>
            <a:headEnd type="none" w="sm" len="sm"/>
            <a:tailEnd type="none" w="sm" len="sm"/>
          </a:ln>
          <a:effectLst>
            <a:outerShdw blurRad="57150" dist="19050" dir="5400000" algn="t"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90" name="Google Shape;190;p25" descr="RepairBednet.jpg"/>
          <p:cNvPicPr preferRelativeResize="0">
            <a:picLocks noGrp="1"/>
          </p:cNvPicPr>
          <p:nvPr>
            <p:ph type="body" idx="1"/>
          </p:nvPr>
        </p:nvPicPr>
        <p:blipFill rotWithShape="1">
          <a:blip r:embed="rId3">
            <a:alphaModFix/>
            <a:extLst>
              <a:ext uri="{BEBA8EAE-BF5A-486C-A8C5-ECC9F3942E4B}">
                <a14:imgProps xmlns:a14="http://schemas.microsoft.com/office/drawing/2010/main">
                  <a14:imgLayer r:embed="rId4">
                    <a14:imgEffect>
                      <a14:saturation sat="0"/>
                    </a14:imgEffect>
                  </a14:imgLayer>
                </a14:imgProps>
              </a:ext>
            </a:extLst>
          </a:blip>
          <a:srcRect l="18338" r="18338"/>
          <a:stretch/>
        </p:blipFill>
        <p:spPr>
          <a:xfrm>
            <a:off x="5957455" y="1665257"/>
            <a:ext cx="2590800" cy="1756160"/>
          </a:xfrm>
          <a:prstGeom prst="rect">
            <a:avLst/>
          </a:prstGeom>
          <a:noFill/>
          <a:ln>
            <a:noFill/>
          </a:ln>
        </p:spPr>
      </p:pic>
      <p:pic>
        <p:nvPicPr>
          <p:cNvPr id="191" name="Google Shape;191;p25" descr="A person sitting at a table in front of a window&#10;&#10;Description automatically generated"/>
          <p:cNvPicPr preferRelativeResize="0"/>
          <p:nvPr/>
        </p:nvPicPr>
        <p:blipFill rotWithShape="1">
          <a:blip r:embed="rId5">
            <a:alphaModFix/>
          </a:blip>
          <a:srcRect l="8263" t="1643" r="11873" b="6667"/>
          <a:stretch/>
        </p:blipFill>
        <p:spPr>
          <a:xfrm>
            <a:off x="2962480" y="689293"/>
            <a:ext cx="2565202" cy="2871494"/>
          </a:xfrm>
          <a:prstGeom prst="rect">
            <a:avLst/>
          </a:prstGeom>
          <a:noFill/>
          <a:ln>
            <a:noFill/>
          </a:ln>
        </p:spPr>
      </p:pic>
      <p:pic>
        <p:nvPicPr>
          <p:cNvPr id="2050" name="Picture 2"/>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89758" y="1641902"/>
            <a:ext cx="2312057" cy="1779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Speakers Notes: Routine Net Care</a:t>
            </a:r>
            <a:endParaRPr/>
          </a:p>
        </p:txBody>
      </p:sp>
      <p:sp>
        <p:nvSpPr>
          <p:cNvPr id="198" name="Google Shape;198;p2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Char char="•"/>
            </a:pPr>
            <a:r>
              <a:rPr lang="en-US"/>
              <a:t>Gently wash your bed net when it is dirty. Only use soap and water and do not wring it, to avoid washing out the insecticide. </a:t>
            </a:r>
            <a:endParaRPr/>
          </a:p>
          <a:p>
            <a:pPr marL="342900" lvl="0" indent="-342900" algn="l" rtl="0">
              <a:spcBef>
                <a:spcPts val="640"/>
              </a:spcBef>
              <a:spcAft>
                <a:spcPts val="0"/>
              </a:spcAft>
              <a:buClr>
                <a:schemeClr val="dk1"/>
              </a:buClr>
              <a:buSzPts val="3200"/>
              <a:buChar char="•"/>
            </a:pPr>
            <a:r>
              <a:rPr lang="en-US"/>
              <a:t>After washing, lay your net flat in a shaded area to dry. Do not place the net in direct sunlight or hang it off a line. </a:t>
            </a:r>
            <a:endParaRPr/>
          </a:p>
          <a:p>
            <a:pPr marL="342900" lvl="0" indent="-342900" algn="l" rtl="0">
              <a:spcBef>
                <a:spcPts val="640"/>
              </a:spcBef>
              <a:spcAft>
                <a:spcPts val="0"/>
              </a:spcAft>
              <a:buClr>
                <a:schemeClr val="dk1"/>
              </a:buClr>
              <a:buSzPts val="3200"/>
              <a:buChar char="•"/>
            </a:pPr>
            <a:r>
              <a:rPr lang="en-US"/>
              <a:t>Your bed net can last for up to 3 years if they are washed 4-5 times per year and maintained properly</a:t>
            </a:r>
            <a:endParaRPr/>
          </a:p>
          <a:p>
            <a:pPr marL="342900" lvl="0" indent="-139700" algn="l" rtl="0">
              <a:spcBef>
                <a:spcPts val="640"/>
              </a:spcBef>
              <a:spcAft>
                <a:spcPts val="0"/>
              </a:spcAft>
              <a:buClr>
                <a:schemeClr val="dk1"/>
              </a:buClr>
              <a:buSzPts val="3200"/>
              <a:buNone/>
            </a:pPr>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2"/>
        <p:cNvGrpSpPr/>
        <p:nvPr/>
      </p:nvGrpSpPr>
      <p:grpSpPr>
        <a:xfrm>
          <a:off x="0" y="0"/>
          <a:ext cx="0" cy="0"/>
          <a:chOff x="0" y="0"/>
          <a:chExt cx="0" cy="0"/>
        </a:xfrm>
      </p:grpSpPr>
      <p:sp>
        <p:nvSpPr>
          <p:cNvPr id="203" name="Google Shape;203;p27"/>
          <p:cNvSpPr txBox="1">
            <a:spLocks noGrp="1"/>
          </p:cNvSpPr>
          <p:nvPr>
            <p:ph type="title"/>
          </p:nvPr>
        </p:nvSpPr>
        <p:spPr>
          <a:xfrm>
            <a:off x="677764" y="1794992"/>
            <a:ext cx="2738601" cy="167660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US" sz="3700" dirty="0">
                <a:latin typeface="Minion Pro Med" panose="02040503050306020203" pitchFamily="18" charset="0"/>
              </a:rPr>
              <a:t>Wash and Lay Flat to Dry</a:t>
            </a:r>
            <a:endParaRPr dirty="0">
              <a:latin typeface="Minion Pro Med" panose="02040503050306020203" pitchFamily="18"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918" t="-1" b="-1"/>
          <a:stretch/>
        </p:blipFill>
        <p:spPr>
          <a:xfrm rot="5400000">
            <a:off x="3335670" y="1049670"/>
            <a:ext cx="6858000" cy="475865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8"/>
          <p:cNvSpPr txBox="1">
            <a:spLocks noGrp="1"/>
          </p:cNvSpPr>
          <p:nvPr>
            <p:ph type="title"/>
          </p:nvPr>
        </p:nvSpPr>
        <p:spPr>
          <a:xfrm>
            <a:off x="122238" y="274638"/>
            <a:ext cx="8564562"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Speaker’s notes: Net Maintenance</a:t>
            </a:r>
            <a:endParaRPr/>
          </a:p>
        </p:txBody>
      </p:sp>
      <p:sp>
        <p:nvSpPr>
          <p:cNvPr id="211" name="Google Shape;211;p2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Clr>
                <a:schemeClr val="dk1"/>
              </a:buClr>
              <a:buSzPts val="2960"/>
              <a:buFont typeface="Arial"/>
              <a:buChar char="•"/>
            </a:pPr>
            <a:r>
              <a:rPr lang="en-US" sz="2960"/>
              <a:t>If holes appear, you can sew the net as you would any other fabric. Make sure to repair and small holes/ tears as soon as they occur so they do not get larger and make the net unusable. </a:t>
            </a:r>
            <a:endParaRPr/>
          </a:p>
          <a:p>
            <a:pPr marL="0" lvl="0" indent="0" algn="l" rtl="0">
              <a:lnSpc>
                <a:spcPct val="80000"/>
              </a:lnSpc>
              <a:spcBef>
                <a:spcPts val="592"/>
              </a:spcBef>
              <a:spcAft>
                <a:spcPts val="0"/>
              </a:spcAft>
              <a:buClr>
                <a:schemeClr val="dk1"/>
              </a:buClr>
              <a:buSzPts val="2960"/>
              <a:buFont typeface="Arial"/>
              <a:buNone/>
            </a:pPr>
            <a:endParaRPr sz="2960"/>
          </a:p>
          <a:p>
            <a:pPr marL="342900" lvl="0" indent="-342900" algn="l" rtl="0">
              <a:lnSpc>
                <a:spcPct val="80000"/>
              </a:lnSpc>
              <a:spcBef>
                <a:spcPts val="592"/>
              </a:spcBef>
              <a:spcAft>
                <a:spcPts val="0"/>
              </a:spcAft>
              <a:buClr>
                <a:schemeClr val="dk1"/>
              </a:buClr>
              <a:buSzPts val="2960"/>
              <a:buFont typeface="Arial"/>
              <a:buChar char="•"/>
            </a:pPr>
            <a:r>
              <a:rPr lang="en-US" sz="2960"/>
              <a:t>Avoid closeness to open fires such as candles. While the net will not burn quickly, it can still catch fire. </a:t>
            </a:r>
            <a:endParaRPr/>
          </a:p>
          <a:p>
            <a:pPr marL="342900" lvl="0" indent="-154940" algn="l" rtl="0">
              <a:lnSpc>
                <a:spcPct val="80000"/>
              </a:lnSpc>
              <a:spcBef>
                <a:spcPts val="592"/>
              </a:spcBef>
              <a:spcAft>
                <a:spcPts val="0"/>
              </a:spcAft>
              <a:buClr>
                <a:schemeClr val="dk1"/>
              </a:buClr>
              <a:buSzPts val="2960"/>
              <a:buFont typeface="Arial"/>
              <a:buNone/>
            </a:pPr>
            <a:endParaRPr sz="2960"/>
          </a:p>
          <a:p>
            <a:pPr marL="342900" lvl="0" indent="-342900" algn="l" rtl="0">
              <a:lnSpc>
                <a:spcPct val="80000"/>
              </a:lnSpc>
              <a:spcBef>
                <a:spcPts val="592"/>
              </a:spcBef>
              <a:spcAft>
                <a:spcPts val="0"/>
              </a:spcAft>
              <a:buClr>
                <a:schemeClr val="dk1"/>
              </a:buClr>
              <a:buSzPts val="2960"/>
              <a:buFont typeface="Arial"/>
              <a:buChar char="•"/>
            </a:pPr>
            <a:r>
              <a:rPr lang="en-US" sz="2960"/>
              <a:t>Tie up your net during the day to prevent damage</a:t>
            </a:r>
            <a:endParaRPr/>
          </a:p>
          <a:p>
            <a:pPr marL="342900" lvl="0" indent="-154940" algn="l" rtl="0">
              <a:lnSpc>
                <a:spcPct val="80000"/>
              </a:lnSpc>
              <a:spcBef>
                <a:spcPts val="592"/>
              </a:spcBef>
              <a:spcAft>
                <a:spcPts val="0"/>
              </a:spcAft>
              <a:buClr>
                <a:schemeClr val="dk1"/>
              </a:buClr>
              <a:buSzPts val="2960"/>
              <a:buFont typeface="Arial"/>
              <a:buNone/>
            </a:pPr>
            <a:endParaRPr sz="296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5"/>
        <p:cNvGrpSpPr/>
        <p:nvPr/>
      </p:nvGrpSpPr>
      <p:grpSpPr>
        <a:xfrm>
          <a:off x="0" y="0"/>
          <a:ext cx="0" cy="0"/>
          <a:chOff x="0" y="0"/>
          <a:chExt cx="0" cy="0"/>
        </a:xfrm>
      </p:grpSpPr>
      <p:sp>
        <p:nvSpPr>
          <p:cNvPr id="218" name="Google Shape;218;p29"/>
          <p:cNvSpPr txBox="1">
            <a:spLocks noGrp="1"/>
          </p:cNvSpPr>
          <p:nvPr>
            <p:ph type="title"/>
          </p:nvPr>
        </p:nvSpPr>
        <p:spPr>
          <a:xfrm>
            <a:off x="148543" y="1132764"/>
            <a:ext cx="4464399" cy="188339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US" sz="3600" dirty="0">
                <a:solidFill>
                  <a:srgbClr val="000000"/>
                </a:solidFill>
                <a:latin typeface="Minion Pro Med" panose="02040503050306020203" pitchFamily="18" charset="0"/>
              </a:rPr>
              <a:t>Keep your Bed Net in Good Condition for your Family</a:t>
            </a:r>
            <a:endParaRPr dirty="0">
              <a:latin typeface="Minion Pro Med" panose="02040503050306020203" pitchFamily="18" charset="0"/>
            </a:endParaRPr>
          </a:p>
        </p:txBody>
      </p:sp>
      <p:sp>
        <p:nvSpPr>
          <p:cNvPr id="219" name="Google Shape;219;p29"/>
          <p:cNvSpPr txBox="1">
            <a:spLocks noGrp="1"/>
          </p:cNvSpPr>
          <p:nvPr>
            <p:ph type="body" idx="1"/>
          </p:nvPr>
        </p:nvSpPr>
        <p:spPr>
          <a:xfrm>
            <a:off x="5260341" y="2598724"/>
            <a:ext cx="3651884" cy="2285960"/>
          </a:xfrm>
          <a:prstGeom prst="rect">
            <a:avLst/>
          </a:prstGeom>
          <a:noFill/>
          <a:ln>
            <a:noFill/>
          </a:ln>
        </p:spPr>
        <p:txBody>
          <a:bodyPr spcFirstLastPara="1" wrap="square" lIns="91425" tIns="45700" rIns="91425" bIns="45700" anchor="b" anchorCtr="0">
            <a:noAutofit/>
          </a:bodyPr>
          <a:lstStyle/>
          <a:p>
            <a:pPr marL="342900" lvl="0" indent="-257175" algn="l" rtl="0">
              <a:spcBef>
                <a:spcPts val="0"/>
              </a:spcBef>
              <a:spcAft>
                <a:spcPts val="0"/>
              </a:spcAft>
              <a:buClr>
                <a:schemeClr val="dk1"/>
              </a:buClr>
              <a:buSzPts val="1350"/>
              <a:buNone/>
            </a:pPr>
            <a:endParaRPr sz="1350" dirty="0">
              <a:solidFill>
                <a:srgbClr val="00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504058" y="1218062"/>
            <a:ext cx="6858000" cy="4421877"/>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Speaker’s notes: </a:t>
            </a:r>
            <a:br>
              <a:rPr lang="en-US"/>
            </a:br>
            <a:r>
              <a:rPr lang="en-US" sz="3600"/>
              <a:t>Diagnosis &amp; Treatment of Malaria</a:t>
            </a:r>
            <a:endParaRPr/>
          </a:p>
        </p:txBody>
      </p:sp>
      <p:sp>
        <p:nvSpPr>
          <p:cNvPr id="225" name="Google Shape;225;p3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Clr>
                <a:schemeClr val="dk1"/>
              </a:buClr>
              <a:buSzPts val="2480"/>
              <a:buFont typeface="Arial"/>
              <a:buChar char="•"/>
            </a:pPr>
            <a:r>
              <a:rPr lang="en-US" sz="2480" dirty="0"/>
              <a:t>A person who is showing signs or symptoms of malaria should see a health facility within 24 hours- </a:t>
            </a:r>
            <a:endParaRPr dirty="0"/>
          </a:p>
          <a:p>
            <a:pPr marL="742950" lvl="1" indent="-285750" algn="l" rtl="0">
              <a:lnSpc>
                <a:spcPct val="80000"/>
              </a:lnSpc>
              <a:spcBef>
                <a:spcPts val="434"/>
              </a:spcBef>
              <a:spcAft>
                <a:spcPts val="0"/>
              </a:spcAft>
              <a:buClr>
                <a:schemeClr val="dk1"/>
              </a:buClr>
              <a:buSzPts val="2170"/>
              <a:buFont typeface="Arial"/>
              <a:buChar char="•"/>
            </a:pPr>
            <a:r>
              <a:rPr lang="en-US" sz="2170" b="1" dirty="0"/>
              <a:t>PREVENT DELAYS = SAVE LIVES</a:t>
            </a:r>
            <a:endParaRPr dirty="0"/>
          </a:p>
          <a:p>
            <a:pPr marL="342900" lvl="0" indent="-342900" algn="l" rtl="0">
              <a:lnSpc>
                <a:spcPct val="80000"/>
              </a:lnSpc>
              <a:spcBef>
                <a:spcPts val="496"/>
              </a:spcBef>
              <a:spcAft>
                <a:spcPts val="0"/>
              </a:spcAft>
              <a:buClr>
                <a:schemeClr val="dk1"/>
              </a:buClr>
              <a:buSzPts val="2480"/>
              <a:buFont typeface="Arial"/>
              <a:buChar char="•"/>
            </a:pPr>
            <a:r>
              <a:rPr lang="en-US" sz="2480" dirty="0"/>
              <a:t>Early testing and treatment can prevent severe malaria and death</a:t>
            </a:r>
            <a:endParaRPr dirty="0"/>
          </a:p>
          <a:p>
            <a:pPr marL="342900" lvl="0" indent="-342900" algn="l" rtl="0">
              <a:lnSpc>
                <a:spcPct val="80000"/>
              </a:lnSpc>
              <a:spcBef>
                <a:spcPts val="496"/>
              </a:spcBef>
              <a:spcAft>
                <a:spcPts val="0"/>
              </a:spcAft>
              <a:buClr>
                <a:schemeClr val="dk1"/>
              </a:buClr>
              <a:buSzPts val="2480"/>
              <a:buFont typeface="Arial"/>
              <a:buChar char="•"/>
            </a:pPr>
            <a:r>
              <a:rPr lang="en-US" sz="2480" dirty="0"/>
              <a:t>It is extremely important to make sure you have malaria confirmed by blood testing before taking treatment </a:t>
            </a:r>
            <a:endParaRPr dirty="0"/>
          </a:p>
          <a:p>
            <a:pPr marL="742950" lvl="1" indent="-285750" algn="just" rtl="0">
              <a:lnSpc>
                <a:spcPct val="80000"/>
              </a:lnSpc>
              <a:spcBef>
                <a:spcPts val="434"/>
              </a:spcBef>
              <a:spcAft>
                <a:spcPts val="0"/>
              </a:spcAft>
              <a:buClr>
                <a:schemeClr val="dk1"/>
              </a:buClr>
              <a:buSzPts val="2170"/>
              <a:buFont typeface="Arial"/>
              <a:buChar char="•"/>
            </a:pPr>
            <a:r>
              <a:rPr lang="en-US" sz="2480" dirty="0"/>
              <a:t>This makes sure you are getting the right treatment for the right illness </a:t>
            </a:r>
            <a:endParaRPr sz="2480" dirty="0"/>
          </a:p>
          <a:p>
            <a:pPr marL="742950" lvl="1" indent="-285750" algn="just" rtl="0">
              <a:lnSpc>
                <a:spcPct val="80000"/>
              </a:lnSpc>
              <a:spcBef>
                <a:spcPts val="434"/>
              </a:spcBef>
              <a:spcAft>
                <a:spcPts val="0"/>
              </a:spcAft>
              <a:buClr>
                <a:schemeClr val="dk1"/>
              </a:buClr>
              <a:buSzPts val="2170"/>
              <a:buFont typeface="Arial"/>
              <a:buChar char="•"/>
            </a:pPr>
            <a:r>
              <a:rPr lang="en-US" sz="2480" dirty="0"/>
              <a:t>It is very important that you do not give the wrong treatment for the wrong illness because it will not work and you will get sicker the longer you wait for the correct treatment</a:t>
            </a:r>
            <a:endParaRPr sz="2480" dirty="0"/>
          </a:p>
          <a:p>
            <a:pPr marL="342900" lvl="0" indent="-185420" algn="l" rtl="0">
              <a:lnSpc>
                <a:spcPct val="80000"/>
              </a:lnSpc>
              <a:spcBef>
                <a:spcPts val="496"/>
              </a:spcBef>
              <a:spcAft>
                <a:spcPts val="0"/>
              </a:spcAft>
              <a:buClr>
                <a:schemeClr val="dk1"/>
              </a:buClr>
              <a:buSzPts val="2480"/>
              <a:buFont typeface="Arial"/>
              <a:buNone/>
            </a:pPr>
            <a:endParaRPr sz="248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9"/>
        <p:cNvGrpSpPr/>
        <p:nvPr/>
      </p:nvGrpSpPr>
      <p:grpSpPr>
        <a:xfrm>
          <a:off x="0" y="0"/>
          <a:ext cx="0" cy="0"/>
          <a:chOff x="0" y="0"/>
          <a:chExt cx="0" cy="0"/>
        </a:xfrm>
      </p:grpSpPr>
      <p:sp>
        <p:nvSpPr>
          <p:cNvPr id="230" name="Google Shape;230;p31"/>
          <p:cNvSpPr/>
          <p:nvPr/>
        </p:nvSpPr>
        <p:spPr>
          <a:xfrm>
            <a:off x="1" y="663294"/>
            <a:ext cx="4531059" cy="5663316"/>
          </a:xfrm>
          <a:prstGeom prst="rect">
            <a:avLst/>
          </a:prstGeom>
          <a:gradFill>
            <a:gsLst>
              <a:gs pos="0">
                <a:srgbClr val="4173AF"/>
              </a:gs>
              <a:gs pos="25000">
                <a:srgbClr val="4173AF"/>
              </a:gs>
              <a:gs pos="94000">
                <a:srgbClr val="494429"/>
              </a:gs>
              <a:gs pos="100000">
                <a:srgbClr val="494429"/>
              </a:gs>
            </a:gsLst>
            <a:lin ang="4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pic>
        <p:nvPicPr>
          <p:cNvPr id="231" name="Google Shape;231;p31"/>
          <p:cNvPicPr preferRelativeResize="0"/>
          <p:nvPr/>
        </p:nvPicPr>
        <p:blipFill rotWithShape="1">
          <a:blip r:embed="rId3">
            <a:alphaModFix/>
          </a:blip>
          <a:srcRect r="9840"/>
          <a:stretch/>
        </p:blipFill>
        <p:spPr>
          <a:xfrm>
            <a:off x="0" y="656409"/>
            <a:ext cx="9144000" cy="5704876"/>
          </a:xfrm>
          <a:prstGeom prst="rect">
            <a:avLst/>
          </a:prstGeom>
          <a:noFill/>
          <a:ln>
            <a:noFill/>
          </a:ln>
        </p:spPr>
      </p:pic>
      <p:sp>
        <p:nvSpPr>
          <p:cNvPr id="232" name="Google Shape;232;p31"/>
          <p:cNvSpPr txBox="1">
            <a:spLocks noGrp="1"/>
          </p:cNvSpPr>
          <p:nvPr>
            <p:ph type="title"/>
          </p:nvPr>
        </p:nvSpPr>
        <p:spPr>
          <a:xfrm>
            <a:off x="480060" y="2473779"/>
            <a:ext cx="2757110" cy="1917477"/>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rgbClr val="FFFFFF"/>
                </a:solidFill>
              </a:rPr>
              <a:t>Getting Tested!</a:t>
            </a:r>
            <a:endParaRPr/>
          </a:p>
        </p:txBody>
      </p:sp>
      <p:sp>
        <p:nvSpPr>
          <p:cNvPr id="233" name="Google Shape;233;p31"/>
          <p:cNvSpPr/>
          <p:nvPr/>
        </p:nvSpPr>
        <p:spPr>
          <a:xfrm>
            <a:off x="4564186" y="1460002"/>
            <a:ext cx="4011755" cy="1484636"/>
          </a:xfrm>
          <a:prstGeom prst="rect">
            <a:avLst/>
          </a:prstGeom>
          <a:solidFill>
            <a:srgbClr val="FFFFFF"/>
          </a:solidFill>
          <a:ln w="25400" cap="flat" cmpd="sng">
            <a:solidFill>
              <a:srgbClr val="B7CCE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pic>
        <p:nvPicPr>
          <p:cNvPr id="234" name="Google Shape;234;p31" descr="RDTMalaria.jpg"/>
          <p:cNvPicPr preferRelativeResize="0"/>
          <p:nvPr/>
        </p:nvPicPr>
        <p:blipFill rotWithShape="1">
          <a:blip r:embed="rId4">
            <a:alphaModFix/>
          </a:blip>
          <a:srcRect l="32712" r="5006" b="-5"/>
          <a:stretch/>
        </p:blipFill>
        <p:spPr>
          <a:xfrm>
            <a:off x="6772954" y="3364170"/>
            <a:ext cx="2152589" cy="2362200"/>
          </a:xfrm>
          <a:prstGeom prst="rect">
            <a:avLst/>
          </a:prstGeom>
          <a:noFill/>
          <a:ln>
            <a:noFill/>
          </a:ln>
        </p:spPr>
      </p:pic>
      <p:pic>
        <p:nvPicPr>
          <p:cNvPr id="236" name="Google Shape;236;p31"/>
          <p:cNvPicPr preferRelativeResize="0"/>
          <p:nvPr/>
        </p:nvPicPr>
        <p:blipFill rotWithShape="1">
          <a:blip r:embed="rId5">
            <a:alphaModFix/>
          </a:blip>
          <a:srcRect r="41697" b="-4"/>
          <a:stretch/>
        </p:blipFill>
        <p:spPr>
          <a:xfrm>
            <a:off x="6772954" y="908867"/>
            <a:ext cx="2152589" cy="2455303"/>
          </a:xfrm>
          <a:prstGeom prst="rect">
            <a:avLst/>
          </a:prstGeom>
          <a:noFill/>
          <a:ln>
            <a:noFill/>
          </a:ln>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7092" y="908867"/>
            <a:ext cx="2685862" cy="4783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Speaker’s notes: What is Malaria</a:t>
            </a:r>
            <a:endParaRPr/>
          </a:p>
        </p:txBody>
      </p:sp>
      <p:sp>
        <p:nvSpPr>
          <p:cNvPr id="97" name="Google Shape;97;p14"/>
          <p:cNvSpPr txBox="1">
            <a:spLocks noGrp="1"/>
          </p:cNvSpPr>
          <p:nvPr>
            <p:ph type="body" idx="1"/>
          </p:nvPr>
        </p:nvSpPr>
        <p:spPr>
          <a:xfrm>
            <a:off x="339725" y="1595438"/>
            <a:ext cx="8229600" cy="4525962"/>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Clr>
                <a:schemeClr val="dk1"/>
              </a:buClr>
              <a:buSzPts val="2720"/>
              <a:buFont typeface="Arial"/>
              <a:buChar char="•"/>
            </a:pPr>
            <a:r>
              <a:rPr lang="en-US" sz="2720" dirty="0"/>
              <a:t>Malaria is an illness caused by a parasite that is transmitted into the blood through the bite of a female (Anopheles) mosquito. </a:t>
            </a:r>
            <a:endParaRPr dirty="0"/>
          </a:p>
          <a:p>
            <a:pPr marL="342900" lvl="0" indent="-342900" algn="l" rtl="0">
              <a:lnSpc>
                <a:spcPct val="80000"/>
              </a:lnSpc>
              <a:spcBef>
                <a:spcPts val="544"/>
              </a:spcBef>
              <a:spcAft>
                <a:spcPts val="0"/>
              </a:spcAft>
              <a:buClr>
                <a:schemeClr val="dk1"/>
              </a:buClr>
              <a:buSzPts val="2720"/>
              <a:buFont typeface="Arial"/>
              <a:buChar char="•"/>
            </a:pPr>
            <a:r>
              <a:rPr lang="en-US" sz="2720" dirty="0"/>
              <a:t>Malaria kills around 200 people per day in Tanzania, mostly young children.</a:t>
            </a:r>
            <a:endParaRPr sz="2720" dirty="0"/>
          </a:p>
          <a:p>
            <a:pPr marL="342900" lvl="0" indent="-342900" algn="l" rtl="0">
              <a:lnSpc>
                <a:spcPct val="80000"/>
              </a:lnSpc>
              <a:spcBef>
                <a:spcPts val="544"/>
              </a:spcBef>
              <a:spcAft>
                <a:spcPts val="0"/>
              </a:spcAft>
              <a:buClr>
                <a:schemeClr val="dk1"/>
              </a:buClr>
              <a:buSzPts val="2720"/>
              <a:buFont typeface="Arial"/>
              <a:buChar char="•"/>
            </a:pPr>
            <a:r>
              <a:rPr lang="en-US" sz="2720" dirty="0"/>
              <a:t>When pregnant mothers get malaria, it can cause their babies to be born small. This can make babies more likely to get sick. It can also increase other risks for the baby during and after pregnancy.</a:t>
            </a:r>
            <a:endParaRPr dirty="0"/>
          </a:p>
          <a:p>
            <a:pPr marL="342900" lvl="0" indent="-342900" algn="l" rtl="0">
              <a:lnSpc>
                <a:spcPct val="80000"/>
              </a:lnSpc>
              <a:spcBef>
                <a:spcPts val="544"/>
              </a:spcBef>
              <a:spcAft>
                <a:spcPts val="0"/>
              </a:spcAft>
              <a:buClr>
                <a:schemeClr val="dk1"/>
              </a:buClr>
              <a:buSzPts val="2720"/>
              <a:buFont typeface="Arial"/>
              <a:buChar char="•"/>
            </a:pPr>
            <a:r>
              <a:rPr lang="en-US" sz="2720" dirty="0"/>
              <a:t>When young children or people with other serious diseases like (HIV/AIDs, cancer) get malaria it can make them extremely sick or kill them.</a:t>
            </a:r>
            <a:endParaRPr dirty="0"/>
          </a:p>
          <a:p>
            <a:pPr marL="342900" lvl="0" indent="-170180" algn="l" rtl="0">
              <a:lnSpc>
                <a:spcPct val="80000"/>
              </a:lnSpc>
              <a:spcBef>
                <a:spcPts val="544"/>
              </a:spcBef>
              <a:spcAft>
                <a:spcPts val="0"/>
              </a:spcAft>
              <a:buClr>
                <a:schemeClr val="dk1"/>
              </a:buClr>
              <a:buSzPts val="2720"/>
              <a:buFont typeface="Arial"/>
              <a:buNone/>
            </a:pPr>
            <a:endParaRPr sz="2720" dirty="0"/>
          </a:p>
          <a:p>
            <a:pPr marL="342900" lvl="0" indent="-170180" algn="l" rtl="0">
              <a:lnSpc>
                <a:spcPct val="80000"/>
              </a:lnSpc>
              <a:spcBef>
                <a:spcPts val="544"/>
              </a:spcBef>
              <a:spcAft>
                <a:spcPts val="0"/>
              </a:spcAft>
              <a:buClr>
                <a:schemeClr val="dk1"/>
              </a:buClr>
              <a:buSzPts val="2720"/>
              <a:buFont typeface="Arial"/>
              <a:buNone/>
            </a:pPr>
            <a:endParaRPr sz="272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Speaker’s Notes: Treatment</a:t>
            </a:r>
            <a:endParaRPr/>
          </a:p>
        </p:txBody>
      </p:sp>
      <p:sp>
        <p:nvSpPr>
          <p:cNvPr id="242" name="Google Shape;242;p3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720"/>
              <a:buFont typeface="Arial"/>
              <a:buChar char="•"/>
            </a:pPr>
            <a:r>
              <a:rPr lang="en-US" sz="2720"/>
              <a:t>It is then important to get your medicine from a health facility, not a local therapist or herbal remedy. </a:t>
            </a:r>
            <a:endParaRPr/>
          </a:p>
          <a:p>
            <a:pPr marL="342900" lvl="0" indent="-342900" algn="l" rtl="0">
              <a:lnSpc>
                <a:spcPct val="90000"/>
              </a:lnSpc>
              <a:spcBef>
                <a:spcPts val="544"/>
              </a:spcBef>
              <a:spcAft>
                <a:spcPts val="0"/>
              </a:spcAft>
              <a:buClr>
                <a:schemeClr val="dk1"/>
              </a:buClr>
              <a:buSzPts val="2720"/>
              <a:buFont typeface="Arial"/>
              <a:buChar char="•"/>
            </a:pPr>
            <a:r>
              <a:rPr lang="en-US" sz="2720"/>
              <a:t>Finish </a:t>
            </a:r>
            <a:r>
              <a:rPr lang="en-US" sz="2720" b="1"/>
              <a:t>the entire treatment </a:t>
            </a:r>
            <a:r>
              <a:rPr lang="en-US" sz="2720"/>
              <a:t>even if the person is feeling better to prevent</a:t>
            </a:r>
            <a:endParaRPr/>
          </a:p>
          <a:p>
            <a:pPr marL="742950" lvl="1" indent="-285750" algn="l" rtl="0">
              <a:lnSpc>
                <a:spcPct val="90000"/>
              </a:lnSpc>
              <a:spcBef>
                <a:spcPts val="476"/>
              </a:spcBef>
              <a:spcAft>
                <a:spcPts val="0"/>
              </a:spcAft>
              <a:buClr>
                <a:schemeClr val="dk1"/>
              </a:buClr>
              <a:buSzPts val="2380"/>
              <a:buFont typeface="Arial"/>
              <a:buChar char="•"/>
            </a:pPr>
            <a:r>
              <a:rPr lang="en-US" sz="2380"/>
              <a:t> the malaria coming back </a:t>
            </a:r>
            <a:endParaRPr/>
          </a:p>
          <a:p>
            <a:pPr marL="457200" lvl="1" indent="0" algn="l" rtl="0">
              <a:lnSpc>
                <a:spcPct val="90000"/>
              </a:lnSpc>
              <a:spcBef>
                <a:spcPts val="476"/>
              </a:spcBef>
              <a:spcAft>
                <a:spcPts val="0"/>
              </a:spcAft>
              <a:buClr>
                <a:schemeClr val="dk1"/>
              </a:buClr>
              <a:buSzPts val="2380"/>
              <a:buFont typeface="Arial"/>
              <a:buNone/>
            </a:pPr>
            <a:r>
              <a:rPr lang="en-US" sz="2380"/>
              <a:t>AND </a:t>
            </a:r>
            <a:endParaRPr/>
          </a:p>
          <a:p>
            <a:pPr marL="742950" lvl="1" indent="-285750" algn="l" rtl="0">
              <a:lnSpc>
                <a:spcPct val="90000"/>
              </a:lnSpc>
              <a:spcBef>
                <a:spcPts val="476"/>
              </a:spcBef>
              <a:spcAft>
                <a:spcPts val="0"/>
              </a:spcAft>
              <a:buClr>
                <a:schemeClr val="dk1"/>
              </a:buClr>
              <a:buSzPts val="2380"/>
              <a:buFont typeface="Arial"/>
              <a:buChar char="•"/>
            </a:pPr>
            <a:r>
              <a:rPr lang="en-US" sz="2380"/>
              <a:t>Resistance to treatment from spreading</a:t>
            </a:r>
            <a:endParaRPr/>
          </a:p>
          <a:p>
            <a:pPr marL="342900" lvl="0" indent="-342900" algn="l" rtl="0">
              <a:lnSpc>
                <a:spcPct val="90000"/>
              </a:lnSpc>
              <a:spcBef>
                <a:spcPts val="544"/>
              </a:spcBef>
              <a:spcAft>
                <a:spcPts val="0"/>
              </a:spcAft>
              <a:buClr>
                <a:schemeClr val="dk1"/>
              </a:buClr>
              <a:buSzPts val="2720"/>
              <a:buFont typeface="Arial"/>
              <a:buChar char="•"/>
            </a:pPr>
            <a:r>
              <a:rPr lang="en-US" sz="2720"/>
              <a:t>If a person has severe malaria, they must be seen at a health centre to prevent complications or death</a:t>
            </a:r>
            <a:endParaRPr/>
          </a:p>
          <a:p>
            <a:pPr marL="342900" lvl="0" indent="-342900" algn="l" rtl="0">
              <a:lnSpc>
                <a:spcPct val="90000"/>
              </a:lnSpc>
              <a:spcBef>
                <a:spcPts val="544"/>
              </a:spcBef>
              <a:spcAft>
                <a:spcPts val="0"/>
              </a:spcAft>
              <a:buClr>
                <a:schemeClr val="dk1"/>
              </a:buClr>
              <a:buSzPts val="2720"/>
              <a:buFont typeface="Arial"/>
              <a:buChar char="•"/>
            </a:pPr>
            <a:r>
              <a:rPr lang="en-US" sz="2720"/>
              <a:t>It is very important for proper diagnosis and treatment to prevent more severe illness.</a:t>
            </a:r>
            <a:endParaRPr/>
          </a:p>
          <a:p>
            <a:pPr marL="0" lvl="0" indent="0" algn="l" rtl="0">
              <a:lnSpc>
                <a:spcPct val="90000"/>
              </a:lnSpc>
              <a:spcBef>
                <a:spcPts val="544"/>
              </a:spcBef>
              <a:spcAft>
                <a:spcPts val="0"/>
              </a:spcAft>
              <a:buClr>
                <a:schemeClr val="dk1"/>
              </a:buClr>
              <a:buSzPts val="2720"/>
              <a:buFont typeface="Arial"/>
              <a:buNone/>
            </a:pPr>
            <a:endParaRPr sz="272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6"/>
        <p:cNvGrpSpPr/>
        <p:nvPr/>
      </p:nvGrpSpPr>
      <p:grpSpPr>
        <a:xfrm>
          <a:off x="0" y="0"/>
          <a:ext cx="0" cy="0"/>
          <a:chOff x="0" y="0"/>
          <a:chExt cx="0" cy="0"/>
        </a:xfrm>
      </p:grpSpPr>
      <p:sp>
        <p:nvSpPr>
          <p:cNvPr id="247" name="Google Shape;247;p33"/>
          <p:cNvSpPr/>
          <p:nvPr/>
        </p:nvSpPr>
        <p:spPr>
          <a:xfrm>
            <a:off x="0" y="466129"/>
            <a:ext cx="4851603" cy="5925741"/>
          </a:xfrm>
          <a:prstGeom prst="rect">
            <a:avLst/>
          </a:prstGeom>
          <a:gradFill>
            <a:gsLst>
              <a:gs pos="0">
                <a:srgbClr val="4F81BD">
                  <a:alpha val="81960"/>
                </a:srgbClr>
              </a:gs>
              <a:gs pos="25000">
                <a:srgbClr val="4F81BD">
                  <a:alpha val="60000"/>
                </a:srgbClr>
              </a:gs>
              <a:gs pos="94000">
                <a:srgbClr val="C4BD97"/>
              </a:gs>
              <a:gs pos="100000">
                <a:srgbClr val="C4BD97"/>
              </a:gs>
            </a:gsLst>
            <a:lin ang="4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pic>
        <p:nvPicPr>
          <p:cNvPr id="248" name="Google Shape;248;p33"/>
          <p:cNvPicPr preferRelativeResize="0"/>
          <p:nvPr/>
        </p:nvPicPr>
        <p:blipFill rotWithShape="1">
          <a:blip r:embed="rId3">
            <a:alphaModFix/>
          </a:blip>
          <a:srcRect r="13200"/>
          <a:stretch/>
        </p:blipFill>
        <p:spPr>
          <a:xfrm>
            <a:off x="0" y="466129"/>
            <a:ext cx="9144000" cy="5925741"/>
          </a:xfrm>
          <a:prstGeom prst="rect">
            <a:avLst/>
          </a:prstGeom>
          <a:noFill/>
          <a:ln>
            <a:noFill/>
          </a:ln>
        </p:spPr>
      </p:pic>
      <p:sp>
        <p:nvSpPr>
          <p:cNvPr id="249" name="Google Shape;249;p33"/>
          <p:cNvSpPr txBox="1">
            <a:spLocks noGrp="1"/>
          </p:cNvSpPr>
          <p:nvPr>
            <p:ph type="title"/>
          </p:nvPr>
        </p:nvSpPr>
        <p:spPr>
          <a:xfrm>
            <a:off x="5031570" y="1773365"/>
            <a:ext cx="3733482" cy="109053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US" sz="4000" dirty="0">
                <a:solidFill>
                  <a:srgbClr val="000000"/>
                </a:solidFill>
                <a:latin typeface="Minion Pro Med" panose="02040503050306020203" pitchFamily="18" charset="0"/>
              </a:rPr>
              <a:t>Take the correct Treatment and Finish it all</a:t>
            </a:r>
            <a:endParaRPr dirty="0">
              <a:latin typeface="Minion Pro Med" panose="02040503050306020203" pitchFamily="18" charset="0"/>
            </a:endParaRPr>
          </a:p>
        </p:txBody>
      </p:sp>
      <p:sp>
        <p:nvSpPr>
          <p:cNvPr id="250" name="Google Shape;250;p33"/>
          <p:cNvSpPr/>
          <p:nvPr/>
        </p:nvSpPr>
        <p:spPr>
          <a:xfrm>
            <a:off x="27296" y="1095613"/>
            <a:ext cx="4320692" cy="4666770"/>
          </a:xfrm>
          <a:custGeom>
            <a:avLst/>
            <a:gdLst/>
            <a:ahLst/>
            <a:cxnLst/>
            <a:rect l="l" t="t" r="r" b="b"/>
            <a:pathLst>
              <a:path w="5000438" h="5400962" extrusionOk="0">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pic>
        <p:nvPicPr>
          <p:cNvPr id="251" name="Google Shape;251;p33" descr="msetooo.jpg"/>
          <p:cNvPicPr preferRelativeResize="0"/>
          <p:nvPr/>
        </p:nvPicPr>
        <p:blipFill rotWithShape="1">
          <a:blip r:embed="rId4">
            <a:alphaModFix/>
          </a:blip>
          <a:srcRect l="33569" r="16111" b="-1"/>
          <a:stretch/>
        </p:blipFill>
        <p:spPr>
          <a:xfrm>
            <a:off x="70171" y="1241305"/>
            <a:ext cx="4180350" cy="4375387"/>
          </a:xfrm>
          <a:custGeom>
            <a:avLst/>
            <a:gdLst/>
            <a:ahLst/>
            <a:cxnLst/>
            <a:rect l="l" t="t" r="r" b="b"/>
            <a:pathLst>
              <a:path w="4838041" h="5063738" extrusionOk="0">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Speaker’s Notes: Child with Fever </a:t>
            </a:r>
            <a:endParaRPr/>
          </a:p>
        </p:txBody>
      </p:sp>
      <p:sp>
        <p:nvSpPr>
          <p:cNvPr id="257" name="Google Shape;257;p34"/>
          <p:cNvSpPr txBox="1">
            <a:spLocks noGrp="1"/>
          </p:cNvSpPr>
          <p:nvPr>
            <p:ph type="body" idx="1"/>
          </p:nvPr>
        </p:nvSpPr>
        <p:spPr>
          <a:xfrm>
            <a:off x="457200" y="1417638"/>
            <a:ext cx="8229600" cy="5043487"/>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400"/>
              <a:buChar char="•"/>
            </a:pPr>
            <a:r>
              <a:rPr lang="en-US" sz="2400"/>
              <a:t>Fever is when temperature goes up and the body becomes hot</a:t>
            </a:r>
            <a:endParaRPr/>
          </a:p>
          <a:p>
            <a:pPr marL="342900" lvl="0" indent="-342900" algn="l" rtl="0">
              <a:spcBef>
                <a:spcPts val="480"/>
              </a:spcBef>
              <a:spcAft>
                <a:spcPts val="0"/>
              </a:spcAft>
              <a:buClr>
                <a:schemeClr val="dk1"/>
              </a:buClr>
              <a:buSzPts val="2400"/>
              <a:buChar char="•"/>
            </a:pPr>
            <a:r>
              <a:rPr lang="en-US" sz="2400"/>
              <a:t>This happens when the body has an infection or other problem and in healthy children it can be managed in other ways, </a:t>
            </a:r>
            <a:r>
              <a:rPr lang="en-US" sz="2400" b="1"/>
              <a:t>HOWEVER</a:t>
            </a:r>
            <a:r>
              <a:rPr lang="en-US" sz="2400"/>
              <a:t>……</a:t>
            </a:r>
            <a:endParaRPr/>
          </a:p>
          <a:p>
            <a:pPr marL="342900" lvl="0" indent="-342900" algn="l" rtl="0">
              <a:spcBef>
                <a:spcPts val="480"/>
              </a:spcBef>
              <a:spcAft>
                <a:spcPts val="0"/>
              </a:spcAft>
              <a:buClr>
                <a:schemeClr val="dk1"/>
              </a:buClr>
              <a:buSzPts val="2400"/>
              <a:buChar char="•"/>
            </a:pPr>
            <a:r>
              <a:rPr lang="en-US" sz="2400"/>
              <a:t>Children who have had cancer should be taken to a health facility straight away if they have a fever, you must alert them to your child’s health history of cancer</a:t>
            </a:r>
            <a:endParaRPr/>
          </a:p>
          <a:p>
            <a:pPr marL="342900" lvl="0" indent="-342900" algn="l" rtl="0">
              <a:spcBef>
                <a:spcPts val="480"/>
              </a:spcBef>
              <a:spcAft>
                <a:spcPts val="0"/>
              </a:spcAft>
              <a:buClr>
                <a:schemeClr val="dk1"/>
              </a:buClr>
              <a:buSzPts val="2400"/>
              <a:buChar char="•"/>
            </a:pPr>
            <a:r>
              <a:rPr lang="en-US" sz="2400"/>
              <a:t>When your child has had cancer treatment, you must never ignore a fever as it can be the only sign your child has a life threatening infection! </a:t>
            </a:r>
            <a:endParaRPr/>
          </a:p>
          <a:p>
            <a:pPr marL="342900" lvl="0" indent="-342900" algn="l" rtl="0">
              <a:spcBef>
                <a:spcPts val="480"/>
              </a:spcBef>
              <a:spcAft>
                <a:spcPts val="0"/>
              </a:spcAft>
              <a:buClr>
                <a:schemeClr val="dk1"/>
              </a:buClr>
              <a:buSzPts val="2400"/>
              <a:buChar char="•"/>
            </a:pPr>
            <a:r>
              <a:rPr lang="en-US" sz="2400"/>
              <a:t>Cancer treatment can make it difficult for your child’s body to fight infection on its own – DO NOT IGNORE FEVER</a:t>
            </a:r>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1"/>
        <p:cNvGrpSpPr/>
        <p:nvPr/>
      </p:nvGrpSpPr>
      <p:grpSpPr>
        <a:xfrm>
          <a:off x="0" y="0"/>
          <a:ext cx="0" cy="0"/>
          <a:chOff x="0" y="0"/>
          <a:chExt cx="0" cy="0"/>
        </a:xfrm>
      </p:grpSpPr>
      <p:sp>
        <p:nvSpPr>
          <p:cNvPr id="262" name="Google Shape;262;p35"/>
          <p:cNvSpPr/>
          <p:nvPr/>
        </p:nvSpPr>
        <p:spPr>
          <a:xfrm>
            <a:off x="0" y="651752"/>
            <a:ext cx="9144000" cy="736551"/>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3" name="Google Shape;263;p35"/>
          <p:cNvSpPr txBox="1">
            <a:spLocks noGrp="1"/>
          </p:cNvSpPr>
          <p:nvPr>
            <p:ph type="title"/>
          </p:nvPr>
        </p:nvSpPr>
        <p:spPr>
          <a:xfrm>
            <a:off x="417399" y="643467"/>
            <a:ext cx="8408193" cy="744836"/>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US" sz="2800" dirty="0">
                <a:solidFill>
                  <a:schemeClr val="lt1"/>
                </a:solidFill>
                <a:latin typeface="Minion Pro Med" panose="02040503050306020203" pitchFamily="18" charset="0"/>
                <a:sym typeface="Calibri"/>
              </a:rPr>
              <a:t>Fever in your Child</a:t>
            </a:r>
            <a:endParaRPr dirty="0">
              <a:latin typeface="Minion Pro Med" panose="02040503050306020203" pitchFamily="18" charset="0"/>
            </a:endParaRPr>
          </a:p>
        </p:txBody>
      </p:sp>
      <p:sp>
        <p:nvSpPr>
          <p:cNvPr id="2" name="Text Placeholder 1"/>
          <p:cNvSpPr>
            <a:spLocks noGrp="1"/>
          </p:cNvSpPr>
          <p:nvPr>
            <p:ph type="body" idx="1"/>
          </p:nvPr>
        </p:nvSpPr>
        <p:spPr/>
        <p:txBody>
          <a:bodyPr/>
          <a:lstStyle/>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917" y="1600200"/>
            <a:ext cx="8536675" cy="51435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Speaker’s Notes: Common Myths</a:t>
            </a:r>
            <a:endParaRPr/>
          </a:p>
        </p:txBody>
      </p:sp>
      <p:sp>
        <p:nvSpPr>
          <p:cNvPr id="270" name="Google Shape;270;p3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Clr>
                <a:schemeClr val="dk1"/>
              </a:buClr>
              <a:buSzPts val="2960"/>
              <a:buFont typeface="Arial"/>
              <a:buChar char="•"/>
            </a:pPr>
            <a:r>
              <a:rPr lang="en-US" sz="2960" b="1"/>
              <a:t>Myth: </a:t>
            </a:r>
            <a:r>
              <a:rPr lang="en-US" sz="2960"/>
              <a:t>I can get malaria from eating mangoes</a:t>
            </a:r>
            <a:endParaRPr/>
          </a:p>
          <a:p>
            <a:pPr marL="342900" lvl="0" indent="-342900" algn="l" rtl="0">
              <a:lnSpc>
                <a:spcPct val="80000"/>
              </a:lnSpc>
              <a:spcBef>
                <a:spcPts val="592"/>
              </a:spcBef>
              <a:spcAft>
                <a:spcPts val="0"/>
              </a:spcAft>
              <a:buClr>
                <a:schemeClr val="dk1"/>
              </a:buClr>
              <a:buSzPts val="2960"/>
              <a:buFont typeface="Arial"/>
              <a:buChar char="•"/>
            </a:pPr>
            <a:r>
              <a:rPr lang="en-US" sz="2960" b="1"/>
              <a:t>Truth: </a:t>
            </a:r>
            <a:r>
              <a:rPr lang="en-US" sz="2960"/>
              <a:t>Malaria is only transmitted through the bite of an Anopheles Mosquito. </a:t>
            </a:r>
            <a:endParaRPr/>
          </a:p>
          <a:p>
            <a:pPr marL="342900" lvl="0" indent="-342900" algn="l" rtl="0">
              <a:lnSpc>
                <a:spcPct val="80000"/>
              </a:lnSpc>
              <a:spcBef>
                <a:spcPts val="592"/>
              </a:spcBef>
              <a:spcAft>
                <a:spcPts val="0"/>
              </a:spcAft>
              <a:buClr>
                <a:schemeClr val="dk1"/>
              </a:buClr>
              <a:buSzPts val="2960"/>
              <a:buFont typeface="Arial"/>
              <a:buChar char="•"/>
            </a:pPr>
            <a:r>
              <a:rPr lang="en-US" sz="2960" b="1"/>
              <a:t>Myth: </a:t>
            </a:r>
            <a:r>
              <a:rPr lang="en-US" sz="2960"/>
              <a:t>I can cure malaria through herbal medicines.</a:t>
            </a:r>
            <a:endParaRPr/>
          </a:p>
          <a:p>
            <a:pPr marL="342900" lvl="0" indent="-342900" algn="l" rtl="0">
              <a:lnSpc>
                <a:spcPct val="80000"/>
              </a:lnSpc>
              <a:spcBef>
                <a:spcPts val="592"/>
              </a:spcBef>
              <a:spcAft>
                <a:spcPts val="0"/>
              </a:spcAft>
              <a:buClr>
                <a:schemeClr val="dk1"/>
              </a:buClr>
              <a:buSzPts val="2960"/>
              <a:buFont typeface="Arial"/>
              <a:buChar char="•"/>
            </a:pPr>
            <a:r>
              <a:rPr lang="en-US" sz="2960" b="1"/>
              <a:t>Truth: </a:t>
            </a:r>
            <a:r>
              <a:rPr lang="en-US" sz="2960"/>
              <a:t>Herbal medicines will not cure malaria.</a:t>
            </a:r>
            <a:endParaRPr/>
          </a:p>
          <a:p>
            <a:pPr marL="342900" lvl="0" indent="-342900" algn="l" rtl="0">
              <a:lnSpc>
                <a:spcPct val="80000"/>
              </a:lnSpc>
              <a:spcBef>
                <a:spcPts val="592"/>
              </a:spcBef>
              <a:spcAft>
                <a:spcPts val="0"/>
              </a:spcAft>
              <a:buClr>
                <a:schemeClr val="dk1"/>
              </a:buClr>
              <a:buSzPts val="2960"/>
              <a:buFont typeface="Arial"/>
              <a:buChar char="•"/>
            </a:pPr>
            <a:r>
              <a:rPr lang="en-US" sz="2960" b="1"/>
              <a:t>Myth: </a:t>
            </a:r>
            <a:r>
              <a:rPr lang="en-US" sz="2960"/>
              <a:t>The IPTp medicine makes you sick</a:t>
            </a:r>
            <a:endParaRPr/>
          </a:p>
          <a:p>
            <a:pPr marL="342900" lvl="0" indent="-342900" algn="l" rtl="0">
              <a:lnSpc>
                <a:spcPct val="80000"/>
              </a:lnSpc>
              <a:spcBef>
                <a:spcPts val="592"/>
              </a:spcBef>
              <a:spcAft>
                <a:spcPts val="0"/>
              </a:spcAft>
              <a:buClr>
                <a:schemeClr val="dk1"/>
              </a:buClr>
              <a:buSzPts val="2960"/>
              <a:buFont typeface="Arial"/>
              <a:buChar char="•"/>
            </a:pPr>
            <a:r>
              <a:rPr lang="en-US" sz="2960" b="1"/>
              <a:t>Truth: </a:t>
            </a:r>
            <a:r>
              <a:rPr lang="en-US" sz="2960"/>
              <a:t>Taking the medicine on an empty stomach may make you feel sick but eating something before you take the treatment will easily fix this</a:t>
            </a:r>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4"/>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225" y="-817661"/>
            <a:ext cx="8870775" cy="8046963"/>
          </a:xfrm>
          <a:prstGeom prst="rect">
            <a:avLst/>
          </a:prstGeom>
        </p:spPr>
      </p:pic>
      <p:pic>
        <p:nvPicPr>
          <p:cNvPr id="275" name="Google Shape;275;p37" descr="A person dressed in pink and purple hair&#10;&#10;Description automatically generated"/>
          <p:cNvPicPr preferRelativeResize="0"/>
          <p:nvPr/>
        </p:nvPicPr>
        <p:blipFill rotWithShape="1">
          <a:blip r:embed="rId4">
            <a:alphaModFix/>
          </a:blip>
          <a:srcRect t="17125" b="7875"/>
          <a:stretch/>
        </p:blipFill>
        <p:spPr>
          <a:xfrm>
            <a:off x="123959" y="3530"/>
            <a:ext cx="4720995" cy="3551170"/>
          </a:xfrm>
          <a:prstGeom prst="rect">
            <a:avLst/>
          </a:prstGeom>
          <a:noFill/>
          <a:ln>
            <a:noFill/>
          </a:ln>
        </p:spPr>
      </p:pic>
      <p:sp>
        <p:nvSpPr>
          <p:cNvPr id="276" name="Google Shape;276;p37"/>
          <p:cNvSpPr/>
          <p:nvPr/>
        </p:nvSpPr>
        <p:spPr>
          <a:xfrm>
            <a:off x="4747693" y="2707881"/>
            <a:ext cx="4261558" cy="4150119"/>
          </a:xfrm>
          <a:custGeom>
            <a:avLst/>
            <a:gdLst/>
            <a:ahLst/>
            <a:cxnLst/>
            <a:rect l="l" t="t" r="r" b="b"/>
            <a:pathLst>
              <a:path w="1333" h="1298" extrusionOk="0">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lt1">
              <a:alpha val="69803"/>
            </a:schemeClr>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77" name="Google Shape;277;p37"/>
          <p:cNvSpPr txBox="1">
            <a:spLocks noGrp="1"/>
          </p:cNvSpPr>
          <p:nvPr>
            <p:ph type="title"/>
          </p:nvPr>
        </p:nvSpPr>
        <p:spPr>
          <a:xfrm>
            <a:off x="5496458" y="4035099"/>
            <a:ext cx="3330054" cy="1119116"/>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None/>
            </a:pPr>
            <a:r>
              <a:rPr lang="en-US" sz="3500" dirty="0">
                <a:solidFill>
                  <a:schemeClr val="dk1"/>
                </a:solidFill>
                <a:latin typeface="Minion Pro Med" panose="02040503050306020203" pitchFamily="18" charset="0"/>
                <a:cs typeface="Calibri" panose="020F0502020204030204" pitchFamily="34" charset="0"/>
                <a:sym typeface="Calibri"/>
              </a:rPr>
              <a:t>Myths around Malaria</a:t>
            </a:r>
            <a:endParaRPr dirty="0">
              <a:latin typeface="Minion Pro Med" panose="02040503050306020203" pitchFamily="18" charset="0"/>
              <a:cs typeface="Calibri" panose="020F0502020204030204" pitchFamily="34" charset="0"/>
            </a:endParaRPr>
          </a:p>
        </p:txBody>
      </p:sp>
      <p:cxnSp>
        <p:nvCxnSpPr>
          <p:cNvPr id="278" name="Google Shape;278;p37"/>
          <p:cNvCxnSpPr/>
          <p:nvPr/>
        </p:nvCxnSpPr>
        <p:spPr>
          <a:xfrm>
            <a:off x="6810703" y="5154215"/>
            <a:ext cx="701565" cy="0"/>
          </a:xfrm>
          <a:prstGeom prst="straightConnector1">
            <a:avLst/>
          </a:prstGeom>
          <a:noFill/>
          <a:ln w="25400" cap="sq" cmpd="sng">
            <a:solidFill>
              <a:srgbClr val="262626"/>
            </a:solidFill>
            <a:prstDash val="solid"/>
            <a:bevel/>
            <a:headEnd type="none" w="sm" len="sm"/>
            <a:tailEnd type="none" w="sm" len="sm"/>
          </a:ln>
        </p:spPr>
      </p:cxn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14395" t="8734" r="12239" b="12888"/>
          <a:stretch/>
        </p:blipFill>
        <p:spPr>
          <a:xfrm>
            <a:off x="123958" y="3554700"/>
            <a:ext cx="4584653" cy="335768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8"/>
          <p:cNvSpPr txBox="1">
            <a:spLocks noGrp="1"/>
          </p:cNvSpPr>
          <p:nvPr>
            <p:ph type="title"/>
          </p:nvPr>
        </p:nvSpPr>
        <p:spPr>
          <a:xfrm>
            <a:off x="262467" y="274638"/>
            <a:ext cx="8593666"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Speaker’s Notes: Myths continued….</a:t>
            </a:r>
            <a:endParaRPr/>
          </a:p>
        </p:txBody>
      </p:sp>
      <p:sp>
        <p:nvSpPr>
          <p:cNvPr id="284" name="Google Shape;284;p38"/>
          <p:cNvSpPr txBox="1">
            <a:spLocks noGrp="1"/>
          </p:cNvSpPr>
          <p:nvPr>
            <p:ph type="body" idx="1"/>
          </p:nvPr>
        </p:nvSpPr>
        <p:spPr>
          <a:xfrm>
            <a:off x="457200" y="1600200"/>
            <a:ext cx="8493125" cy="4983163"/>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1"/>
              </a:buClr>
              <a:buSzPts val="2720"/>
              <a:buFont typeface="Arial"/>
              <a:buNone/>
            </a:pPr>
            <a:r>
              <a:rPr lang="en-US" sz="2400" b="1"/>
              <a:t>Myth: </a:t>
            </a:r>
            <a:r>
              <a:rPr lang="en-US" sz="2400"/>
              <a:t>When I use the bed net, I still hear mosquitoes buzzing which means the bed net is not working.</a:t>
            </a:r>
            <a:endParaRPr sz="2400"/>
          </a:p>
          <a:p>
            <a:pPr marL="0" lvl="0" indent="0" algn="l" rtl="0">
              <a:lnSpc>
                <a:spcPct val="80000"/>
              </a:lnSpc>
              <a:spcBef>
                <a:spcPts val="544"/>
              </a:spcBef>
              <a:spcAft>
                <a:spcPts val="0"/>
              </a:spcAft>
              <a:buClr>
                <a:schemeClr val="dk1"/>
              </a:buClr>
              <a:buSzPts val="2720"/>
              <a:buFont typeface="Arial"/>
              <a:buNone/>
            </a:pPr>
            <a:r>
              <a:rPr lang="en-US" sz="2400" b="1"/>
              <a:t>Truth: </a:t>
            </a:r>
            <a:r>
              <a:rPr lang="en-US" sz="2400"/>
              <a:t>The female Anopheles mosquito does not make a buzzing sound (That’s the male making all the noise - ;-)!!) The treated bed nets are designed to only kill the Anopheles mosquito but will stop you getting bitten by other mosquitoes. The buzzing is merely a nuisance.</a:t>
            </a:r>
            <a:endParaRPr sz="2400"/>
          </a:p>
          <a:p>
            <a:pPr marL="0" lvl="0" indent="0" algn="l" rtl="0">
              <a:lnSpc>
                <a:spcPct val="80000"/>
              </a:lnSpc>
              <a:spcBef>
                <a:spcPts val="544"/>
              </a:spcBef>
              <a:spcAft>
                <a:spcPts val="0"/>
              </a:spcAft>
              <a:buClr>
                <a:schemeClr val="dk1"/>
              </a:buClr>
              <a:buSzPts val="2720"/>
              <a:buFont typeface="Arial"/>
              <a:buNone/>
            </a:pPr>
            <a:r>
              <a:rPr lang="en-US" sz="2400" b="1"/>
              <a:t>Myth: </a:t>
            </a:r>
            <a:r>
              <a:rPr lang="en-US" sz="2400"/>
              <a:t>All fevers are caused by malaria.</a:t>
            </a:r>
            <a:endParaRPr sz="2400"/>
          </a:p>
          <a:p>
            <a:pPr marL="0" lvl="0" indent="0" algn="l" rtl="0">
              <a:lnSpc>
                <a:spcPct val="80000"/>
              </a:lnSpc>
              <a:spcBef>
                <a:spcPts val="544"/>
              </a:spcBef>
              <a:spcAft>
                <a:spcPts val="0"/>
              </a:spcAft>
              <a:buClr>
                <a:schemeClr val="dk1"/>
              </a:buClr>
              <a:buSzPts val="2720"/>
              <a:buFont typeface="Arial"/>
              <a:buNone/>
            </a:pPr>
            <a:r>
              <a:rPr lang="en-US" sz="2400" b="1"/>
              <a:t>Truth: </a:t>
            </a:r>
            <a:r>
              <a:rPr lang="en-US" sz="2400"/>
              <a:t>Fevers are caused by many different illnesses (including malaria) such as pneumonia, malaria, measles, meningitis, flu, diarrhoea, ear infection, skin infection, HIV/AIDS or others. Only a test can let you know for sure that the fever is caused by malaria. </a:t>
            </a:r>
            <a:endParaRPr sz="2400"/>
          </a:p>
          <a:p>
            <a:pPr marL="0" lvl="0" indent="0" algn="l" rtl="0">
              <a:lnSpc>
                <a:spcPct val="80000"/>
              </a:lnSpc>
              <a:spcBef>
                <a:spcPts val="544"/>
              </a:spcBef>
              <a:spcAft>
                <a:spcPts val="0"/>
              </a:spcAft>
              <a:buClr>
                <a:schemeClr val="dk1"/>
              </a:buClr>
              <a:buSzPts val="2720"/>
              <a:buFont typeface="Arial"/>
              <a:buNone/>
            </a:pPr>
            <a:endParaRPr sz="240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8"/>
        <p:cNvGrpSpPr/>
        <p:nvPr/>
      </p:nvGrpSpPr>
      <p:grpSpPr>
        <a:xfrm>
          <a:off x="0" y="0"/>
          <a:ext cx="0" cy="0"/>
          <a:chOff x="0" y="0"/>
          <a:chExt cx="0" cy="0"/>
        </a:xfrm>
      </p:grpSpPr>
      <p:pic>
        <p:nvPicPr>
          <p:cNvPr id="289" name="Google Shape;289;p39" descr="chw.jpg"/>
          <p:cNvPicPr preferRelativeResize="0"/>
          <p:nvPr/>
        </p:nvPicPr>
        <p:blipFill rotWithShape="1">
          <a:blip r:embed="rId3">
            <a:alphaModFix/>
          </a:blip>
          <a:srcRect t="4633" b="4632"/>
          <a:stretch/>
        </p:blipFill>
        <p:spPr>
          <a:xfrm>
            <a:off x="20" y="10"/>
            <a:ext cx="9143980" cy="4666928"/>
          </a:xfrm>
          <a:prstGeom prst="rect">
            <a:avLst/>
          </a:prstGeom>
          <a:noFill/>
          <a:ln>
            <a:noFill/>
          </a:ln>
        </p:spPr>
      </p:pic>
      <p:pic>
        <p:nvPicPr>
          <p:cNvPr id="290" name="Google Shape;290;p39"/>
          <p:cNvPicPr preferRelativeResize="0"/>
          <p:nvPr/>
        </p:nvPicPr>
        <p:blipFill rotWithShape="1">
          <a:blip r:embed="rId4">
            <a:alphaModFix/>
          </a:blip>
          <a:srcRect/>
          <a:stretch/>
        </p:blipFill>
        <p:spPr>
          <a:xfrm>
            <a:off x="0" y="0"/>
            <a:ext cx="9144000" cy="6858000"/>
          </a:xfrm>
          <a:prstGeom prst="rect">
            <a:avLst/>
          </a:prstGeom>
          <a:noFill/>
          <a:ln>
            <a:noFill/>
          </a:ln>
        </p:spPr>
      </p:pic>
      <p:sp>
        <p:nvSpPr>
          <p:cNvPr id="291" name="Google Shape;291;p39"/>
          <p:cNvSpPr/>
          <p:nvPr/>
        </p:nvSpPr>
        <p:spPr>
          <a:xfrm>
            <a:off x="1092200" y="4388303"/>
            <a:ext cx="618067" cy="702986"/>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92" name="Google Shape;292;p39"/>
          <p:cNvSpPr txBox="1">
            <a:spLocks noGrp="1"/>
          </p:cNvSpPr>
          <p:nvPr>
            <p:ph type="title"/>
          </p:nvPr>
        </p:nvSpPr>
        <p:spPr>
          <a:xfrm>
            <a:off x="603748" y="4564685"/>
            <a:ext cx="7516669" cy="150993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US" sz="3200" dirty="0">
                <a:solidFill>
                  <a:srgbClr val="000000"/>
                </a:solidFill>
                <a:latin typeface="Minion Pro Med" panose="02040503050306020203" pitchFamily="18" charset="0"/>
              </a:rPr>
              <a:t>Fever can be a Symptom of many things! Get checked</a:t>
            </a:r>
            <a:endParaRPr dirty="0">
              <a:latin typeface="Minion Pro Med" panose="02040503050306020203"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0"/>
          <p:cNvSpPr txBox="1">
            <a:spLocks noGrp="1"/>
          </p:cNvSpPr>
          <p:nvPr>
            <p:ph type="title"/>
          </p:nvPr>
        </p:nvSpPr>
        <p:spPr>
          <a:xfrm>
            <a:off x="457200" y="274638"/>
            <a:ext cx="8229600" cy="711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a:t>Speaker’s notes: Myths continued…</a:t>
            </a:r>
            <a:endParaRPr/>
          </a:p>
        </p:txBody>
      </p:sp>
      <p:sp>
        <p:nvSpPr>
          <p:cNvPr id="299" name="Google Shape;299;p40"/>
          <p:cNvSpPr txBox="1">
            <a:spLocks noGrp="1"/>
          </p:cNvSpPr>
          <p:nvPr>
            <p:ph type="body" idx="1"/>
          </p:nvPr>
        </p:nvSpPr>
        <p:spPr>
          <a:xfrm>
            <a:off x="457200" y="1170259"/>
            <a:ext cx="8229600" cy="4708500"/>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Clr>
                <a:schemeClr val="dk1"/>
              </a:buClr>
              <a:buSzPts val="2422"/>
              <a:buFont typeface="Arial"/>
              <a:buChar char="•"/>
            </a:pPr>
            <a:r>
              <a:rPr lang="en-US" sz="2422" b="1" dirty="0"/>
              <a:t>Myth: </a:t>
            </a:r>
            <a:r>
              <a:rPr lang="en-US" sz="2422" dirty="0"/>
              <a:t>Men should sleep under the bed net because they are the head of the household</a:t>
            </a:r>
            <a:endParaRPr dirty="0"/>
          </a:p>
          <a:p>
            <a:pPr marL="342900" lvl="0" indent="-342900" algn="l" rtl="0">
              <a:lnSpc>
                <a:spcPct val="80000"/>
              </a:lnSpc>
              <a:spcBef>
                <a:spcPts val="484"/>
              </a:spcBef>
              <a:spcAft>
                <a:spcPts val="0"/>
              </a:spcAft>
              <a:buClr>
                <a:schemeClr val="dk1"/>
              </a:buClr>
              <a:buSzPts val="2422"/>
              <a:buFont typeface="Arial"/>
              <a:buChar char="•"/>
            </a:pPr>
            <a:r>
              <a:rPr lang="en-US" sz="2422" b="1" dirty="0"/>
              <a:t>Truth: </a:t>
            </a:r>
            <a:r>
              <a:rPr lang="en-US" sz="2422" dirty="0"/>
              <a:t>Children under five and pregnant women are the most vulnerable to malaria. While they should be given the priority, </a:t>
            </a:r>
            <a:r>
              <a:rPr lang="en-US" sz="2422" b="1" u="sng" dirty="0"/>
              <a:t>everyone in the household should sleep under a bed net</a:t>
            </a:r>
            <a:r>
              <a:rPr lang="en-US" sz="2422" dirty="0"/>
              <a:t>. </a:t>
            </a:r>
            <a:endParaRPr dirty="0"/>
          </a:p>
          <a:p>
            <a:pPr marL="342900" lvl="0" indent="-342900" algn="l" rtl="0">
              <a:lnSpc>
                <a:spcPct val="80000"/>
              </a:lnSpc>
              <a:spcBef>
                <a:spcPts val="484"/>
              </a:spcBef>
              <a:spcAft>
                <a:spcPts val="0"/>
              </a:spcAft>
              <a:buClr>
                <a:schemeClr val="dk1"/>
              </a:buClr>
              <a:buSzPts val="2422"/>
              <a:buFont typeface="Arial"/>
              <a:buChar char="•"/>
            </a:pPr>
            <a:r>
              <a:rPr lang="en-US" sz="2422" b="1" dirty="0"/>
              <a:t>Myth: </a:t>
            </a:r>
            <a:r>
              <a:rPr lang="en-US" sz="2422" dirty="0"/>
              <a:t>I only need to sleep under a bed net during the rainy season.</a:t>
            </a:r>
            <a:endParaRPr dirty="0"/>
          </a:p>
          <a:p>
            <a:pPr marL="342900" lvl="0" indent="-342900" algn="l" rtl="0">
              <a:lnSpc>
                <a:spcPct val="80000"/>
              </a:lnSpc>
              <a:spcBef>
                <a:spcPts val="484"/>
              </a:spcBef>
              <a:spcAft>
                <a:spcPts val="0"/>
              </a:spcAft>
              <a:buClr>
                <a:schemeClr val="dk1"/>
              </a:buClr>
              <a:buSzPts val="2422"/>
              <a:buFont typeface="Arial"/>
              <a:buChar char="•"/>
            </a:pPr>
            <a:r>
              <a:rPr lang="en-US" sz="2422" b="1" dirty="0"/>
              <a:t>Truth: </a:t>
            </a:r>
            <a:r>
              <a:rPr lang="en-US" sz="2422" dirty="0"/>
              <a:t>Malaria can be transmitted any time during the year.</a:t>
            </a:r>
            <a:endParaRPr dirty="0"/>
          </a:p>
          <a:p>
            <a:pPr marL="342900" lvl="0" indent="-342900" algn="l" rtl="0">
              <a:lnSpc>
                <a:spcPct val="80000"/>
              </a:lnSpc>
              <a:spcBef>
                <a:spcPts val="484"/>
              </a:spcBef>
              <a:spcAft>
                <a:spcPts val="0"/>
              </a:spcAft>
              <a:buClr>
                <a:schemeClr val="dk1"/>
              </a:buClr>
              <a:buSzPts val="2422"/>
              <a:buFont typeface="Arial"/>
              <a:buChar char="•"/>
            </a:pPr>
            <a:r>
              <a:rPr lang="en-US" sz="2422" b="1" dirty="0"/>
              <a:t>Myth: </a:t>
            </a:r>
            <a:r>
              <a:rPr lang="en-US" sz="2422" dirty="0"/>
              <a:t>My baby can get sick from the insecticide in the bed net.</a:t>
            </a:r>
            <a:endParaRPr dirty="0"/>
          </a:p>
          <a:p>
            <a:pPr marL="342900" lvl="0" indent="-342900" algn="l" rtl="0">
              <a:lnSpc>
                <a:spcPct val="80000"/>
              </a:lnSpc>
              <a:spcBef>
                <a:spcPts val="484"/>
              </a:spcBef>
              <a:spcAft>
                <a:spcPts val="0"/>
              </a:spcAft>
              <a:buClr>
                <a:schemeClr val="dk1"/>
              </a:buClr>
              <a:buSzPts val="2422"/>
              <a:buFont typeface="Arial"/>
              <a:buChar char="•"/>
            </a:pPr>
            <a:r>
              <a:rPr lang="en-US" sz="2422" b="1" dirty="0"/>
              <a:t>Truth: </a:t>
            </a:r>
            <a:r>
              <a:rPr lang="en-US" sz="2422" dirty="0"/>
              <a:t>Although the insecticide in bed nets can kill mosquitoes, the amount used is so small that it is safe for pregnant women and children. Even if a baby puts the net in her mouth she will not get sick. </a:t>
            </a:r>
            <a:endParaRPr dirty="0"/>
          </a:p>
          <a:p>
            <a:pPr marL="342900" lvl="0" indent="-246380" algn="l" rtl="0">
              <a:lnSpc>
                <a:spcPct val="80000"/>
              </a:lnSpc>
              <a:spcBef>
                <a:spcPts val="304"/>
              </a:spcBef>
              <a:spcAft>
                <a:spcPts val="0"/>
              </a:spcAft>
              <a:buClr>
                <a:schemeClr val="dk1"/>
              </a:buClr>
              <a:buSzPts val="1520"/>
              <a:buFont typeface="Arial"/>
              <a:buNone/>
            </a:pPr>
            <a:endParaRPr sz="1520" dirty="0"/>
          </a:p>
          <a:p>
            <a:pPr marL="342900" lvl="0" indent="-246380" algn="l" rtl="0">
              <a:lnSpc>
                <a:spcPct val="80000"/>
              </a:lnSpc>
              <a:spcBef>
                <a:spcPts val="304"/>
              </a:spcBef>
              <a:spcAft>
                <a:spcPts val="0"/>
              </a:spcAft>
              <a:buClr>
                <a:schemeClr val="dk1"/>
              </a:buClr>
              <a:buSzPts val="1520"/>
              <a:buFont typeface="Arial"/>
              <a:buNone/>
            </a:pPr>
            <a:endParaRPr sz="152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3"/>
        <p:cNvGrpSpPr/>
        <p:nvPr/>
      </p:nvGrpSpPr>
      <p:grpSpPr>
        <a:xfrm>
          <a:off x="0" y="0"/>
          <a:ext cx="0" cy="0"/>
          <a:chOff x="0" y="0"/>
          <a:chExt cx="0" cy="0"/>
        </a:xfrm>
      </p:grpSpPr>
      <p:sp>
        <p:nvSpPr>
          <p:cNvPr id="306" name="Google Shape;306;p41"/>
          <p:cNvSpPr/>
          <p:nvPr/>
        </p:nvSpPr>
        <p:spPr>
          <a:xfrm>
            <a:off x="1092200" y="4388303"/>
            <a:ext cx="618067" cy="702986"/>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07" name="Google Shape;307;p41"/>
          <p:cNvSpPr txBox="1">
            <a:spLocks noGrp="1"/>
          </p:cNvSpPr>
          <p:nvPr>
            <p:ph type="title"/>
          </p:nvPr>
        </p:nvSpPr>
        <p:spPr>
          <a:xfrm>
            <a:off x="805218" y="4872251"/>
            <a:ext cx="7397085" cy="165137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US" sz="3000" dirty="0">
                <a:solidFill>
                  <a:srgbClr val="000000"/>
                </a:solidFill>
                <a:latin typeface="Minion Pro Med" panose="02040503050306020203" pitchFamily="18" charset="0"/>
              </a:rPr>
              <a:t>Protect all your Family, taking special care of Children and Pregnant Women   </a:t>
            </a:r>
            <a:endParaRPr dirty="0">
              <a:latin typeface="Minion Pro Med" panose="02040503050306020203"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467916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1"/>
        <p:cNvGrpSpPr/>
        <p:nvPr/>
      </p:nvGrpSpPr>
      <p:grpSpPr>
        <a:xfrm>
          <a:off x="0" y="0"/>
          <a:ext cx="0" cy="0"/>
          <a:chOff x="0" y="0"/>
          <a:chExt cx="0" cy="0"/>
        </a:xfrm>
      </p:grpSpPr>
      <p:sp>
        <p:nvSpPr>
          <p:cNvPr id="102" name="Google Shape;102;p15"/>
          <p:cNvSpPr txBox="1">
            <a:spLocks noGrp="1"/>
          </p:cNvSpPr>
          <p:nvPr>
            <p:ph type="title"/>
          </p:nvPr>
        </p:nvSpPr>
        <p:spPr>
          <a:xfrm>
            <a:off x="742950" y="4642583"/>
            <a:ext cx="7658100" cy="109984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None/>
            </a:pPr>
            <a:r>
              <a:rPr lang="en-US" sz="6000" b="1" dirty="0"/>
              <a:t>What is Malaria?</a:t>
            </a:r>
            <a:endParaRPr b="1" dirty="0"/>
          </a:p>
        </p:txBody>
      </p:sp>
      <p:sp>
        <p:nvSpPr>
          <p:cNvPr id="103" name="Google Shape;103;p15"/>
          <p:cNvSpPr/>
          <p:nvPr/>
        </p:nvSpPr>
        <p:spPr>
          <a:xfrm>
            <a:off x="0" y="0"/>
            <a:ext cx="9144000" cy="4572000"/>
          </a:xfrm>
          <a:prstGeom prst="rect">
            <a:avLst/>
          </a:prstGeom>
          <a:solidFill>
            <a:schemeClr val="tx2">
              <a:lumMod val="25000"/>
            </a:schemeClr>
          </a:solidFill>
          <a:ln>
            <a:solidFill>
              <a:schemeClr val="bg1">
                <a:lumMod val="65000"/>
              </a:schemeClr>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4" name="Google Shape;104;p15"/>
          <p:cNvSpPr/>
          <p:nvPr/>
        </p:nvSpPr>
        <p:spPr>
          <a:xfrm>
            <a:off x="241173" y="320843"/>
            <a:ext cx="8661654" cy="3930315"/>
          </a:xfrm>
          <a:prstGeom prst="roundRect">
            <a:avLst>
              <a:gd name="adj" fmla="val 0"/>
            </a:avLst>
          </a:prstGeom>
          <a:solidFill>
            <a:srgbClr val="FFFFFF"/>
          </a:solidFill>
          <a:ln w="9525" cap="flat" cmpd="sng">
            <a:solidFill>
              <a:srgbClr val="C8CACA"/>
            </a:solidFill>
            <a:prstDash val="solid"/>
            <a:round/>
            <a:headEnd type="none" w="sm" len="sm"/>
            <a:tailEnd type="none" w="sm" len="sm"/>
          </a:ln>
          <a:effectLst>
            <a:outerShdw blurRad="57150" dist="19050" dir="5400000" algn="t"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05" name="Google Shape;105;p15" descr="malariaparasite.jpg"/>
          <p:cNvPicPr preferRelativeResize="0"/>
          <p:nvPr/>
        </p:nvPicPr>
        <p:blipFill rotWithShape="1">
          <a:blip r:embed="rId3">
            <a:alphaModFix/>
          </a:blip>
          <a:srcRect l="5037"/>
          <a:stretch/>
        </p:blipFill>
        <p:spPr>
          <a:xfrm>
            <a:off x="328802" y="1267491"/>
            <a:ext cx="4115027" cy="1478284"/>
          </a:xfrm>
          <a:prstGeom prst="rect">
            <a:avLst/>
          </a:prstGeom>
          <a:noFill/>
          <a:ln>
            <a:noFill/>
          </a:ln>
        </p:spPr>
      </p:pic>
      <p:pic>
        <p:nvPicPr>
          <p:cNvPr id="106" name="Google Shape;106;p15" descr="malaria_in_pregnancy_1.jpg"/>
          <p:cNvPicPr preferRelativeResize="0">
            <a:picLocks noGrp="1"/>
          </p:cNvPicPr>
          <p:nvPr>
            <p:ph type="body" idx="1"/>
          </p:nvPr>
        </p:nvPicPr>
        <p:blipFill rotWithShape="1">
          <a:blip r:embed="rId4">
            <a:alphaModFix/>
          </a:blip>
          <a:srcRect l="22542" t="13435" b="13434"/>
          <a:stretch/>
        </p:blipFill>
        <p:spPr>
          <a:xfrm>
            <a:off x="4443830" y="1271153"/>
            <a:ext cx="2091265" cy="1485743"/>
          </a:xfrm>
          <a:prstGeom prst="rect">
            <a:avLst/>
          </a:prstGeom>
          <a:noFill/>
          <a:ln>
            <a:noFill/>
          </a:ln>
        </p:spPr>
      </p:pic>
      <p:pic>
        <p:nvPicPr>
          <p:cNvPr id="107" name="Google Shape;107;p15" descr="ChildSickMalaria.jpg"/>
          <p:cNvPicPr preferRelativeResize="0"/>
          <p:nvPr/>
        </p:nvPicPr>
        <p:blipFill rotWithShape="1">
          <a:blip r:embed="rId5">
            <a:alphaModFix/>
          </a:blip>
          <a:srcRect b="6385"/>
          <a:stretch/>
        </p:blipFill>
        <p:spPr>
          <a:xfrm>
            <a:off x="6535095" y="1291938"/>
            <a:ext cx="2326568" cy="1453837"/>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Speakers Notes: Quick Facts </a:t>
            </a:r>
            <a:endParaRPr/>
          </a:p>
        </p:txBody>
      </p:sp>
      <p:sp>
        <p:nvSpPr>
          <p:cNvPr id="313" name="Google Shape;313;p42"/>
          <p:cNvSpPr txBox="1">
            <a:spLocks noGrp="1"/>
          </p:cNvSpPr>
          <p:nvPr>
            <p:ph type="body" idx="1"/>
          </p:nvPr>
        </p:nvSpPr>
        <p:spPr>
          <a:xfrm>
            <a:off x="457200" y="1417638"/>
            <a:ext cx="8229600" cy="5257800"/>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Clr>
                <a:schemeClr val="dk1"/>
              </a:buClr>
              <a:buSzPts val="1500"/>
              <a:buChar char="•"/>
            </a:pPr>
            <a:r>
              <a:rPr lang="en-US" sz="1800" dirty="0"/>
              <a:t>Everyone can do something to prevent malaria! Using a bed net every night has been proven to prevent malaria in highly endemic countries like Tanzania. </a:t>
            </a:r>
            <a:endParaRPr sz="1800" dirty="0"/>
          </a:p>
          <a:p>
            <a:pPr marL="342900" lvl="0" indent="-342900" algn="l" rtl="0">
              <a:lnSpc>
                <a:spcPct val="80000"/>
              </a:lnSpc>
              <a:spcBef>
                <a:spcPts val="300"/>
              </a:spcBef>
              <a:spcAft>
                <a:spcPts val="0"/>
              </a:spcAft>
              <a:buClr>
                <a:schemeClr val="dk1"/>
              </a:buClr>
              <a:buSzPts val="1500"/>
              <a:buChar char="•"/>
            </a:pPr>
            <a:r>
              <a:rPr lang="en-US" sz="1800" dirty="0"/>
              <a:t>A fever can be a sign of many different diseases (some life threatening). Only a test can let you know for sure that the fever is caused by malaria. </a:t>
            </a:r>
            <a:endParaRPr sz="1800" dirty="0"/>
          </a:p>
          <a:p>
            <a:pPr marL="342900" lvl="0" indent="-342900" algn="l" rtl="0">
              <a:lnSpc>
                <a:spcPct val="80000"/>
              </a:lnSpc>
              <a:spcBef>
                <a:spcPts val="300"/>
              </a:spcBef>
              <a:spcAft>
                <a:spcPts val="0"/>
              </a:spcAft>
              <a:buClr>
                <a:schemeClr val="dk1"/>
              </a:buClr>
              <a:buSzPts val="1500"/>
              <a:buChar char="•"/>
            </a:pPr>
            <a:r>
              <a:rPr lang="en-US" sz="1800" dirty="0"/>
              <a:t>Malaria is caused by a parasite that is spread by the female Anopheles mosquito </a:t>
            </a:r>
            <a:endParaRPr sz="1800" dirty="0"/>
          </a:p>
          <a:p>
            <a:pPr marL="342900" lvl="0" indent="-342900" algn="l" rtl="0">
              <a:lnSpc>
                <a:spcPct val="80000"/>
              </a:lnSpc>
              <a:spcBef>
                <a:spcPts val="300"/>
              </a:spcBef>
              <a:spcAft>
                <a:spcPts val="0"/>
              </a:spcAft>
              <a:buClr>
                <a:schemeClr val="dk1"/>
              </a:buClr>
              <a:buSzPts val="1500"/>
              <a:buChar char="•"/>
            </a:pPr>
            <a:r>
              <a:rPr lang="en-US" sz="1800" dirty="0"/>
              <a:t>Malaria treatment can be expensive. Prevention is cheaper! </a:t>
            </a:r>
            <a:endParaRPr sz="1800" dirty="0"/>
          </a:p>
          <a:p>
            <a:pPr marL="0" lvl="0" indent="0" algn="l" rtl="0">
              <a:lnSpc>
                <a:spcPct val="80000"/>
              </a:lnSpc>
              <a:spcBef>
                <a:spcPts val="300"/>
              </a:spcBef>
              <a:spcAft>
                <a:spcPts val="0"/>
              </a:spcAft>
              <a:buClr>
                <a:schemeClr val="dk1"/>
              </a:buClr>
              <a:buSzPts val="1500"/>
              <a:buFont typeface="Arial"/>
              <a:buNone/>
            </a:pPr>
            <a:endParaRPr sz="1800" dirty="0"/>
          </a:p>
          <a:p>
            <a:pPr marL="0" lvl="0" indent="0" algn="l" rtl="0">
              <a:lnSpc>
                <a:spcPct val="80000"/>
              </a:lnSpc>
              <a:spcBef>
                <a:spcPts val="300"/>
              </a:spcBef>
              <a:spcAft>
                <a:spcPts val="0"/>
              </a:spcAft>
              <a:buClr>
                <a:schemeClr val="dk1"/>
              </a:buClr>
              <a:buSzPts val="1500"/>
              <a:buFont typeface="Arial"/>
              <a:buNone/>
            </a:pPr>
            <a:r>
              <a:rPr lang="en-US" sz="1800" dirty="0"/>
              <a:t>Prevention:</a:t>
            </a:r>
            <a:endParaRPr sz="1800" dirty="0"/>
          </a:p>
          <a:p>
            <a:pPr marL="342900" lvl="0" indent="-342900" algn="l" rtl="0">
              <a:lnSpc>
                <a:spcPct val="80000"/>
              </a:lnSpc>
              <a:spcBef>
                <a:spcPts val="300"/>
              </a:spcBef>
              <a:spcAft>
                <a:spcPts val="0"/>
              </a:spcAft>
              <a:buClr>
                <a:schemeClr val="dk1"/>
              </a:buClr>
              <a:buSzPts val="1500"/>
              <a:buChar char="•"/>
            </a:pPr>
            <a:r>
              <a:rPr lang="en-US" sz="1800" dirty="0"/>
              <a:t>Prevention efforts are simple and include using Long Lasting Insecticidal nets (LLINs) and care and repair of these nets </a:t>
            </a:r>
            <a:endParaRPr sz="1800" dirty="0"/>
          </a:p>
          <a:p>
            <a:pPr marL="342900" lvl="0" indent="-342900" algn="l" rtl="0">
              <a:lnSpc>
                <a:spcPct val="80000"/>
              </a:lnSpc>
              <a:spcBef>
                <a:spcPts val="320"/>
              </a:spcBef>
              <a:spcAft>
                <a:spcPts val="0"/>
              </a:spcAft>
              <a:buClr>
                <a:schemeClr val="dk1"/>
              </a:buClr>
              <a:buSzPts val="1500"/>
              <a:buFont typeface="Noto Sans Symbols"/>
              <a:buChar char="✓"/>
            </a:pPr>
            <a:r>
              <a:rPr lang="en-US" sz="1800" dirty="0"/>
              <a:t>Pregnant women should attend Antenatal check ups and take </a:t>
            </a:r>
            <a:r>
              <a:rPr lang="en-US" sz="1800" dirty="0" err="1"/>
              <a:t>IPTp</a:t>
            </a:r>
            <a:endParaRPr sz="1800" dirty="0"/>
          </a:p>
          <a:p>
            <a:pPr marL="0" lvl="0" indent="0" algn="l" rtl="0">
              <a:lnSpc>
                <a:spcPct val="80000"/>
              </a:lnSpc>
              <a:spcBef>
                <a:spcPts val="320"/>
              </a:spcBef>
              <a:spcAft>
                <a:spcPts val="0"/>
              </a:spcAft>
              <a:buClr>
                <a:schemeClr val="dk1"/>
              </a:buClr>
              <a:buSzPts val="1600"/>
              <a:buFont typeface="Arial"/>
              <a:buNone/>
            </a:pPr>
            <a:endParaRPr sz="1800" dirty="0"/>
          </a:p>
          <a:p>
            <a:pPr marL="0" lvl="0" indent="0" algn="l" rtl="0">
              <a:lnSpc>
                <a:spcPct val="80000"/>
              </a:lnSpc>
              <a:spcBef>
                <a:spcPts val="300"/>
              </a:spcBef>
              <a:spcAft>
                <a:spcPts val="0"/>
              </a:spcAft>
              <a:buClr>
                <a:schemeClr val="dk1"/>
              </a:buClr>
              <a:buSzPts val="1500"/>
              <a:buFont typeface="Arial"/>
              <a:buNone/>
            </a:pPr>
            <a:r>
              <a:rPr lang="en-US" sz="1800" dirty="0"/>
              <a:t>Treatment:</a:t>
            </a:r>
            <a:endParaRPr sz="1800" dirty="0"/>
          </a:p>
          <a:p>
            <a:pPr marL="342900" lvl="0" indent="-342900" algn="l" rtl="0">
              <a:lnSpc>
                <a:spcPct val="80000"/>
              </a:lnSpc>
              <a:spcBef>
                <a:spcPts val="300"/>
              </a:spcBef>
              <a:spcAft>
                <a:spcPts val="0"/>
              </a:spcAft>
              <a:buClr>
                <a:schemeClr val="dk1"/>
              </a:buClr>
              <a:buSzPts val="1500"/>
              <a:buChar char="•"/>
            </a:pPr>
            <a:r>
              <a:rPr lang="en-US" sz="1800" dirty="0"/>
              <a:t>Go to a health facility within 24 hours of a fever starting, (with the exception kids with cancer, who should attend a health facility immediately at signs of a fever)</a:t>
            </a:r>
            <a:endParaRPr sz="1800" dirty="0"/>
          </a:p>
          <a:p>
            <a:pPr marL="342900" lvl="0" indent="-342900" algn="l" rtl="0">
              <a:lnSpc>
                <a:spcPct val="80000"/>
              </a:lnSpc>
              <a:spcBef>
                <a:spcPts val="300"/>
              </a:spcBef>
              <a:spcAft>
                <a:spcPts val="0"/>
              </a:spcAft>
              <a:buClr>
                <a:schemeClr val="dk1"/>
              </a:buClr>
              <a:buSzPts val="1500"/>
              <a:buChar char="•"/>
            </a:pPr>
            <a:r>
              <a:rPr lang="en-US" sz="1800" dirty="0"/>
              <a:t>Diagnosis of malaria is crucial for ensuring the correct treatment </a:t>
            </a:r>
            <a:endParaRPr sz="1800" dirty="0"/>
          </a:p>
          <a:p>
            <a:pPr marL="342900" lvl="0" indent="-342900" algn="l" rtl="0">
              <a:lnSpc>
                <a:spcPct val="80000"/>
              </a:lnSpc>
              <a:spcBef>
                <a:spcPts val="300"/>
              </a:spcBef>
              <a:spcAft>
                <a:spcPts val="0"/>
              </a:spcAft>
              <a:buClr>
                <a:schemeClr val="dk1"/>
              </a:buClr>
              <a:buSzPts val="1500"/>
              <a:buChar char="•"/>
            </a:pPr>
            <a:r>
              <a:rPr lang="en-US" sz="1800" dirty="0"/>
              <a:t>Take all medicine prescribed if you get malaria to prevent recurrence and resistance.</a:t>
            </a:r>
            <a:endParaRPr sz="1800" dirty="0"/>
          </a:p>
          <a:p>
            <a:pPr marL="342900" lvl="0" indent="-342900" algn="l" rtl="0">
              <a:lnSpc>
                <a:spcPct val="80000"/>
              </a:lnSpc>
              <a:spcBef>
                <a:spcPts val="300"/>
              </a:spcBef>
              <a:spcAft>
                <a:spcPts val="0"/>
              </a:spcAft>
              <a:buClr>
                <a:schemeClr val="dk1"/>
              </a:buClr>
              <a:buSzPts val="1500"/>
              <a:buFont typeface="Arial"/>
              <a:buNone/>
            </a:pPr>
            <a:endParaRPr sz="15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7"/>
        <p:cNvGrpSpPr/>
        <p:nvPr/>
      </p:nvGrpSpPr>
      <p:grpSpPr>
        <a:xfrm>
          <a:off x="0" y="0"/>
          <a:ext cx="0" cy="0"/>
          <a:chOff x="0" y="0"/>
          <a:chExt cx="0" cy="0"/>
        </a:xfrm>
      </p:grpSpPr>
      <p:pic>
        <p:nvPicPr>
          <p:cNvPr id="318" name="Google Shape;318;p43" descr="A picture containing indoor, person, bed, sitting&#10;&#10;Description automatically generated"/>
          <p:cNvPicPr preferRelativeResize="0"/>
          <p:nvPr/>
        </p:nvPicPr>
        <p:blipFill rotWithShape="1">
          <a:blip r:embed="rId3">
            <a:alphaModFix/>
          </a:blip>
          <a:srcRect t="11907" r="2" b="6767"/>
          <a:stretch/>
        </p:blipFill>
        <p:spPr>
          <a:xfrm>
            <a:off x="-1" y="-2119"/>
            <a:ext cx="6326555" cy="6860119"/>
          </a:xfrm>
          <a:prstGeom prst="rect">
            <a:avLst/>
          </a:prstGeom>
          <a:noFill/>
          <a:ln>
            <a:noFill/>
          </a:ln>
        </p:spPr>
      </p:pic>
      <p:pic>
        <p:nvPicPr>
          <p:cNvPr id="319" name="Google Shape;319;p43"/>
          <p:cNvPicPr preferRelativeResize="0"/>
          <p:nvPr/>
        </p:nvPicPr>
        <p:blipFill rotWithShape="1">
          <a:blip r:embed="rId4">
            <a:alphaModFix/>
          </a:blip>
          <a:srcRect r="25095"/>
          <a:stretch/>
        </p:blipFill>
        <p:spPr>
          <a:xfrm>
            <a:off x="0" y="-13595"/>
            <a:ext cx="9150350" cy="6871595"/>
          </a:xfrm>
          <a:prstGeom prst="rect">
            <a:avLst/>
          </a:prstGeom>
          <a:noFill/>
          <a:ln>
            <a:noFill/>
          </a:ln>
        </p:spPr>
      </p:pic>
      <p:sp>
        <p:nvSpPr>
          <p:cNvPr id="320" name="Google Shape;320;p43"/>
          <p:cNvSpPr txBox="1">
            <a:spLocks noGrp="1"/>
          </p:cNvSpPr>
          <p:nvPr>
            <p:ph type="title"/>
          </p:nvPr>
        </p:nvSpPr>
        <p:spPr>
          <a:xfrm>
            <a:off x="5260341" y="5073650"/>
            <a:ext cx="3651884" cy="117635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solidFill>
                  <a:srgbClr val="000000"/>
                </a:solidFill>
                <a:latin typeface="Minion Pro Med" panose="02040503050306020203" pitchFamily="18" charset="0"/>
              </a:rPr>
              <a:t>Thank</a:t>
            </a:r>
            <a:r>
              <a:rPr lang="en-US" dirty="0">
                <a:solidFill>
                  <a:srgbClr val="000000"/>
                </a:solidFill>
              </a:rPr>
              <a:t> you! </a:t>
            </a:r>
            <a:endParaRPr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Speaker’s Notes: Transmission</a:t>
            </a:r>
            <a:endParaRPr/>
          </a:p>
        </p:txBody>
      </p:sp>
      <p:sp>
        <p:nvSpPr>
          <p:cNvPr id="113" name="Google Shape;113;p1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Char char="•"/>
            </a:pPr>
            <a:r>
              <a:rPr lang="en-US" dirty="0"/>
              <a:t>Through a bite from a Mosquito infected with malaria – </a:t>
            </a:r>
            <a:endParaRPr dirty="0"/>
          </a:p>
          <a:p>
            <a:pPr marL="742950" lvl="1" indent="-285750" algn="l" rtl="0">
              <a:spcBef>
                <a:spcPts val="560"/>
              </a:spcBef>
              <a:spcAft>
                <a:spcPts val="0"/>
              </a:spcAft>
              <a:buClr>
                <a:schemeClr val="dk1"/>
              </a:buClr>
              <a:buSzPts val="2800"/>
              <a:buChar char="–"/>
            </a:pPr>
            <a:r>
              <a:rPr lang="en-US" dirty="0"/>
              <a:t>These mosquitos are often silent &amp; usually active 10pm-5am </a:t>
            </a:r>
            <a:endParaRPr dirty="0"/>
          </a:p>
          <a:p>
            <a:pPr marL="342900" lvl="0" indent="-342900" algn="l" rtl="0">
              <a:spcBef>
                <a:spcPts val="640"/>
              </a:spcBef>
              <a:spcAft>
                <a:spcPts val="0"/>
              </a:spcAft>
              <a:buClr>
                <a:schemeClr val="dk1"/>
              </a:buClr>
              <a:buSzPts val="3200"/>
              <a:buChar char="•"/>
            </a:pPr>
            <a:r>
              <a:rPr lang="en-US" dirty="0"/>
              <a:t>Most harmful to pregnant women and young children </a:t>
            </a:r>
            <a:endParaRPr dirty="0"/>
          </a:p>
          <a:p>
            <a:pPr marL="342900" lvl="0" indent="-342900" algn="l" rtl="0">
              <a:spcBef>
                <a:spcPts val="640"/>
              </a:spcBef>
              <a:spcAft>
                <a:spcPts val="0"/>
              </a:spcAft>
              <a:buClr>
                <a:schemeClr val="dk1"/>
              </a:buClr>
              <a:buSzPts val="3200"/>
              <a:buChar char="•"/>
            </a:pPr>
            <a:r>
              <a:rPr lang="en-US" dirty="0"/>
              <a:t>You cannot get malaria from someone who has malaria</a:t>
            </a:r>
            <a:endParaRPr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7"/>
        <p:cNvGrpSpPr/>
        <p:nvPr/>
      </p:nvGrpSpPr>
      <p:grpSpPr>
        <a:xfrm>
          <a:off x="0" y="0"/>
          <a:ext cx="0" cy="0"/>
          <a:chOff x="0" y="0"/>
          <a:chExt cx="0" cy="0"/>
        </a:xfrm>
      </p:grpSpPr>
      <p:cxnSp>
        <p:nvCxnSpPr>
          <p:cNvPr id="118" name="Google Shape;118;p17"/>
          <p:cNvCxnSpPr/>
          <p:nvPr/>
        </p:nvCxnSpPr>
        <p:spPr>
          <a:xfrm>
            <a:off x="3049266" y="477749"/>
            <a:ext cx="0" cy="3657600"/>
          </a:xfrm>
          <a:prstGeom prst="straightConnector1">
            <a:avLst/>
          </a:prstGeom>
          <a:noFill/>
          <a:ln w="101600" cap="flat" cmpd="dbl">
            <a:solidFill>
              <a:srgbClr val="595959"/>
            </a:solidFill>
            <a:prstDash val="solid"/>
            <a:round/>
            <a:headEnd type="none" w="sm" len="sm"/>
            <a:tailEnd type="none" w="sm" len="sm"/>
          </a:ln>
        </p:spPr>
      </p:cxnSp>
      <p:sp>
        <p:nvSpPr>
          <p:cNvPr id="119" name="Google Shape;119;p17"/>
          <p:cNvSpPr/>
          <p:nvPr/>
        </p:nvSpPr>
        <p:spPr>
          <a:xfrm>
            <a:off x="283551" y="4633546"/>
            <a:ext cx="8579094" cy="1844256"/>
          </a:xfrm>
          <a:prstGeom prst="rect">
            <a:avLst/>
          </a:prstGeom>
          <a:solidFill>
            <a:srgbClr val="404040"/>
          </a:solidFill>
          <a:ln w="127000" cap="sq" cmpd="thinThick">
            <a:solidFill>
              <a:srgbClr val="40404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0" name="Google Shape;120;p17"/>
          <p:cNvSpPr txBox="1">
            <a:spLocks noGrp="1"/>
          </p:cNvSpPr>
          <p:nvPr>
            <p:ph type="title"/>
          </p:nvPr>
        </p:nvSpPr>
        <p:spPr>
          <a:xfrm>
            <a:off x="395653" y="4756638"/>
            <a:ext cx="8354891" cy="930447"/>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None/>
            </a:pPr>
            <a:r>
              <a:rPr lang="en-US" sz="4000">
                <a:solidFill>
                  <a:srgbClr val="FFFFFF"/>
                </a:solidFill>
              </a:rPr>
              <a:t>Anopheles Mosquito Bites in the Night</a:t>
            </a:r>
            <a:endParaRPr/>
          </a:p>
        </p:txBody>
      </p:sp>
      <p:pic>
        <p:nvPicPr>
          <p:cNvPr id="121" name="Google Shape;121;p17" descr="10oclock.png"/>
          <p:cNvPicPr preferRelativeResize="0">
            <a:picLocks noGrp="1"/>
          </p:cNvPicPr>
          <p:nvPr>
            <p:ph type="body" idx="1"/>
          </p:nvPr>
        </p:nvPicPr>
        <p:blipFill rotWithShape="1">
          <a:blip r:embed="rId3">
            <a:alphaModFix/>
          </a:blip>
          <a:srcRect t="-536" r="-11301" b="-7610"/>
          <a:stretch/>
        </p:blipFill>
        <p:spPr>
          <a:xfrm>
            <a:off x="95286" y="2762176"/>
            <a:ext cx="1553267" cy="1509250"/>
          </a:xfrm>
          <a:prstGeom prst="rect">
            <a:avLst/>
          </a:prstGeom>
          <a:noFill/>
          <a:ln>
            <a:noFill/>
          </a:ln>
        </p:spPr>
      </p:pic>
      <p:cxnSp>
        <p:nvCxnSpPr>
          <p:cNvPr id="122" name="Google Shape;122;p17"/>
          <p:cNvCxnSpPr/>
          <p:nvPr/>
        </p:nvCxnSpPr>
        <p:spPr>
          <a:xfrm>
            <a:off x="6115050" y="477749"/>
            <a:ext cx="0" cy="3657600"/>
          </a:xfrm>
          <a:prstGeom prst="straightConnector1">
            <a:avLst/>
          </a:prstGeom>
          <a:noFill/>
          <a:ln w="101600" cap="flat" cmpd="dbl">
            <a:solidFill>
              <a:srgbClr val="595959"/>
            </a:solidFill>
            <a:prstDash val="solid"/>
            <a:round/>
            <a:headEnd type="none" w="sm" len="sm"/>
            <a:tailEnd type="none" w="sm" len="sm"/>
          </a:ln>
        </p:spPr>
      </p:cxnSp>
      <p:pic>
        <p:nvPicPr>
          <p:cNvPr id="123" name="Google Shape;123;p17" descr="5oclock.png"/>
          <p:cNvPicPr preferRelativeResize="0"/>
          <p:nvPr/>
        </p:nvPicPr>
        <p:blipFill rotWithShape="1">
          <a:blip r:embed="rId4">
            <a:alphaModFix/>
          </a:blip>
          <a:srcRect/>
          <a:stretch/>
        </p:blipFill>
        <p:spPr>
          <a:xfrm>
            <a:off x="7667005" y="2762176"/>
            <a:ext cx="1476995" cy="1373173"/>
          </a:xfrm>
          <a:prstGeom prst="rect">
            <a:avLst/>
          </a:prstGeom>
          <a:noFill/>
          <a:ln>
            <a:noFill/>
          </a:ln>
        </p:spPr>
      </p:pic>
      <p:cxnSp>
        <p:nvCxnSpPr>
          <p:cNvPr id="124" name="Google Shape;124;p17"/>
          <p:cNvCxnSpPr/>
          <p:nvPr/>
        </p:nvCxnSpPr>
        <p:spPr>
          <a:xfrm>
            <a:off x="1657350" y="5738691"/>
            <a:ext cx="5829300" cy="0"/>
          </a:xfrm>
          <a:prstGeom prst="straightConnector1">
            <a:avLst/>
          </a:prstGeom>
          <a:noFill/>
          <a:ln w="22225" cap="flat" cmpd="sng">
            <a:solidFill>
              <a:srgbClr val="D9D9D9"/>
            </a:solidFill>
            <a:prstDash val="solid"/>
            <a:round/>
            <a:headEnd type="none" w="sm" len="sm"/>
            <a:tailEnd type="none" w="sm" len="sm"/>
          </a:ln>
        </p:spPr>
      </p:cxnSp>
      <p:pic>
        <p:nvPicPr>
          <p:cNvPr id="125" name="Google Shape;125;p17" descr="Nighttime.jpg"/>
          <p:cNvPicPr preferRelativeResize="0"/>
          <p:nvPr/>
        </p:nvPicPr>
        <p:blipFill rotWithShape="1">
          <a:blip r:embed="rId5">
            <a:alphaModFix/>
          </a:blip>
          <a:srcRect/>
          <a:stretch/>
        </p:blipFill>
        <p:spPr>
          <a:xfrm>
            <a:off x="1749029" y="247202"/>
            <a:ext cx="5917976" cy="4024223"/>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Speaker’s notes: Signs &amp; Symptoms</a:t>
            </a:r>
            <a:endParaRPr/>
          </a:p>
        </p:txBody>
      </p:sp>
      <p:sp>
        <p:nvSpPr>
          <p:cNvPr id="131" name="Google Shape;131;p18"/>
          <p:cNvSpPr txBox="1">
            <a:spLocks noGrp="1"/>
          </p:cNvSpPr>
          <p:nvPr>
            <p:ph type="body" idx="1"/>
          </p:nvPr>
        </p:nvSpPr>
        <p:spPr>
          <a:xfrm>
            <a:off x="457200" y="1417650"/>
            <a:ext cx="8130900" cy="6399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1"/>
              </a:buClr>
              <a:buSzPts val="2400"/>
              <a:buNone/>
            </a:pPr>
            <a:r>
              <a:rPr lang="en-US"/>
              <a:t>GENERAL SIGNS:</a:t>
            </a:r>
            <a:endParaRPr/>
          </a:p>
        </p:txBody>
      </p:sp>
      <p:sp>
        <p:nvSpPr>
          <p:cNvPr id="132" name="Google Shape;132;p18"/>
          <p:cNvSpPr txBox="1">
            <a:spLocks noGrp="1"/>
          </p:cNvSpPr>
          <p:nvPr>
            <p:ph type="body" idx="2"/>
          </p:nvPr>
        </p:nvSpPr>
        <p:spPr>
          <a:xfrm>
            <a:off x="192100" y="2057550"/>
            <a:ext cx="4156200" cy="45258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342900" lvl="0" indent="-342900" algn="just" rtl="0">
              <a:spcBef>
                <a:spcPts val="0"/>
              </a:spcBef>
              <a:spcAft>
                <a:spcPts val="0"/>
              </a:spcAft>
              <a:buClr>
                <a:schemeClr val="dk1"/>
              </a:buClr>
              <a:buSzPts val="2375"/>
              <a:buFont typeface="Arial"/>
              <a:buChar char="•"/>
            </a:pPr>
            <a:r>
              <a:rPr lang="en-US" sz="2375" dirty="0"/>
              <a:t>Feelings weak and dizzy </a:t>
            </a:r>
            <a:endParaRPr dirty="0"/>
          </a:p>
          <a:p>
            <a:pPr marL="342900" lvl="0" indent="-342900" algn="just" rtl="0">
              <a:spcBef>
                <a:spcPts val="475"/>
              </a:spcBef>
              <a:spcAft>
                <a:spcPts val="0"/>
              </a:spcAft>
              <a:buClr>
                <a:schemeClr val="dk1"/>
              </a:buClr>
              <a:buSzPts val="2375"/>
              <a:buFont typeface="Arial"/>
              <a:buChar char="•"/>
            </a:pPr>
            <a:r>
              <a:rPr lang="en-US" sz="2375" dirty="0"/>
              <a:t>High fever </a:t>
            </a:r>
            <a:endParaRPr dirty="0"/>
          </a:p>
          <a:p>
            <a:pPr marL="342900" lvl="0" indent="-342900" algn="just" rtl="0">
              <a:spcBef>
                <a:spcPts val="475"/>
              </a:spcBef>
              <a:spcAft>
                <a:spcPts val="0"/>
              </a:spcAft>
              <a:buClr>
                <a:schemeClr val="dk1"/>
              </a:buClr>
              <a:buSzPts val="2375"/>
              <a:buFont typeface="Arial"/>
              <a:buChar char="•"/>
            </a:pPr>
            <a:r>
              <a:rPr lang="en-US" sz="2375" dirty="0"/>
              <a:t>Failure to eat or drink (in children)</a:t>
            </a:r>
            <a:endParaRPr dirty="0"/>
          </a:p>
          <a:p>
            <a:pPr marL="342900" lvl="0" indent="-342900" algn="just" rtl="0">
              <a:spcBef>
                <a:spcPts val="475"/>
              </a:spcBef>
              <a:spcAft>
                <a:spcPts val="0"/>
              </a:spcAft>
              <a:buClr>
                <a:schemeClr val="dk1"/>
              </a:buClr>
              <a:buSzPts val="2375"/>
              <a:buFont typeface="Arial"/>
              <a:buChar char="•"/>
            </a:pPr>
            <a:r>
              <a:rPr lang="en-US" sz="2375" dirty="0"/>
              <a:t>Refuse to breastfeed </a:t>
            </a:r>
            <a:endParaRPr dirty="0"/>
          </a:p>
          <a:p>
            <a:pPr marL="342900" lvl="0" indent="-342900" algn="just" rtl="0">
              <a:spcBef>
                <a:spcPts val="475"/>
              </a:spcBef>
              <a:spcAft>
                <a:spcPts val="0"/>
              </a:spcAft>
              <a:buClr>
                <a:schemeClr val="dk1"/>
              </a:buClr>
              <a:buSzPts val="2375"/>
              <a:buFont typeface="Arial"/>
              <a:buChar char="•"/>
            </a:pPr>
            <a:r>
              <a:rPr lang="en-US" sz="2375" dirty="0"/>
              <a:t>Abdominal pain </a:t>
            </a:r>
            <a:endParaRPr dirty="0"/>
          </a:p>
          <a:p>
            <a:pPr marL="342900" lvl="0" indent="-342900" algn="just" rtl="0">
              <a:spcBef>
                <a:spcPts val="475"/>
              </a:spcBef>
              <a:spcAft>
                <a:spcPts val="0"/>
              </a:spcAft>
              <a:buClr>
                <a:schemeClr val="dk1"/>
              </a:buClr>
              <a:buSzPts val="2375"/>
              <a:buFont typeface="Arial"/>
              <a:buChar char="•"/>
            </a:pPr>
            <a:r>
              <a:rPr lang="en-US" sz="2375" dirty="0"/>
              <a:t>Headaches </a:t>
            </a:r>
            <a:endParaRPr dirty="0"/>
          </a:p>
          <a:p>
            <a:pPr marL="342900" lvl="0" indent="-342900" algn="just" rtl="0">
              <a:spcBef>
                <a:spcPts val="475"/>
              </a:spcBef>
              <a:spcAft>
                <a:spcPts val="0"/>
              </a:spcAft>
              <a:buClr>
                <a:schemeClr val="dk1"/>
              </a:buClr>
              <a:buSzPts val="2375"/>
              <a:buFont typeface="Arial"/>
              <a:buChar char="•"/>
            </a:pPr>
            <a:r>
              <a:rPr lang="en-US" sz="2375" dirty="0"/>
              <a:t>A bitter taste in the mouth</a:t>
            </a:r>
            <a:endParaRPr dirty="0"/>
          </a:p>
          <a:p>
            <a:pPr marL="342900" lvl="0" indent="-342900" algn="just" rtl="0">
              <a:spcBef>
                <a:spcPts val="475"/>
              </a:spcBef>
              <a:spcAft>
                <a:spcPts val="0"/>
              </a:spcAft>
              <a:buClr>
                <a:schemeClr val="dk1"/>
              </a:buClr>
              <a:buSzPts val="2375"/>
              <a:buFont typeface="Arial"/>
              <a:buChar char="•"/>
            </a:pPr>
            <a:r>
              <a:rPr lang="en-US" sz="2375" dirty="0"/>
              <a:t>Feeling weak in the joints</a:t>
            </a:r>
            <a:endParaRPr dirty="0"/>
          </a:p>
          <a:p>
            <a:pPr marL="342900" lvl="0" indent="-342900" algn="just" rtl="0">
              <a:spcBef>
                <a:spcPts val="475"/>
              </a:spcBef>
              <a:spcAft>
                <a:spcPts val="0"/>
              </a:spcAft>
              <a:buClr>
                <a:schemeClr val="dk1"/>
              </a:buClr>
              <a:buSzPts val="2375"/>
              <a:buFont typeface="Arial"/>
              <a:buChar char="•"/>
            </a:pPr>
            <a:r>
              <a:rPr lang="en-US" sz="2375" dirty="0"/>
              <a:t>Nausea and sometimes vomiting </a:t>
            </a:r>
            <a:endParaRPr dirty="0"/>
          </a:p>
          <a:p>
            <a:pPr marL="342900" lvl="0" indent="-192087" algn="l" rtl="0">
              <a:lnSpc>
                <a:spcPct val="80000"/>
              </a:lnSpc>
              <a:spcBef>
                <a:spcPts val="475"/>
              </a:spcBef>
              <a:spcAft>
                <a:spcPts val="0"/>
              </a:spcAft>
              <a:buClr>
                <a:schemeClr val="dk1"/>
              </a:buClr>
              <a:buSzPts val="2375"/>
              <a:buFont typeface="Arial"/>
              <a:buNone/>
            </a:pPr>
            <a:endParaRPr sz="2375" dirty="0"/>
          </a:p>
          <a:p>
            <a:pPr marL="342900" lvl="0" indent="-270510" algn="l" rtl="0">
              <a:lnSpc>
                <a:spcPct val="80000"/>
              </a:lnSpc>
              <a:spcBef>
                <a:spcPts val="228"/>
              </a:spcBef>
              <a:spcAft>
                <a:spcPts val="0"/>
              </a:spcAft>
              <a:buClr>
                <a:schemeClr val="dk1"/>
              </a:buClr>
              <a:buSzPts val="1140"/>
              <a:buFont typeface="Arial"/>
              <a:buNone/>
            </a:pPr>
            <a:endParaRPr sz="1140" dirty="0"/>
          </a:p>
        </p:txBody>
      </p:sp>
      <p:sp>
        <p:nvSpPr>
          <p:cNvPr id="133" name="Google Shape;133;p18"/>
          <p:cNvSpPr txBox="1">
            <a:spLocks noGrp="1"/>
          </p:cNvSpPr>
          <p:nvPr>
            <p:ph type="body" idx="3"/>
          </p:nvPr>
        </p:nvSpPr>
        <p:spPr>
          <a:xfrm>
            <a:off x="4628288" y="1417650"/>
            <a:ext cx="4041900" cy="6399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1"/>
              </a:buClr>
              <a:buSzPts val="2400"/>
              <a:buNone/>
            </a:pPr>
            <a:r>
              <a:rPr lang="en-US"/>
              <a:t>SEVERE SIGNS:</a:t>
            </a:r>
            <a:endParaRPr/>
          </a:p>
        </p:txBody>
      </p:sp>
      <p:sp>
        <p:nvSpPr>
          <p:cNvPr id="134" name="Google Shape;134;p18"/>
          <p:cNvSpPr txBox="1">
            <a:spLocks noGrp="1"/>
          </p:cNvSpPr>
          <p:nvPr>
            <p:ph type="body" idx="4"/>
          </p:nvPr>
        </p:nvSpPr>
        <p:spPr>
          <a:xfrm>
            <a:off x="4348175" y="2057550"/>
            <a:ext cx="4602300" cy="452580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400"/>
              <a:buChar char="•"/>
            </a:pPr>
            <a:r>
              <a:rPr lang="en-US" dirty="0"/>
              <a:t>Diarrhea or generally loose stools</a:t>
            </a:r>
            <a:endParaRPr dirty="0"/>
          </a:p>
          <a:p>
            <a:pPr marL="342900" lvl="0" indent="-342900" algn="l" rtl="0">
              <a:spcBef>
                <a:spcPts val="480"/>
              </a:spcBef>
              <a:spcAft>
                <a:spcPts val="0"/>
              </a:spcAft>
              <a:buClr>
                <a:schemeClr val="dk1"/>
              </a:buClr>
              <a:buSzPts val="2400"/>
              <a:buChar char="•"/>
            </a:pPr>
            <a:r>
              <a:rPr lang="en-US" dirty="0"/>
              <a:t>Convulsions </a:t>
            </a:r>
            <a:endParaRPr dirty="0"/>
          </a:p>
          <a:p>
            <a:pPr marL="342900" lvl="0" indent="-342900" algn="l" rtl="0">
              <a:spcBef>
                <a:spcPts val="480"/>
              </a:spcBef>
              <a:spcAft>
                <a:spcPts val="0"/>
              </a:spcAft>
              <a:buClr>
                <a:schemeClr val="dk1"/>
              </a:buClr>
              <a:buSzPts val="2400"/>
              <a:buChar char="•"/>
            </a:pPr>
            <a:r>
              <a:rPr lang="en-US" dirty="0"/>
              <a:t>Difficulty breathing </a:t>
            </a:r>
            <a:endParaRPr dirty="0"/>
          </a:p>
          <a:p>
            <a:pPr marL="342900" lvl="0" indent="-342900" algn="l" rtl="0">
              <a:spcBef>
                <a:spcPts val="480"/>
              </a:spcBef>
              <a:spcAft>
                <a:spcPts val="0"/>
              </a:spcAft>
              <a:buClr>
                <a:schemeClr val="dk1"/>
              </a:buClr>
              <a:buSzPts val="2400"/>
              <a:buChar char="•"/>
            </a:pPr>
            <a:r>
              <a:rPr lang="en-US" dirty="0"/>
              <a:t>Very pale tongue and eyes (severe anemia)</a:t>
            </a:r>
            <a:endParaRPr dirty="0"/>
          </a:p>
          <a:p>
            <a:pPr marL="342900" lvl="0" indent="-342900" algn="l" rtl="0">
              <a:spcBef>
                <a:spcPts val="480"/>
              </a:spcBef>
              <a:spcAft>
                <a:spcPts val="0"/>
              </a:spcAft>
              <a:buClr>
                <a:schemeClr val="dk1"/>
              </a:buClr>
              <a:buSzPts val="2400"/>
              <a:buChar char="•"/>
            </a:pPr>
            <a:r>
              <a:rPr lang="en-US" dirty="0"/>
              <a:t>Sunken eyes (dehydration)</a:t>
            </a:r>
            <a:endParaRPr dirty="0"/>
          </a:p>
          <a:p>
            <a:pPr marL="342900" lvl="0" indent="-342900" algn="l" rtl="0">
              <a:spcBef>
                <a:spcPts val="480"/>
              </a:spcBef>
              <a:spcAft>
                <a:spcPts val="0"/>
              </a:spcAft>
              <a:buClr>
                <a:schemeClr val="dk1"/>
              </a:buClr>
              <a:buSzPts val="2400"/>
              <a:buChar char="•"/>
            </a:pPr>
            <a:r>
              <a:rPr lang="en-US" dirty="0"/>
              <a:t>Not able to eat/drink or breastfeed for children</a:t>
            </a:r>
            <a:endParaRPr dirty="0"/>
          </a:p>
          <a:p>
            <a:pPr marL="342900" lvl="0" indent="-342900" algn="l" rtl="0">
              <a:spcBef>
                <a:spcPts val="480"/>
              </a:spcBef>
              <a:spcAft>
                <a:spcPts val="0"/>
              </a:spcAft>
              <a:buClr>
                <a:schemeClr val="dk1"/>
              </a:buClr>
              <a:buSzPts val="2400"/>
              <a:buChar char="•"/>
            </a:pPr>
            <a:r>
              <a:rPr lang="en-US" dirty="0"/>
              <a:t>Continuous vomiting </a:t>
            </a:r>
            <a:endParaRPr dirty="0"/>
          </a:p>
          <a:p>
            <a:pPr marL="342900" lvl="0" indent="-190500" algn="l" rtl="0">
              <a:spcBef>
                <a:spcPts val="480"/>
              </a:spcBef>
              <a:spcAft>
                <a:spcPts val="0"/>
              </a:spcAft>
              <a:buClr>
                <a:schemeClr val="dk1"/>
              </a:buClr>
              <a:buSzPts val="2400"/>
              <a:buNone/>
            </a:pPr>
            <a:endParaRP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8"/>
        <p:cNvGrpSpPr/>
        <p:nvPr/>
      </p:nvGrpSpPr>
      <p:grpSpPr>
        <a:xfrm>
          <a:off x="0" y="0"/>
          <a:ext cx="0" cy="0"/>
          <a:chOff x="0" y="0"/>
          <a:chExt cx="0" cy="0"/>
        </a:xfrm>
      </p:grpSpPr>
      <p:sp>
        <p:nvSpPr>
          <p:cNvPr id="139" name="Google Shape;139;p19"/>
          <p:cNvSpPr/>
          <p:nvPr/>
        </p:nvSpPr>
        <p:spPr>
          <a:xfrm>
            <a:off x="0" y="0"/>
            <a:ext cx="3344764" cy="68580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0" name="Google Shape;140;p19"/>
          <p:cNvSpPr/>
          <p:nvPr/>
        </p:nvSpPr>
        <p:spPr>
          <a:xfrm>
            <a:off x="0" y="2767012"/>
            <a:ext cx="3629025" cy="1323975"/>
          </a:xfrm>
          <a:custGeom>
            <a:avLst/>
            <a:gdLst/>
            <a:ahLst/>
            <a:cxnLst/>
            <a:rect l="l" t="t" r="r" b="b"/>
            <a:pathLst>
              <a:path w="4838700" h="1323975" extrusionOk="0">
                <a:moveTo>
                  <a:pt x="0" y="0"/>
                </a:moveTo>
                <a:lnTo>
                  <a:pt x="4838700" y="0"/>
                </a:lnTo>
                <a:lnTo>
                  <a:pt x="4838700" y="78123"/>
                </a:lnTo>
                <a:lnTo>
                  <a:pt x="4822272" y="81440"/>
                </a:lnTo>
                <a:cubicBezTo>
                  <a:pt x="4798341" y="91561"/>
                  <a:pt x="4781550" y="115257"/>
                  <a:pt x="4781550" y="142875"/>
                </a:cubicBezTo>
                <a:cubicBezTo>
                  <a:pt x="4781550" y="170493"/>
                  <a:pt x="4798341" y="194189"/>
                  <a:pt x="4822272" y="204311"/>
                </a:cubicBezTo>
                <a:lnTo>
                  <a:pt x="4838700" y="207627"/>
                </a:lnTo>
                <a:lnTo>
                  <a:pt x="4838700" y="287197"/>
                </a:lnTo>
                <a:lnTo>
                  <a:pt x="4822272" y="290514"/>
                </a:lnTo>
                <a:cubicBezTo>
                  <a:pt x="4798341" y="300635"/>
                  <a:pt x="4781550" y="324331"/>
                  <a:pt x="4781550" y="351949"/>
                </a:cubicBezTo>
                <a:cubicBezTo>
                  <a:pt x="4781550" y="379567"/>
                  <a:pt x="4798341" y="403263"/>
                  <a:pt x="4822272" y="413385"/>
                </a:cubicBezTo>
                <a:lnTo>
                  <a:pt x="4838700" y="416701"/>
                </a:lnTo>
                <a:lnTo>
                  <a:pt x="4838700" y="496271"/>
                </a:lnTo>
                <a:lnTo>
                  <a:pt x="4822272" y="499588"/>
                </a:lnTo>
                <a:cubicBezTo>
                  <a:pt x="4798341" y="509709"/>
                  <a:pt x="4781550" y="533405"/>
                  <a:pt x="4781550" y="561023"/>
                </a:cubicBezTo>
                <a:cubicBezTo>
                  <a:pt x="4781550" y="588641"/>
                  <a:pt x="4798341" y="612337"/>
                  <a:pt x="4822272" y="622459"/>
                </a:cubicBezTo>
                <a:lnTo>
                  <a:pt x="4838700" y="625775"/>
                </a:lnTo>
                <a:lnTo>
                  <a:pt x="4838700" y="705345"/>
                </a:lnTo>
                <a:lnTo>
                  <a:pt x="4822272" y="708662"/>
                </a:lnTo>
                <a:cubicBezTo>
                  <a:pt x="4798341" y="718783"/>
                  <a:pt x="4781550" y="742479"/>
                  <a:pt x="4781550" y="770097"/>
                </a:cubicBezTo>
                <a:cubicBezTo>
                  <a:pt x="4781550" y="797715"/>
                  <a:pt x="4798341" y="821411"/>
                  <a:pt x="4822272" y="831533"/>
                </a:cubicBezTo>
                <a:lnTo>
                  <a:pt x="4838700" y="834849"/>
                </a:lnTo>
                <a:lnTo>
                  <a:pt x="4838700" y="914419"/>
                </a:lnTo>
                <a:lnTo>
                  <a:pt x="4822272" y="917736"/>
                </a:lnTo>
                <a:cubicBezTo>
                  <a:pt x="4798341" y="927857"/>
                  <a:pt x="4781550" y="951553"/>
                  <a:pt x="4781550" y="979171"/>
                </a:cubicBezTo>
                <a:cubicBezTo>
                  <a:pt x="4781550" y="1006789"/>
                  <a:pt x="4798341" y="1030485"/>
                  <a:pt x="4822272" y="1040607"/>
                </a:cubicBezTo>
                <a:lnTo>
                  <a:pt x="4838700" y="1043923"/>
                </a:lnTo>
                <a:lnTo>
                  <a:pt x="4838700" y="1123491"/>
                </a:lnTo>
                <a:lnTo>
                  <a:pt x="4822272" y="1126808"/>
                </a:lnTo>
                <a:cubicBezTo>
                  <a:pt x="4798341" y="1136929"/>
                  <a:pt x="4781550" y="1160625"/>
                  <a:pt x="4781550" y="1188243"/>
                </a:cubicBezTo>
                <a:cubicBezTo>
                  <a:pt x="4781550" y="1215861"/>
                  <a:pt x="4798341" y="1239557"/>
                  <a:pt x="4822272" y="1249679"/>
                </a:cubicBezTo>
                <a:lnTo>
                  <a:pt x="4838700" y="1252995"/>
                </a:lnTo>
                <a:lnTo>
                  <a:pt x="4838700" y="1323975"/>
                </a:lnTo>
                <a:lnTo>
                  <a:pt x="0" y="1323975"/>
                </a:lnTo>
                <a:close/>
              </a:path>
            </a:pathLst>
          </a:custGeom>
          <a:solidFill>
            <a:srgbClr val="4040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141" name="Google Shape;141;p19"/>
          <p:cNvCxnSpPr/>
          <p:nvPr/>
        </p:nvCxnSpPr>
        <p:spPr>
          <a:xfrm rot="10800000" flipH="1">
            <a:off x="0" y="2868613"/>
            <a:ext cx="3593591" cy="3175"/>
          </a:xfrm>
          <a:prstGeom prst="straightConnector1">
            <a:avLst/>
          </a:prstGeom>
          <a:noFill/>
          <a:ln w="15875" cap="flat" cmpd="sng">
            <a:solidFill>
              <a:srgbClr val="FFFFFF"/>
            </a:solidFill>
            <a:prstDash val="solid"/>
            <a:round/>
            <a:headEnd type="none" w="sm" len="sm"/>
            <a:tailEnd type="none" w="sm" len="sm"/>
          </a:ln>
        </p:spPr>
      </p:cxnSp>
      <p:cxnSp>
        <p:nvCxnSpPr>
          <p:cNvPr id="142" name="Google Shape;142;p19"/>
          <p:cNvCxnSpPr/>
          <p:nvPr/>
        </p:nvCxnSpPr>
        <p:spPr>
          <a:xfrm rot="10800000" flipH="1">
            <a:off x="0" y="3960813"/>
            <a:ext cx="3593591" cy="3175"/>
          </a:xfrm>
          <a:prstGeom prst="straightConnector1">
            <a:avLst/>
          </a:prstGeom>
          <a:noFill/>
          <a:ln w="15875" cap="flat" cmpd="sng">
            <a:solidFill>
              <a:srgbClr val="FFFFFF"/>
            </a:solidFill>
            <a:prstDash val="solid"/>
            <a:round/>
            <a:headEnd type="none" w="sm" len="sm"/>
            <a:tailEnd type="none" w="sm" len="sm"/>
          </a:ln>
        </p:spPr>
      </p:cxnSp>
      <p:sp>
        <p:nvSpPr>
          <p:cNvPr id="143" name="Google Shape;143;p19"/>
          <p:cNvSpPr txBox="1">
            <a:spLocks noGrp="1"/>
          </p:cNvSpPr>
          <p:nvPr>
            <p:ph type="title"/>
          </p:nvPr>
        </p:nvSpPr>
        <p:spPr>
          <a:xfrm>
            <a:off x="538843" y="2868613"/>
            <a:ext cx="2665203" cy="10922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None/>
            </a:pPr>
            <a:r>
              <a:rPr lang="en-US" sz="2100">
                <a:solidFill>
                  <a:srgbClr val="FFFFFF"/>
                </a:solidFill>
                <a:latin typeface="Calibri"/>
                <a:ea typeface="Calibri"/>
                <a:cs typeface="Calibri"/>
                <a:sym typeface="Calibri"/>
              </a:rPr>
              <a:t>Signs of Malaria</a:t>
            </a:r>
            <a:endParaRPr/>
          </a:p>
        </p:txBody>
      </p:sp>
      <p:pic>
        <p:nvPicPr>
          <p:cNvPr id="144" name="Google Shape;144;p19" descr="malariasymptomschart.jpg"/>
          <p:cNvPicPr preferRelativeResize="0">
            <a:picLocks noGrp="1"/>
          </p:cNvPicPr>
          <p:nvPr>
            <p:ph type="body" idx="1"/>
          </p:nvPr>
        </p:nvPicPr>
        <p:blipFill rotWithShape="1">
          <a:blip r:embed="rId3">
            <a:alphaModFix/>
          </a:blip>
          <a:srcRect l="23486" t="23546" r="20528" b="26400"/>
          <a:stretch/>
        </p:blipFill>
        <p:spPr>
          <a:xfrm>
            <a:off x="3907596" y="643467"/>
            <a:ext cx="4673571" cy="5571066"/>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0"/>
          <p:cNvSpPr txBox="1">
            <a:spLocks noGrp="1"/>
          </p:cNvSpPr>
          <p:nvPr>
            <p:ph type="title"/>
          </p:nvPr>
        </p:nvSpPr>
        <p:spPr>
          <a:xfrm>
            <a:off x="439738"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Speaker’s notes: Prevention</a:t>
            </a:r>
            <a:endParaRPr/>
          </a:p>
        </p:txBody>
      </p:sp>
      <p:sp>
        <p:nvSpPr>
          <p:cNvPr id="150" name="Google Shape;150;p2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Font typeface="Arial"/>
              <a:buChar char="•"/>
            </a:pPr>
            <a:r>
              <a:rPr lang="en-US" dirty="0"/>
              <a:t>It is cheaper to prevent malaria than to treat it</a:t>
            </a:r>
            <a:endParaRPr dirty="0"/>
          </a:p>
          <a:p>
            <a:pPr marL="342900" lvl="0" indent="-342900" algn="l" rtl="0">
              <a:spcBef>
                <a:spcPts val="640"/>
              </a:spcBef>
              <a:spcAft>
                <a:spcPts val="0"/>
              </a:spcAft>
              <a:buClr>
                <a:schemeClr val="dk1"/>
              </a:buClr>
              <a:buSzPts val="3200"/>
              <a:buFont typeface="Arial"/>
              <a:buChar char="•"/>
            </a:pPr>
            <a:r>
              <a:rPr lang="en-US" dirty="0"/>
              <a:t>Everybody should sleep under a bed net</a:t>
            </a:r>
            <a:endParaRPr dirty="0"/>
          </a:p>
          <a:p>
            <a:pPr marL="742950" lvl="1" indent="-285750" algn="l" rtl="0">
              <a:spcBef>
                <a:spcPts val="560"/>
              </a:spcBef>
              <a:spcAft>
                <a:spcPts val="0"/>
              </a:spcAft>
              <a:buClr>
                <a:schemeClr val="dk1"/>
              </a:buClr>
              <a:buSzPts val="2800"/>
              <a:buFont typeface="Arial"/>
              <a:buChar char="•"/>
            </a:pPr>
            <a:r>
              <a:rPr lang="en-US" dirty="0"/>
              <a:t>Barrier between mosquito and person to stop mosquito bites</a:t>
            </a:r>
            <a:endParaRPr dirty="0"/>
          </a:p>
          <a:p>
            <a:pPr marL="742950" lvl="1" indent="-285750" algn="l" rtl="0">
              <a:spcBef>
                <a:spcPts val="560"/>
              </a:spcBef>
              <a:spcAft>
                <a:spcPts val="0"/>
              </a:spcAft>
              <a:buClr>
                <a:schemeClr val="dk1"/>
              </a:buClr>
              <a:buSzPts val="2800"/>
              <a:buFont typeface="Arial"/>
              <a:buChar char="•"/>
            </a:pPr>
            <a:r>
              <a:rPr lang="en-US" dirty="0"/>
              <a:t>Bed nets have a small amount of insecticide which is harmful to mosquitoes but not to parents and children</a:t>
            </a:r>
            <a:endParaRPr dirty="0"/>
          </a:p>
          <a:p>
            <a:pPr marL="0" lvl="0" indent="0" algn="l" rtl="0">
              <a:spcBef>
                <a:spcPts val="640"/>
              </a:spcBef>
              <a:spcAft>
                <a:spcPts val="0"/>
              </a:spcAft>
              <a:buClr>
                <a:schemeClr val="dk1"/>
              </a:buClr>
              <a:buSzPts val="3200"/>
              <a:buFont typeface="Arial"/>
              <a:buNone/>
            </a:pPr>
            <a:endParaRPr dirty="0"/>
          </a:p>
          <a:p>
            <a:pPr marL="342900" lvl="0" indent="-139700" algn="l" rtl="0">
              <a:spcBef>
                <a:spcPts val="640"/>
              </a:spcBef>
              <a:spcAft>
                <a:spcPts val="0"/>
              </a:spcAft>
              <a:buClr>
                <a:schemeClr val="dk1"/>
              </a:buClr>
              <a:buSzPts val="3200"/>
              <a:buFont typeface="Arial"/>
              <a:buNone/>
            </a:pPr>
            <a:endParaRPr dirty="0"/>
          </a:p>
          <a:p>
            <a:pPr marL="342900" lvl="0" indent="-139700" algn="l" rtl="0">
              <a:spcBef>
                <a:spcPts val="640"/>
              </a:spcBef>
              <a:spcAft>
                <a:spcPts val="0"/>
              </a:spcAft>
              <a:buClr>
                <a:schemeClr val="dk1"/>
              </a:buClr>
              <a:buSzPts val="3200"/>
              <a:buFont typeface="Arial"/>
              <a:buNone/>
            </a:pPr>
            <a:endParaRPr dirty="0"/>
          </a:p>
          <a:p>
            <a:pPr marL="342900" lvl="0" indent="-139700" algn="l" rtl="0">
              <a:spcBef>
                <a:spcPts val="640"/>
              </a:spcBef>
              <a:spcAft>
                <a:spcPts val="0"/>
              </a:spcAft>
              <a:buClr>
                <a:schemeClr val="dk1"/>
              </a:buClr>
              <a:buSzPts val="3200"/>
              <a:buFont typeface="Arial"/>
              <a:buNone/>
            </a:pPr>
            <a:endParaRPr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4"/>
        <p:cNvGrpSpPr/>
        <p:nvPr/>
      </p:nvGrpSpPr>
      <p:grpSpPr>
        <a:xfrm>
          <a:off x="0" y="0"/>
          <a:ext cx="0" cy="0"/>
          <a:chOff x="0" y="0"/>
          <a:chExt cx="0" cy="0"/>
        </a:xfrm>
      </p:grpSpPr>
      <p:sp>
        <p:nvSpPr>
          <p:cNvPr id="155" name="Google Shape;155;p21"/>
          <p:cNvSpPr txBox="1">
            <a:spLocks noGrp="1"/>
          </p:cNvSpPr>
          <p:nvPr>
            <p:ph type="title"/>
          </p:nvPr>
        </p:nvSpPr>
        <p:spPr>
          <a:xfrm>
            <a:off x="343542" y="1603845"/>
            <a:ext cx="3130642" cy="1925247"/>
          </a:xfrm>
          <a:prstGeom prst="rect">
            <a:avLst/>
          </a:prstGeom>
          <a:ln>
            <a:no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US" sz="3500" dirty="0">
                <a:latin typeface="Minion Pro Med" panose="02040503050306020203" pitchFamily="18" charset="0"/>
              </a:rPr>
              <a:t>Prevention is Cheaper than Treatment</a:t>
            </a:r>
            <a:endParaRPr dirty="0">
              <a:latin typeface="Minion Pro Med" panose="02040503050306020203" pitchFamily="18" charset="0"/>
            </a:endParaRPr>
          </a:p>
        </p:txBody>
      </p:sp>
      <p:sp>
        <p:nvSpPr>
          <p:cNvPr id="157" name="Google Shape;157;p21"/>
          <p:cNvSpPr/>
          <p:nvPr/>
        </p:nvSpPr>
        <p:spPr>
          <a:xfrm>
            <a:off x="3474184" y="0"/>
            <a:ext cx="5669816" cy="6858000"/>
          </a:xfrm>
          <a:prstGeom prst="rect">
            <a:avLst/>
          </a:prstGeom>
          <a:solidFill>
            <a:srgbClr val="5044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8" name="Google Shape;158;p21"/>
          <p:cNvSpPr/>
          <p:nvPr/>
        </p:nvSpPr>
        <p:spPr>
          <a:xfrm>
            <a:off x="4031673" y="609600"/>
            <a:ext cx="4819932" cy="5597236"/>
          </a:xfrm>
          <a:prstGeom prst="roundRect">
            <a:avLst>
              <a:gd name="adj" fmla="val 0"/>
            </a:avLst>
          </a:prstGeom>
          <a:solidFill>
            <a:srgbClr val="FFFFFF"/>
          </a:solidFill>
          <a:ln w="9525" cap="flat" cmpd="sng">
            <a:solidFill>
              <a:srgbClr val="C8CACA"/>
            </a:solidFill>
            <a:prstDash val="solid"/>
            <a:round/>
            <a:headEnd type="none" w="sm" len="sm"/>
            <a:tailEnd type="none" w="sm" len="sm"/>
          </a:ln>
          <a:effectLst>
            <a:outerShdw blurRad="57150" dist="19050" dir="5400000" algn="t"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61" name="Google Shape;161;p21" descr="A picture containing sky, outdoor, top&#10;&#10;Description automatically generated"/>
          <p:cNvPicPr preferRelativeResize="0"/>
          <p:nvPr/>
        </p:nvPicPr>
        <p:blipFill rotWithShape="1">
          <a:blip r:embed="rId3">
            <a:alphaModFix/>
          </a:blip>
          <a:srcRect l="24099" r="21920" b="1"/>
          <a:stretch/>
        </p:blipFill>
        <p:spPr>
          <a:xfrm>
            <a:off x="6880452" y="1080654"/>
            <a:ext cx="1834057" cy="4598119"/>
          </a:xfrm>
          <a:prstGeom prst="rect">
            <a:avLst/>
          </a:prstGeom>
          <a:noFill/>
          <a:ln>
            <a:noFill/>
          </a:ln>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3767"/>
          <a:stretch/>
        </p:blipFill>
        <p:spPr>
          <a:xfrm rot="5400000">
            <a:off x="4276261" y="3371307"/>
            <a:ext cx="2256838" cy="2358093"/>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t="10636" r="11154"/>
          <a:stretch/>
        </p:blipFill>
        <p:spPr>
          <a:xfrm>
            <a:off x="4225635" y="1080654"/>
            <a:ext cx="2358094" cy="1915305"/>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560</TotalTime>
  <Words>1597</Words>
  <Application>Microsoft Office PowerPoint</Application>
  <PresentationFormat>On-screen Show (4:3)</PresentationFormat>
  <Paragraphs>127</Paragraphs>
  <Slides>31</Slides>
  <Notes>31</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Stop Malaria!</vt:lpstr>
      <vt:lpstr>Speaker’s notes: What is Malaria</vt:lpstr>
      <vt:lpstr>What is Malaria?</vt:lpstr>
      <vt:lpstr>Speaker’s Notes: Transmission</vt:lpstr>
      <vt:lpstr>Anopheles Mosquito Bites in the Night</vt:lpstr>
      <vt:lpstr>Speaker’s notes: Signs &amp; Symptoms</vt:lpstr>
      <vt:lpstr>Signs of Malaria</vt:lpstr>
      <vt:lpstr>Speaker’s notes: Prevention</vt:lpstr>
      <vt:lpstr>Prevention is Cheaper than Treatment</vt:lpstr>
      <vt:lpstr>Speaker’s notes: At Risk Groups</vt:lpstr>
      <vt:lpstr>Children, Pregnant Mothers and Those with Serious Disease </vt:lpstr>
      <vt:lpstr>Speaker’s Notes: Net Use</vt:lpstr>
      <vt:lpstr>Net maintenance:  Hang, Tuck, Repair, Repeat!</vt:lpstr>
      <vt:lpstr>Speakers Notes: Routine Net Care</vt:lpstr>
      <vt:lpstr>Wash and Lay Flat to Dry</vt:lpstr>
      <vt:lpstr>Speaker’s notes: Net Maintenance</vt:lpstr>
      <vt:lpstr>Keep your Bed Net in Good Condition for your Family</vt:lpstr>
      <vt:lpstr>Speaker’s notes:  Diagnosis &amp; Treatment of Malaria</vt:lpstr>
      <vt:lpstr>Getting Tested!</vt:lpstr>
      <vt:lpstr>Speaker’s Notes: Treatment</vt:lpstr>
      <vt:lpstr>Take the correct Treatment and Finish it all</vt:lpstr>
      <vt:lpstr>Speaker’s Notes: Child with Fever </vt:lpstr>
      <vt:lpstr>Fever in your Child</vt:lpstr>
      <vt:lpstr>Speaker’s Notes: Common Myths</vt:lpstr>
      <vt:lpstr>Myths around Malaria</vt:lpstr>
      <vt:lpstr>Speaker’s Notes: Myths continued….</vt:lpstr>
      <vt:lpstr>Fever can be a Symptom of many things! Get checked</vt:lpstr>
      <vt:lpstr>Speaker’s notes: Myths continued…</vt:lpstr>
      <vt:lpstr>Protect all your Family, taking special care of Children and Pregnant Women   </vt:lpstr>
      <vt:lpstr>Speakers Notes: Quick Facts </vt:lpstr>
      <vt:lpstr>Thank you!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Stop Malaria!</dc:title>
  <cp:lastModifiedBy>pc</cp:lastModifiedBy>
  <cp:revision>24</cp:revision>
  <dcterms:modified xsi:type="dcterms:W3CDTF">2019-02-05T18:36:25Z</dcterms:modified>
</cp:coreProperties>
</file>