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Lst>
  <p:notesMasterIdLst>
    <p:notesMasterId r:id="rId66"/>
  </p:notesMasterIdLst>
  <p:sldIdLst>
    <p:sldId id="256" r:id="rId3"/>
    <p:sldId id="257" r:id="rId4"/>
    <p:sldId id="258" r:id="rId5"/>
    <p:sldId id="259" r:id="rId6"/>
    <p:sldId id="260" r:id="rId7"/>
    <p:sldId id="262"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Amatic SC" panose="020B0604020202020204" charset="-79"/>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33" autoAdjust="0"/>
    <p:restoredTop sz="94660"/>
  </p:normalViewPr>
  <p:slideViewPr>
    <p:cSldViewPr snapToGrid="0">
      <p:cViewPr>
        <p:scale>
          <a:sx n="76" d="100"/>
          <a:sy n="76" d="100"/>
        </p:scale>
        <p:origin x="-954" y="1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6337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adcb3e1ea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4adcb3e1ea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adcb3e1e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4adcb3e1e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adcb3e1ea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4adcb3e1ea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4adcb3e1ea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4adcb3e1ea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g4adcb3e1ea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4adcb3e1ea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4adcb3e1e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4adcb3e1ea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4adcb3e1ea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93" name="Google Shape;93;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15"/>
          <p:cNvSpPr/>
          <p:nvPr/>
        </p:nvSpPr>
        <p:spPr>
          <a:xfrm>
            <a:off x="0" y="0"/>
            <a:ext cx="9144000" cy="7010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5"/>
          <p:cNvSpPr/>
          <p:nvPr/>
        </p:nvSpPr>
        <p:spPr>
          <a:xfrm>
            <a:off x="182880" y="256540"/>
            <a:ext cx="8778240" cy="6365239"/>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 name="Google Shape;102;p15"/>
          <p:cNvCxnSpPr/>
          <p:nvPr/>
        </p:nvCxnSpPr>
        <p:spPr>
          <a:xfrm>
            <a:off x="2171700" y="5768204"/>
            <a:ext cx="4800600" cy="0"/>
          </a:xfrm>
          <a:prstGeom prst="straightConnector1">
            <a:avLst/>
          </a:prstGeom>
          <a:noFill/>
          <a:ln w="9525" cap="flat" cmpd="sng">
            <a:solidFill>
              <a:srgbClr val="3B4F37"/>
            </a:solidFill>
            <a:prstDash val="solid"/>
            <a:round/>
            <a:headEnd type="none" w="sm" len="sm"/>
            <a:tailEnd type="none" w="sm" len="sm"/>
          </a:ln>
        </p:spPr>
      </p:cxnSp>
      <p:sp>
        <p:nvSpPr>
          <p:cNvPr id="103" name="Google Shape;103;p15"/>
          <p:cNvSpPr txBox="1">
            <a:spLocks noGrp="1"/>
          </p:cNvSpPr>
          <p:nvPr>
            <p:ph type="ctrTitle"/>
          </p:nvPr>
        </p:nvSpPr>
        <p:spPr>
          <a:xfrm>
            <a:off x="832485" y="4277356"/>
            <a:ext cx="7475100" cy="1560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B4F37"/>
              </a:buClr>
              <a:buSzPts val="5000"/>
              <a:buFont typeface="Calibri"/>
              <a:buNone/>
            </a:pPr>
            <a:r>
              <a:rPr lang="en-US" sz="5000" b="1">
                <a:solidFill>
                  <a:schemeClr val="dk2"/>
                </a:solidFill>
                <a:latin typeface="Amatic SC"/>
                <a:ea typeface="Amatic SC"/>
                <a:cs typeface="Amatic SC"/>
                <a:sym typeface="Amatic SC"/>
              </a:rPr>
              <a:t>Food for Health and Strength</a:t>
            </a:r>
            <a:endParaRPr b="1">
              <a:solidFill>
                <a:schemeClr val="dk2"/>
              </a:solidFill>
              <a:latin typeface="Amatic SC"/>
              <a:ea typeface="Amatic SC"/>
              <a:cs typeface="Amatic SC"/>
              <a:sym typeface="Amatic SC"/>
            </a:endParaRPr>
          </a:p>
        </p:txBody>
      </p:sp>
      <p:sp>
        <p:nvSpPr>
          <p:cNvPr id="104" name="Google Shape;104;p15"/>
          <p:cNvSpPr txBox="1">
            <a:spLocks noGrp="1"/>
          </p:cNvSpPr>
          <p:nvPr>
            <p:ph type="subTitle" idx="1"/>
          </p:nvPr>
        </p:nvSpPr>
        <p:spPr>
          <a:xfrm>
            <a:off x="1282022" y="5938514"/>
            <a:ext cx="6576000" cy="440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3B4F37"/>
              </a:buClr>
              <a:buSzPts val="1700"/>
              <a:buNone/>
            </a:pPr>
            <a:r>
              <a:rPr lang="en-US" sz="2400">
                <a:solidFill>
                  <a:schemeClr val="dk2"/>
                </a:solidFill>
                <a:latin typeface="Amatic SC"/>
                <a:ea typeface="Amatic SC"/>
                <a:cs typeface="Amatic SC"/>
                <a:sym typeface="Amatic SC"/>
              </a:rPr>
              <a:t>Healthy Food for Families</a:t>
            </a:r>
            <a:endParaRPr sz="2400">
              <a:solidFill>
                <a:schemeClr val="dk2"/>
              </a:solidFill>
              <a:latin typeface="Amatic SC"/>
              <a:ea typeface="Amatic SC"/>
              <a:cs typeface="Amatic SC"/>
              <a:sym typeface="Amatic SC"/>
            </a:endParaRPr>
          </a:p>
          <a:p>
            <a:pPr marL="0" lvl="0" indent="0" algn="ctr" rtl="0">
              <a:spcBef>
                <a:spcPts val="340"/>
              </a:spcBef>
              <a:spcAft>
                <a:spcPts val="0"/>
              </a:spcAft>
              <a:buClr>
                <a:srgbClr val="888888"/>
              </a:buClr>
              <a:buSzPts val="1700"/>
              <a:buNone/>
            </a:pPr>
            <a:endParaRPr sz="1700">
              <a:solidFill>
                <a:schemeClr val="dk2"/>
              </a:solidFill>
            </a:endParaRPr>
          </a:p>
        </p:txBody>
      </p:sp>
      <p:pic>
        <p:nvPicPr>
          <p:cNvPr id="105" name="Google Shape;105;p15" descr="IMG_4021.jpg"/>
          <p:cNvPicPr preferRelativeResize="0"/>
          <p:nvPr/>
        </p:nvPicPr>
        <p:blipFill rotWithShape="1">
          <a:blip r:embed="rId3">
            <a:alphaModFix/>
          </a:blip>
          <a:srcRect r="2" b="42824"/>
          <a:stretch/>
        </p:blipFill>
        <p:spPr>
          <a:xfrm>
            <a:off x="182880" y="256540"/>
            <a:ext cx="8778240" cy="3764276"/>
          </a:xfrm>
          <a:prstGeom prst="rect">
            <a:avLst/>
          </a:prstGeom>
          <a:noFill/>
          <a:ln>
            <a:noFill/>
          </a:ln>
          <a:effectLst>
            <a:outerShdw dist="19050" dir="54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Eating together</a:t>
            </a:r>
            <a:endParaRPr/>
          </a:p>
        </p:txBody>
      </p:sp>
      <p:sp>
        <p:nvSpPr>
          <p:cNvPr id="177" name="Google Shape;177;p24"/>
          <p:cNvSpPr txBox="1">
            <a:spLocks noGrp="1"/>
          </p:cNvSpPr>
          <p:nvPr>
            <p:ph type="body" idx="1"/>
          </p:nvPr>
        </p:nvSpPr>
        <p:spPr>
          <a:xfrm>
            <a:off x="457200" y="1337625"/>
            <a:ext cx="8229600" cy="5127000"/>
          </a:xfrm>
          <a:prstGeom prst="rect">
            <a:avLst/>
          </a:prstGeom>
          <a:noFill/>
          <a:ln>
            <a:noFill/>
          </a:ln>
        </p:spPr>
        <p:txBody>
          <a:bodyPr spcFirstLastPara="1" wrap="square" lIns="91425" tIns="45700" rIns="91425" bIns="45700" anchor="t" anchorCtr="0">
            <a:noAutofit/>
          </a:bodyPr>
          <a:lstStyle/>
          <a:p>
            <a:pPr marL="342900" lvl="0" indent="-234950" algn="l" rtl="0">
              <a:lnSpc>
                <a:spcPct val="90000"/>
              </a:lnSpc>
              <a:spcBef>
                <a:spcPts val="0"/>
              </a:spcBef>
              <a:spcAft>
                <a:spcPts val="0"/>
              </a:spcAft>
              <a:buClr>
                <a:schemeClr val="dk1"/>
              </a:buClr>
              <a:buSzPts val="1700"/>
              <a:buNone/>
            </a:pPr>
            <a:endParaRPr sz="1700"/>
          </a:p>
          <a:p>
            <a:pPr marL="342900" lvl="0" indent="-342900" algn="l" rtl="0">
              <a:lnSpc>
                <a:spcPct val="90000"/>
              </a:lnSpc>
              <a:spcBef>
                <a:spcPts val="340"/>
              </a:spcBef>
              <a:spcAft>
                <a:spcPts val="0"/>
              </a:spcAft>
              <a:buClr>
                <a:schemeClr val="dk1"/>
              </a:buClr>
              <a:buSzPts val="1700"/>
              <a:buChar char="•"/>
            </a:pPr>
            <a:r>
              <a:rPr lang="en-US" sz="1700"/>
              <a:t>Ask: “Do you eat with your child?”</a:t>
            </a:r>
            <a:endParaRPr sz="2720"/>
          </a:p>
          <a:p>
            <a:pPr marL="742950" lvl="1" indent="-285750" algn="l" rtl="0">
              <a:lnSpc>
                <a:spcPct val="90000"/>
              </a:lnSpc>
              <a:spcBef>
                <a:spcPts val="272"/>
              </a:spcBef>
              <a:spcAft>
                <a:spcPts val="0"/>
              </a:spcAft>
              <a:buClr>
                <a:schemeClr val="dk1"/>
              </a:buClr>
              <a:buSzPts val="1360"/>
              <a:buChar char="–"/>
            </a:pPr>
            <a:r>
              <a:rPr lang="en-US" sz="1360"/>
              <a:t>Why or why not?</a:t>
            </a:r>
            <a:endParaRPr sz="1360"/>
          </a:p>
          <a:p>
            <a:pPr marL="742950" lvl="1" indent="-285750" algn="l" rtl="0">
              <a:lnSpc>
                <a:spcPct val="90000"/>
              </a:lnSpc>
              <a:spcBef>
                <a:spcPts val="306"/>
              </a:spcBef>
              <a:spcAft>
                <a:spcPts val="0"/>
              </a:spcAft>
              <a:buClr>
                <a:schemeClr val="dk1"/>
              </a:buClr>
              <a:buSzPts val="1530"/>
              <a:buChar char="–"/>
            </a:pPr>
            <a:r>
              <a:rPr lang="en-US" sz="1530"/>
              <a:t>Suggest that by eating together the parents/carers are setting a great example</a:t>
            </a:r>
            <a:endParaRPr/>
          </a:p>
          <a:p>
            <a:pPr marL="457200" lvl="1" indent="0" algn="l" rtl="0">
              <a:lnSpc>
                <a:spcPct val="90000"/>
              </a:lnSpc>
              <a:spcBef>
                <a:spcPts val="272"/>
              </a:spcBef>
              <a:spcAft>
                <a:spcPts val="0"/>
              </a:spcAft>
              <a:buClr>
                <a:schemeClr val="dk1"/>
              </a:buClr>
              <a:buSzPts val="1360"/>
              <a:buNone/>
            </a:pPr>
            <a:endParaRPr sz="1360"/>
          </a:p>
          <a:p>
            <a:pPr marL="342900" lvl="0" indent="-342900" algn="l" rtl="0">
              <a:lnSpc>
                <a:spcPct val="90000"/>
              </a:lnSpc>
              <a:spcBef>
                <a:spcPts val="340"/>
              </a:spcBef>
              <a:spcAft>
                <a:spcPts val="0"/>
              </a:spcAft>
              <a:buClr>
                <a:schemeClr val="dk1"/>
              </a:buClr>
              <a:buSzPts val="1700"/>
              <a:buChar char="•"/>
            </a:pPr>
            <a:r>
              <a:rPr lang="en-US" sz="1700"/>
              <a:t>Remember that small children know when they are hungry and will stop when they are full.</a:t>
            </a:r>
            <a:endParaRPr/>
          </a:p>
          <a:p>
            <a:pPr marL="342900" lvl="0" indent="-234950" algn="l" rtl="0">
              <a:lnSpc>
                <a:spcPct val="90000"/>
              </a:lnSpc>
              <a:spcBef>
                <a:spcPts val="340"/>
              </a:spcBef>
              <a:spcAft>
                <a:spcPts val="0"/>
              </a:spcAft>
              <a:buClr>
                <a:schemeClr val="dk1"/>
              </a:buClr>
              <a:buSzPts val="1700"/>
              <a:buNone/>
            </a:pPr>
            <a:endParaRPr sz="1700"/>
          </a:p>
          <a:p>
            <a:pPr marL="342900" lvl="0" indent="-342900" algn="l" rtl="0">
              <a:lnSpc>
                <a:spcPct val="90000"/>
              </a:lnSpc>
              <a:spcBef>
                <a:spcPts val="340"/>
              </a:spcBef>
              <a:spcAft>
                <a:spcPts val="0"/>
              </a:spcAft>
              <a:buClr>
                <a:schemeClr val="dk1"/>
              </a:buClr>
              <a:buSzPts val="1700"/>
              <a:buChar char="•"/>
            </a:pPr>
            <a:r>
              <a:rPr lang="en-US" sz="1700"/>
              <a:t>Remember the “good enough eater” is the goal of the journey. </a:t>
            </a:r>
            <a:endParaRPr sz="2720"/>
          </a:p>
          <a:p>
            <a:pPr marL="342900" lvl="0" indent="-234950" algn="l" rtl="0">
              <a:lnSpc>
                <a:spcPct val="90000"/>
              </a:lnSpc>
              <a:spcBef>
                <a:spcPts val="340"/>
              </a:spcBef>
              <a:spcAft>
                <a:spcPts val="0"/>
              </a:spcAft>
              <a:buClr>
                <a:schemeClr val="dk1"/>
              </a:buClr>
              <a:buSzPts val="1700"/>
              <a:buNone/>
            </a:pPr>
            <a:endParaRPr sz="1700"/>
          </a:p>
          <a:p>
            <a:pPr marL="342900" lvl="0" indent="-342900" algn="l" rtl="0">
              <a:lnSpc>
                <a:spcPct val="190000"/>
              </a:lnSpc>
              <a:spcBef>
                <a:spcPts val="340"/>
              </a:spcBef>
              <a:spcAft>
                <a:spcPts val="0"/>
              </a:spcAft>
              <a:buClr>
                <a:schemeClr val="dk1"/>
              </a:buClr>
              <a:buSzPts val="1700"/>
              <a:buChar char="•"/>
            </a:pPr>
            <a:r>
              <a:rPr lang="en-US" sz="1700"/>
              <a:t>Fathers have a big influence on what is eaten in the home so dads can help by:</a:t>
            </a:r>
            <a:endParaRPr/>
          </a:p>
          <a:p>
            <a:pPr marL="742950" lvl="1" indent="-285750" algn="l" rtl="0">
              <a:lnSpc>
                <a:spcPct val="190000"/>
              </a:lnSpc>
              <a:spcBef>
                <a:spcPts val="340"/>
              </a:spcBef>
              <a:spcAft>
                <a:spcPts val="0"/>
              </a:spcAft>
              <a:buClr>
                <a:schemeClr val="dk1"/>
              </a:buClr>
              <a:buSzPts val="1700"/>
              <a:buChar char="–"/>
            </a:pPr>
            <a:r>
              <a:rPr lang="en-US" sz="1700"/>
              <a:t>Being seen and involved in the preparation, presenting and eating the food</a:t>
            </a:r>
            <a:endParaRPr/>
          </a:p>
          <a:p>
            <a:pPr marL="742950" lvl="1" indent="-285750" algn="l" rtl="0">
              <a:lnSpc>
                <a:spcPct val="190000"/>
              </a:lnSpc>
              <a:spcBef>
                <a:spcPts val="340"/>
              </a:spcBef>
              <a:spcAft>
                <a:spcPts val="0"/>
              </a:spcAft>
              <a:buClr>
                <a:schemeClr val="dk1"/>
              </a:buClr>
              <a:buSzPts val="1700"/>
              <a:buChar char="–"/>
            </a:pPr>
            <a:r>
              <a:rPr lang="en-US" sz="1700"/>
              <a:t>Sharing the role of growing or shopping for food, meal preparation and cooking within the family.</a:t>
            </a:r>
            <a:endParaRPr sz="238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25"/>
          <p:cNvSpPr/>
          <p:nvPr/>
        </p:nvSpPr>
        <p:spPr>
          <a:xfrm>
            <a:off x="478631" y="0"/>
            <a:ext cx="2436019" cy="3400426"/>
          </a:xfrm>
          <a:prstGeom prst="flowChartDocument">
            <a:avLst/>
          </a:prstGeom>
          <a:solidFill>
            <a:srgbClr val="3234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25"/>
          <p:cNvSpPr txBox="1">
            <a:spLocks noGrp="1"/>
          </p:cNvSpPr>
          <p:nvPr>
            <p:ph type="title"/>
          </p:nvPr>
        </p:nvSpPr>
        <p:spPr>
          <a:xfrm>
            <a:off x="628650" y="171162"/>
            <a:ext cx="2130136" cy="23711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2800"/>
              <a:buFont typeface="Calibri"/>
              <a:buNone/>
            </a:pPr>
            <a:r>
              <a:rPr lang="en-US" sz="3500" b="1">
                <a:solidFill>
                  <a:srgbClr val="FFFFFF"/>
                </a:solidFill>
                <a:latin typeface="Amatic SC"/>
                <a:ea typeface="Amatic SC"/>
                <a:cs typeface="Amatic SC"/>
                <a:sym typeface="Amatic SC"/>
              </a:rPr>
              <a:t>Mums and Dads Involved</a:t>
            </a:r>
            <a:endParaRPr sz="3500" b="1">
              <a:latin typeface="Amatic SC"/>
              <a:ea typeface="Amatic SC"/>
              <a:cs typeface="Amatic SC"/>
              <a:sym typeface="Amatic SC"/>
            </a:endParaRPr>
          </a:p>
        </p:txBody>
      </p:sp>
      <p:pic>
        <p:nvPicPr>
          <p:cNvPr id="184" name="Google Shape;184;p25"/>
          <p:cNvPicPr preferRelativeResize="0"/>
          <p:nvPr/>
        </p:nvPicPr>
        <p:blipFill>
          <a:blip r:embed="rId3">
            <a:alphaModFix/>
          </a:blip>
          <a:stretch>
            <a:fillRect/>
          </a:stretch>
        </p:blipFill>
        <p:spPr>
          <a:xfrm>
            <a:off x="3592200" y="269275"/>
            <a:ext cx="4739576" cy="6319454"/>
          </a:xfrm>
          <a:prstGeom prst="rect">
            <a:avLst/>
          </a:prstGeom>
          <a:noFill/>
          <a:ln>
            <a:noFill/>
          </a:ln>
          <a:effectLst>
            <a:outerShdw blurRad="657225"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Learning by Example</a:t>
            </a:r>
            <a:endParaRPr sz="3959"/>
          </a:p>
        </p:txBody>
      </p:sp>
      <p:sp>
        <p:nvSpPr>
          <p:cNvPr id="190" name="Google Shape;190;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237172" algn="l" rtl="0">
              <a:spcBef>
                <a:spcPts val="0"/>
              </a:spcBef>
              <a:spcAft>
                <a:spcPts val="0"/>
              </a:spcAft>
              <a:buClr>
                <a:schemeClr val="dk1"/>
              </a:buClr>
              <a:buSzPts val="1665"/>
              <a:buNone/>
            </a:pPr>
            <a:endParaRPr sz="1665"/>
          </a:p>
          <a:p>
            <a:pPr marL="342900" lvl="0" indent="-342900" algn="l" rtl="0">
              <a:spcBef>
                <a:spcPts val="333"/>
              </a:spcBef>
              <a:spcAft>
                <a:spcPts val="0"/>
              </a:spcAft>
              <a:buClr>
                <a:schemeClr val="dk1"/>
              </a:buClr>
              <a:buSzPts val="1665"/>
              <a:buChar char="•"/>
            </a:pPr>
            <a:r>
              <a:rPr lang="en-US" sz="1665"/>
              <a:t>Children copy the habits of their family members and friends. Young children are more likely to eat foods they see others eating, foods that are familiar and food that is available.</a:t>
            </a:r>
            <a:endParaRPr/>
          </a:p>
          <a:p>
            <a:pPr marL="342900" lvl="0" indent="-342900" algn="l" rtl="0">
              <a:spcBef>
                <a:spcPts val="333"/>
              </a:spcBef>
              <a:spcAft>
                <a:spcPts val="0"/>
              </a:spcAft>
              <a:buClr>
                <a:schemeClr val="dk1"/>
              </a:buClr>
              <a:buSzPts val="1665"/>
              <a:buChar char="•"/>
            </a:pPr>
            <a:r>
              <a:rPr lang="en-US" sz="1665"/>
              <a:t>If you have good eating habits your child is more likely to follow you</a:t>
            </a:r>
            <a:endParaRPr/>
          </a:p>
          <a:p>
            <a:pPr marL="342900" lvl="0" indent="-342900" algn="l" rtl="0">
              <a:spcBef>
                <a:spcPts val="333"/>
              </a:spcBef>
              <a:spcAft>
                <a:spcPts val="0"/>
              </a:spcAft>
              <a:buClr>
                <a:schemeClr val="dk1"/>
              </a:buClr>
              <a:buSzPts val="1665"/>
              <a:buChar char="•"/>
            </a:pPr>
            <a:r>
              <a:rPr lang="en-US" sz="1665"/>
              <a:t>How do we do this?</a:t>
            </a:r>
            <a:endParaRPr/>
          </a:p>
          <a:p>
            <a:pPr marL="342900" lvl="0" indent="-342900" algn="l" rtl="0">
              <a:spcBef>
                <a:spcPts val="333"/>
              </a:spcBef>
              <a:spcAft>
                <a:spcPts val="0"/>
              </a:spcAft>
              <a:buClr>
                <a:schemeClr val="dk1"/>
              </a:buClr>
              <a:buSzPts val="1665"/>
              <a:buChar char="•"/>
            </a:pPr>
            <a:r>
              <a:rPr lang="en-US" sz="1665"/>
              <a:t>Encourage family mealtimes and eat with your child regularly</a:t>
            </a:r>
            <a:endParaRPr/>
          </a:p>
          <a:p>
            <a:pPr marL="342900" lvl="0" indent="-342900" algn="l" rtl="0">
              <a:spcBef>
                <a:spcPts val="333"/>
              </a:spcBef>
              <a:spcAft>
                <a:spcPts val="0"/>
              </a:spcAft>
              <a:buClr>
                <a:schemeClr val="dk1"/>
              </a:buClr>
              <a:buSzPts val="1665"/>
              <a:buChar char="•"/>
            </a:pPr>
            <a:r>
              <a:rPr lang="en-US" sz="1665"/>
              <a:t>Plan ahead: Young children copy other children when eating at social occasions and children influence each others food preferences and consumption </a:t>
            </a:r>
            <a:endParaRPr/>
          </a:p>
          <a:p>
            <a:pPr marL="342900" lvl="0" indent="-342900" algn="l" rtl="0">
              <a:spcBef>
                <a:spcPts val="333"/>
              </a:spcBef>
              <a:spcAft>
                <a:spcPts val="0"/>
              </a:spcAft>
              <a:buClr>
                <a:schemeClr val="dk1"/>
              </a:buClr>
              <a:buSzPts val="1665"/>
              <a:buChar char="•"/>
            </a:pPr>
            <a:r>
              <a:rPr lang="en-US" sz="1665"/>
              <a:t>Try and share new foods with your child</a:t>
            </a:r>
            <a:endParaRPr/>
          </a:p>
          <a:p>
            <a:pPr marL="342900" lvl="0" indent="-342900" algn="l" rtl="0">
              <a:spcBef>
                <a:spcPts val="333"/>
              </a:spcBef>
              <a:spcAft>
                <a:spcPts val="0"/>
              </a:spcAft>
              <a:buClr>
                <a:schemeClr val="dk1"/>
              </a:buClr>
              <a:buSzPts val="1665"/>
              <a:buChar char="•"/>
            </a:pPr>
            <a:r>
              <a:rPr lang="en-US" sz="1665"/>
              <a:t>Food preferences may be well developed (but still open to change) by the age of 3 years, so it is important to regularly expose your young child to many different foods</a:t>
            </a:r>
            <a:endParaRPr/>
          </a:p>
          <a:p>
            <a:pPr marL="342900" lvl="0" indent="-342900" algn="l" rtl="0">
              <a:spcBef>
                <a:spcPts val="333"/>
              </a:spcBef>
              <a:spcAft>
                <a:spcPts val="0"/>
              </a:spcAft>
              <a:buClr>
                <a:schemeClr val="dk1"/>
              </a:buClr>
              <a:buSzPts val="1665"/>
              <a:buChar char="•"/>
            </a:pPr>
            <a:r>
              <a:rPr lang="en-US" sz="1665"/>
              <a:t>Is it just the parents who are role models? </a:t>
            </a:r>
            <a:endParaRPr/>
          </a:p>
          <a:p>
            <a:pPr marL="342900" lvl="0" indent="-342900" algn="l" rtl="0">
              <a:spcBef>
                <a:spcPts val="333"/>
              </a:spcBef>
              <a:spcAft>
                <a:spcPts val="0"/>
              </a:spcAft>
              <a:buClr>
                <a:schemeClr val="dk1"/>
              </a:buClr>
              <a:buSzPts val="1665"/>
              <a:buChar char="•"/>
            </a:pPr>
            <a:r>
              <a:rPr lang="en-US" sz="1665"/>
              <a:t>All family and friends can sit with the children, tell stories and eat healthy food with children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8" y="722366"/>
            <a:ext cx="4817100" cy="1676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700"/>
              <a:buFont typeface="Calibri"/>
              <a:buNone/>
            </a:pPr>
            <a:r>
              <a:rPr lang="en-US" sz="4800" b="1">
                <a:latin typeface="Amatic SC"/>
                <a:ea typeface="Amatic SC"/>
                <a:cs typeface="Amatic SC"/>
                <a:sym typeface="Amatic SC"/>
              </a:rPr>
              <a:t>Food for Health:</a:t>
            </a:r>
            <a:r>
              <a:rPr lang="en-US" sz="3700"/>
              <a:t/>
            </a:r>
            <a:br>
              <a:rPr lang="en-US" sz="3700"/>
            </a:br>
            <a:endParaRPr sz="3700"/>
          </a:p>
        </p:txBody>
      </p:sp>
      <p:sp>
        <p:nvSpPr>
          <p:cNvPr id="197" name="Google Shape;197;p27"/>
          <p:cNvSpPr txBox="1">
            <a:spLocks noGrp="1"/>
          </p:cNvSpPr>
          <p:nvPr>
            <p:ph type="body" idx="1"/>
          </p:nvPr>
        </p:nvSpPr>
        <p:spPr>
          <a:xfrm>
            <a:off x="-2" y="2577400"/>
            <a:ext cx="4817100" cy="3785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None/>
            </a:pPr>
            <a:r>
              <a:rPr lang="en-US" b="1">
                <a:latin typeface="Amatic SC"/>
                <a:ea typeface="Amatic SC"/>
                <a:cs typeface="Amatic SC"/>
                <a:sym typeface="Amatic SC"/>
              </a:rPr>
              <a:t>Be Strong, Think Strong, Fight Sickness!</a:t>
            </a:r>
            <a:endParaRPr b="1">
              <a:latin typeface="Amatic SC"/>
              <a:ea typeface="Amatic SC"/>
              <a:cs typeface="Amatic SC"/>
              <a:sym typeface="Amatic SC"/>
            </a:endParaRPr>
          </a:p>
        </p:txBody>
      </p:sp>
      <p:sp>
        <p:nvSpPr>
          <p:cNvPr id="198" name="Google Shape;198;p27"/>
          <p:cNvSpPr/>
          <p:nvPr/>
        </p:nvSpPr>
        <p:spPr>
          <a:xfrm>
            <a:off x="4656675" y="0"/>
            <a:ext cx="4418100" cy="6858000"/>
          </a:xfrm>
          <a:prstGeom prst="rect">
            <a:avLst/>
          </a:prstGeom>
          <a:solidFill>
            <a:srgbClr val="3844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27"/>
          <p:cNvSpPr/>
          <p:nvPr/>
        </p:nvSpPr>
        <p:spPr>
          <a:xfrm>
            <a:off x="5020625" y="559350"/>
            <a:ext cx="3690900" cy="5739300"/>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0" name="Google Shape;200;p27" descr="IMG_4046.jpg"/>
          <p:cNvPicPr preferRelativeResize="0"/>
          <p:nvPr/>
        </p:nvPicPr>
        <p:blipFill rotWithShape="1">
          <a:blip r:embed="rId3">
            <a:alphaModFix/>
          </a:blip>
          <a:srcRect l="15416" r="22928" b="-1"/>
          <a:stretch/>
        </p:blipFill>
        <p:spPr>
          <a:xfrm>
            <a:off x="5189850" y="722375"/>
            <a:ext cx="3351749" cy="5413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111760" y="274638"/>
            <a:ext cx="88392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Food for healthy Growth</a:t>
            </a:r>
            <a:endParaRPr sz="3959"/>
          </a:p>
        </p:txBody>
      </p:sp>
      <p:sp>
        <p:nvSpPr>
          <p:cNvPr id="206" name="Google Shape;206;p28"/>
          <p:cNvSpPr txBox="1">
            <a:spLocks noGrp="1"/>
          </p:cNvSpPr>
          <p:nvPr>
            <p:ph type="body" idx="1"/>
          </p:nvPr>
        </p:nvSpPr>
        <p:spPr>
          <a:xfrm>
            <a:off x="457200" y="1306725"/>
            <a:ext cx="8229600" cy="5056200"/>
          </a:xfrm>
          <a:prstGeom prst="rect">
            <a:avLst/>
          </a:prstGeom>
          <a:noFill/>
          <a:ln>
            <a:noFill/>
          </a:ln>
        </p:spPr>
        <p:txBody>
          <a:bodyPr spcFirstLastPara="1" wrap="square" lIns="91425" tIns="45700" rIns="91425" bIns="45700" anchor="t" anchorCtr="0">
            <a:noAutofit/>
          </a:bodyPr>
          <a:lstStyle/>
          <a:p>
            <a:pPr marL="285750" lvl="0" indent="-285750" algn="l" rtl="0">
              <a:lnSpc>
                <a:spcPct val="160000"/>
              </a:lnSpc>
              <a:spcBef>
                <a:spcPts val="0"/>
              </a:spcBef>
              <a:spcAft>
                <a:spcPts val="0"/>
              </a:spcAft>
              <a:buClr>
                <a:schemeClr val="dk1"/>
              </a:buClr>
              <a:buSzPts val="1800"/>
              <a:buChar char="•"/>
            </a:pPr>
            <a:r>
              <a:rPr lang="en-US" sz="1800"/>
              <a:t>Highlight that growth slows down after 12 months. It is normal that appetite change though these periods of growth spurts.</a:t>
            </a:r>
            <a:endParaRPr sz="1800"/>
          </a:p>
          <a:p>
            <a:pPr marL="342900" lvl="0" indent="-342900" algn="l" rtl="0">
              <a:lnSpc>
                <a:spcPct val="160000"/>
              </a:lnSpc>
              <a:spcBef>
                <a:spcPts val="360"/>
              </a:spcBef>
              <a:spcAft>
                <a:spcPts val="0"/>
              </a:spcAft>
              <a:buClr>
                <a:schemeClr val="dk1"/>
              </a:buClr>
              <a:buSzPts val="1800"/>
              <a:buChar char="•"/>
            </a:pPr>
            <a:r>
              <a:rPr lang="en-US" sz="1800"/>
              <a:t>If parents or caregivers are not sure what is normal they can ask the following questions. </a:t>
            </a:r>
            <a:endParaRPr sz="1800"/>
          </a:p>
          <a:p>
            <a:pPr marL="742950" lvl="1" indent="-285750" algn="l" rtl="0">
              <a:lnSpc>
                <a:spcPct val="160000"/>
              </a:lnSpc>
              <a:spcBef>
                <a:spcPts val="280"/>
              </a:spcBef>
              <a:spcAft>
                <a:spcPts val="0"/>
              </a:spcAft>
              <a:buClr>
                <a:schemeClr val="dk1"/>
              </a:buClr>
              <a:buSzPts val="1400"/>
              <a:buChar char="–"/>
            </a:pPr>
            <a:r>
              <a:rPr lang="en-US" sz="1400"/>
              <a:t>Is my child eating a healthy balanced diet from the 5 core food groups (cereal, dairy, protein, fruit and vegetables)?</a:t>
            </a:r>
            <a:endParaRPr sz="1400"/>
          </a:p>
          <a:p>
            <a:pPr marL="742950" lvl="1" indent="-285750" algn="l" rtl="0">
              <a:lnSpc>
                <a:spcPct val="160000"/>
              </a:lnSpc>
              <a:spcBef>
                <a:spcPts val="280"/>
              </a:spcBef>
              <a:spcAft>
                <a:spcPts val="0"/>
              </a:spcAft>
              <a:buClr>
                <a:schemeClr val="dk1"/>
              </a:buClr>
              <a:buSzPts val="1400"/>
              <a:buChar char="–"/>
            </a:pPr>
            <a:r>
              <a:rPr lang="en-US" sz="1400"/>
              <a:t>Is my child growing tall? </a:t>
            </a:r>
            <a:endParaRPr sz="1400"/>
          </a:p>
          <a:p>
            <a:pPr marL="742950" lvl="1" indent="-285750" algn="l" rtl="0">
              <a:lnSpc>
                <a:spcPct val="160000"/>
              </a:lnSpc>
              <a:spcBef>
                <a:spcPts val="280"/>
              </a:spcBef>
              <a:spcAft>
                <a:spcPts val="0"/>
              </a:spcAft>
              <a:buClr>
                <a:schemeClr val="dk1"/>
              </a:buClr>
              <a:buSzPts val="1400"/>
              <a:buChar char="–"/>
            </a:pPr>
            <a:r>
              <a:rPr lang="en-US" sz="1400"/>
              <a:t>Are my child’s gums and teeth healthy? </a:t>
            </a:r>
            <a:endParaRPr sz="1400"/>
          </a:p>
          <a:p>
            <a:pPr marL="742950" lvl="1" indent="-285750" algn="l" rtl="0">
              <a:lnSpc>
                <a:spcPct val="160000"/>
              </a:lnSpc>
              <a:spcBef>
                <a:spcPts val="280"/>
              </a:spcBef>
              <a:spcAft>
                <a:spcPts val="0"/>
              </a:spcAft>
              <a:buClr>
                <a:schemeClr val="dk1"/>
              </a:buClr>
              <a:buSzPts val="1400"/>
              <a:buChar char="–"/>
            </a:pPr>
            <a:r>
              <a:rPr lang="en-US" sz="1400"/>
              <a:t>Does my child’s skin look shiny and healthy?</a:t>
            </a:r>
            <a:endParaRPr sz="1400"/>
          </a:p>
          <a:p>
            <a:pPr marL="742950" lvl="1" indent="-285750" algn="l" rtl="0">
              <a:lnSpc>
                <a:spcPct val="160000"/>
              </a:lnSpc>
              <a:spcBef>
                <a:spcPts val="280"/>
              </a:spcBef>
              <a:spcAft>
                <a:spcPts val="0"/>
              </a:spcAft>
              <a:buClr>
                <a:schemeClr val="dk1"/>
              </a:buClr>
              <a:buSzPts val="1400"/>
              <a:buChar char="–"/>
            </a:pPr>
            <a:r>
              <a:rPr lang="en-US" sz="1400"/>
              <a:t>Is my child strong and happy</a:t>
            </a:r>
            <a:endParaRPr sz="1400"/>
          </a:p>
          <a:p>
            <a:pPr marL="742950" lvl="1" indent="-285750" algn="l" rtl="0">
              <a:lnSpc>
                <a:spcPct val="160000"/>
              </a:lnSpc>
              <a:spcBef>
                <a:spcPts val="280"/>
              </a:spcBef>
              <a:spcAft>
                <a:spcPts val="0"/>
              </a:spcAft>
              <a:buClr>
                <a:schemeClr val="dk1"/>
              </a:buClr>
              <a:buSzPts val="1400"/>
              <a:buChar char="–"/>
            </a:pPr>
            <a:r>
              <a:rPr lang="en-US" sz="1400"/>
              <a:t>Does my child play with others?</a:t>
            </a:r>
            <a:endParaRPr sz="1400"/>
          </a:p>
          <a:p>
            <a:pPr marL="342900" lvl="0" indent="-342900" algn="l" rtl="0">
              <a:lnSpc>
                <a:spcPct val="160000"/>
              </a:lnSpc>
              <a:spcBef>
                <a:spcPts val="360"/>
              </a:spcBef>
              <a:spcAft>
                <a:spcPts val="0"/>
              </a:spcAft>
              <a:buClr>
                <a:schemeClr val="dk1"/>
              </a:buClr>
              <a:buSzPts val="1800"/>
              <a:buChar char="•"/>
            </a:pPr>
            <a:r>
              <a:rPr lang="en-US" sz="1800"/>
              <a:t>If you tick all of these your child is doing well! </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687175" y="485075"/>
            <a:ext cx="3277200" cy="252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latin typeface="Amatic SC"/>
                <a:ea typeface="Amatic SC"/>
                <a:cs typeface="Amatic SC"/>
                <a:sym typeface="Amatic SC"/>
              </a:rPr>
              <a:t>Healthy Growth for Kids</a:t>
            </a:r>
            <a:endParaRPr b="1">
              <a:latin typeface="Amatic SC"/>
              <a:ea typeface="Amatic SC"/>
              <a:cs typeface="Amatic SC"/>
              <a:sym typeface="Amatic SC"/>
            </a:endParaRPr>
          </a:p>
        </p:txBody>
      </p:sp>
      <p:pic>
        <p:nvPicPr>
          <p:cNvPr id="212" name="Google Shape;212;p29" descr="IMG_4067 (1).jpg"/>
          <p:cNvPicPr preferRelativeResize="0">
            <a:picLocks noGrp="1"/>
          </p:cNvPicPr>
          <p:nvPr>
            <p:ph type="body" idx="1"/>
          </p:nvPr>
        </p:nvPicPr>
        <p:blipFill rotWithShape="1">
          <a:blip r:embed="rId3">
            <a:alphaModFix/>
          </a:blip>
          <a:srcRect t="29376" b="29376"/>
          <a:stretch/>
        </p:blipFill>
        <p:spPr>
          <a:xfrm>
            <a:off x="179425" y="3343128"/>
            <a:ext cx="4292700" cy="2360700"/>
          </a:xfrm>
          <a:prstGeom prst="rect">
            <a:avLst/>
          </a:prstGeom>
          <a:noFill/>
          <a:ln w="114300" cap="flat" cmpd="sng">
            <a:solidFill>
              <a:srgbClr val="3F3F3F"/>
            </a:solidFill>
            <a:prstDash val="solid"/>
            <a:round/>
            <a:headEnd type="none" w="sm" len="sm"/>
            <a:tailEnd type="none" w="sm" len="sm"/>
          </a:ln>
        </p:spPr>
      </p:pic>
      <p:pic>
        <p:nvPicPr>
          <p:cNvPr id="213" name="Google Shape;213;p29" descr="49013951_2024741720976368_8364503909095440384_n.jpg"/>
          <p:cNvPicPr preferRelativeResize="0"/>
          <p:nvPr/>
        </p:nvPicPr>
        <p:blipFill rotWithShape="1">
          <a:blip r:embed="rId4">
            <a:alphaModFix/>
          </a:blip>
          <a:srcRect/>
          <a:stretch/>
        </p:blipFill>
        <p:spPr>
          <a:xfrm>
            <a:off x="4789450" y="729800"/>
            <a:ext cx="4048799" cy="5398399"/>
          </a:xfrm>
          <a:prstGeom prst="rect">
            <a:avLst/>
          </a:prstGeom>
          <a:noFill/>
          <a:ln w="114300" cap="rnd" cmpd="sng">
            <a:solidFill>
              <a:srgbClr val="3F3F3F"/>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Breast Feeding</a:t>
            </a:r>
            <a:endParaRPr/>
          </a:p>
        </p:txBody>
      </p:sp>
      <p:sp>
        <p:nvSpPr>
          <p:cNvPr id="219" name="Google Shape;219;p30"/>
          <p:cNvSpPr txBox="1">
            <a:spLocks noGrp="1"/>
          </p:cNvSpPr>
          <p:nvPr>
            <p:ph type="body" idx="1"/>
          </p:nvPr>
        </p:nvSpPr>
        <p:spPr>
          <a:xfrm>
            <a:off x="457200" y="1282375"/>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720"/>
              <a:buChar char="•"/>
            </a:pPr>
            <a:r>
              <a:rPr lang="en-US" sz="2720"/>
              <a:t>Unless you have been specifically advised by a medical professional not to breastfeed, breastfeeding your baby exclusively for the first six months of life is very strongly recommended</a:t>
            </a:r>
            <a:endParaRPr sz="2720"/>
          </a:p>
          <a:p>
            <a:pPr marL="342900" lvl="0" indent="-342900" algn="l" rtl="0">
              <a:lnSpc>
                <a:spcPct val="80000"/>
              </a:lnSpc>
              <a:spcBef>
                <a:spcPts val="544"/>
              </a:spcBef>
              <a:spcAft>
                <a:spcPts val="0"/>
              </a:spcAft>
              <a:buClr>
                <a:schemeClr val="dk1"/>
              </a:buClr>
              <a:buSzPts val="2720"/>
              <a:buChar char="•"/>
            </a:pPr>
            <a:r>
              <a:rPr lang="en-US" sz="2720"/>
              <a:t>It gives all the nutrients your baby needs</a:t>
            </a:r>
            <a:endParaRPr/>
          </a:p>
          <a:p>
            <a:pPr marL="342900" lvl="0" indent="-342900" algn="l" rtl="0">
              <a:lnSpc>
                <a:spcPct val="80000"/>
              </a:lnSpc>
              <a:spcBef>
                <a:spcPts val="544"/>
              </a:spcBef>
              <a:spcAft>
                <a:spcPts val="0"/>
              </a:spcAft>
              <a:buClr>
                <a:schemeClr val="dk1"/>
              </a:buClr>
              <a:buSzPts val="2720"/>
              <a:buChar char="•"/>
            </a:pPr>
            <a:r>
              <a:rPr lang="en-US" sz="2720"/>
              <a:t>It helps your baby to fight infection and stay healthy</a:t>
            </a:r>
            <a:endParaRPr/>
          </a:p>
          <a:p>
            <a:pPr marL="342900" lvl="0" indent="-342900" algn="l" rtl="0">
              <a:lnSpc>
                <a:spcPct val="80000"/>
              </a:lnSpc>
              <a:spcBef>
                <a:spcPts val="544"/>
              </a:spcBef>
              <a:spcAft>
                <a:spcPts val="0"/>
              </a:spcAft>
              <a:buClr>
                <a:schemeClr val="dk1"/>
              </a:buClr>
              <a:buSzPts val="2720"/>
              <a:buChar char="•"/>
            </a:pPr>
            <a:r>
              <a:rPr lang="en-US" sz="2720"/>
              <a:t>It helps your body recover from having your baby</a:t>
            </a:r>
            <a:endParaRPr/>
          </a:p>
          <a:p>
            <a:pPr marL="342900" lvl="0" indent="-342900" algn="l" rtl="0">
              <a:lnSpc>
                <a:spcPct val="80000"/>
              </a:lnSpc>
              <a:spcBef>
                <a:spcPts val="544"/>
              </a:spcBef>
              <a:spcAft>
                <a:spcPts val="0"/>
              </a:spcAft>
              <a:buClr>
                <a:schemeClr val="dk1"/>
              </a:buClr>
              <a:buSzPts val="2720"/>
              <a:buChar char="•"/>
            </a:pPr>
            <a:r>
              <a:rPr lang="en-US" sz="2720"/>
              <a:t>Your baby’s tummy is not ready for any other food</a:t>
            </a:r>
            <a:endParaRPr/>
          </a:p>
          <a:p>
            <a:pPr marL="342900" lvl="0" indent="-342900" algn="l" rtl="0">
              <a:lnSpc>
                <a:spcPct val="80000"/>
              </a:lnSpc>
              <a:spcBef>
                <a:spcPts val="544"/>
              </a:spcBef>
              <a:spcAft>
                <a:spcPts val="0"/>
              </a:spcAft>
              <a:buClr>
                <a:schemeClr val="dk1"/>
              </a:buClr>
              <a:buSzPts val="2720"/>
              <a:buChar char="•"/>
            </a:pPr>
            <a:r>
              <a:rPr lang="en-US" sz="2720"/>
              <a:t>It helps your baby form a strong bond with you</a:t>
            </a:r>
            <a:endParaRPr/>
          </a:p>
          <a:p>
            <a:pPr marL="342900" lvl="0" indent="-342900" algn="l" rtl="0">
              <a:lnSpc>
                <a:spcPct val="80000"/>
              </a:lnSpc>
              <a:spcBef>
                <a:spcPts val="544"/>
              </a:spcBef>
              <a:spcAft>
                <a:spcPts val="0"/>
              </a:spcAft>
              <a:buClr>
                <a:schemeClr val="dk1"/>
              </a:buClr>
              <a:buSzPts val="2720"/>
              <a:buChar char="•"/>
            </a:pPr>
            <a:r>
              <a:rPr lang="en-US" sz="2720"/>
              <a:t>You can continue to breastfeed your baby long after 6 months, even when they start to eat food</a:t>
            </a:r>
            <a:endParaRPr/>
          </a:p>
          <a:p>
            <a:pPr marL="342900" lvl="0" indent="-170180" algn="l" rtl="0">
              <a:lnSpc>
                <a:spcPct val="80000"/>
              </a:lnSpc>
              <a:spcBef>
                <a:spcPts val="544"/>
              </a:spcBef>
              <a:spcAft>
                <a:spcPts val="0"/>
              </a:spcAft>
              <a:buClr>
                <a:schemeClr val="dk1"/>
              </a:buClr>
              <a:buSzPts val="2720"/>
              <a:buNone/>
            </a:pPr>
            <a:endParaRPr sz="272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pic>
        <p:nvPicPr>
          <p:cNvPr id="224" name="Google Shape;224;p31" descr="A small child sitting on a table&#10;&#10;Description automatically generated"/>
          <p:cNvPicPr preferRelativeResize="0"/>
          <p:nvPr/>
        </p:nvPicPr>
        <p:blipFill rotWithShape="1">
          <a:blip r:embed="rId3">
            <a:alphaModFix/>
          </a:blip>
          <a:srcRect/>
          <a:stretch/>
        </p:blipFill>
        <p:spPr>
          <a:xfrm>
            <a:off x="-1" y="10"/>
            <a:ext cx="9144000" cy="6857990"/>
          </a:xfrm>
          <a:prstGeom prst="rect">
            <a:avLst/>
          </a:prstGeom>
          <a:noFill/>
          <a:ln>
            <a:noFill/>
          </a:ln>
        </p:spPr>
      </p:pic>
      <p:sp>
        <p:nvSpPr>
          <p:cNvPr id="225" name="Google Shape;225;p31"/>
          <p:cNvSpPr/>
          <p:nvPr/>
        </p:nvSpPr>
        <p:spPr>
          <a:xfrm flipH="1">
            <a:off x="-47613" y="2463131"/>
            <a:ext cx="4512878" cy="4394869"/>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200" cap="none">
              <a:solidFill>
                <a:schemeClr val="dk1"/>
              </a:solidFill>
              <a:latin typeface="Calibri"/>
              <a:ea typeface="Calibri"/>
              <a:cs typeface="Calibri"/>
              <a:sym typeface="Calibri"/>
            </a:endParaRPr>
          </a:p>
        </p:txBody>
      </p:sp>
      <p:sp>
        <p:nvSpPr>
          <p:cNvPr id="226" name="Google Shape;226;p31"/>
          <p:cNvSpPr txBox="1">
            <a:spLocks noGrp="1"/>
          </p:cNvSpPr>
          <p:nvPr>
            <p:ph type="title"/>
          </p:nvPr>
        </p:nvSpPr>
        <p:spPr>
          <a:xfrm>
            <a:off x="501063" y="3722474"/>
            <a:ext cx="3153000" cy="129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200"/>
              <a:buFont typeface="Calibri"/>
              <a:buNone/>
            </a:pPr>
            <a:r>
              <a:rPr lang="en-US" sz="3500" b="1">
                <a:latin typeface="Amatic SC"/>
                <a:ea typeface="Amatic SC"/>
                <a:cs typeface="Amatic SC"/>
                <a:sym typeface="Amatic SC"/>
              </a:rPr>
              <a:t>Give only breast milk to your baby for the first 6 months</a:t>
            </a:r>
            <a:endParaRPr sz="3500" b="1">
              <a:latin typeface="Amatic SC"/>
              <a:ea typeface="Amatic SC"/>
              <a:cs typeface="Amatic SC"/>
              <a:sym typeface="Amatic SC"/>
            </a:endParaRPr>
          </a:p>
        </p:txBody>
      </p:sp>
      <p:cxnSp>
        <p:nvCxnSpPr>
          <p:cNvPr id="227" name="Google Shape;227;p31"/>
          <p:cNvCxnSpPr/>
          <p:nvPr/>
        </p:nvCxnSpPr>
        <p:spPr>
          <a:xfrm rot="10800000" flipH="1">
            <a:off x="1158525" y="5491050"/>
            <a:ext cx="1838100" cy="15600"/>
          </a:xfrm>
          <a:prstGeom prst="straightConnector1">
            <a:avLst/>
          </a:prstGeom>
          <a:noFill/>
          <a:ln w="25400" cap="sq" cmpd="sng">
            <a:solidFill>
              <a:srgbClr val="262626"/>
            </a:solidFill>
            <a:prstDash val="solid"/>
            <a:bevel/>
            <a:headEnd type="none" w="sm" len="sm"/>
            <a:tailEnd type="none" w="sm" len="sm"/>
          </a:ln>
        </p:spPr>
      </p:cxnSp>
      <p:sp>
        <p:nvSpPr>
          <p:cNvPr id="228" name="Google Shape;228;p31"/>
          <p:cNvSpPr txBox="1">
            <a:spLocks noGrp="1"/>
          </p:cNvSpPr>
          <p:nvPr>
            <p:ph type="body" idx="1"/>
          </p:nvPr>
        </p:nvSpPr>
        <p:spPr>
          <a:xfrm>
            <a:off x="1158525" y="5329050"/>
            <a:ext cx="2100600" cy="339600"/>
          </a:xfrm>
          <a:prstGeom prst="rect">
            <a:avLst/>
          </a:prstGeom>
          <a:noFill/>
          <a:ln>
            <a:noFill/>
          </a:ln>
        </p:spPr>
        <p:txBody>
          <a:bodyPr spcFirstLastPara="1" wrap="square" lIns="91425" tIns="45700" rIns="91425" bIns="45700" anchor="ctr" anchorCtr="0">
            <a:noAutofit/>
          </a:bodyPr>
          <a:lstStyle/>
          <a:p>
            <a:pPr marL="342900" lvl="0" indent="-242887" algn="l" rtl="0">
              <a:spcBef>
                <a:spcPts val="0"/>
              </a:spcBef>
              <a:spcAft>
                <a:spcPts val="0"/>
              </a:spcAft>
              <a:buClr>
                <a:schemeClr val="dk1"/>
              </a:buClr>
              <a:buSzPts val="1575"/>
              <a:buNone/>
            </a:pPr>
            <a:endParaRPr sz="1575"/>
          </a:p>
          <a:p>
            <a:pPr marL="342900" lvl="0" indent="-242887" algn="l" rtl="0">
              <a:spcBef>
                <a:spcPts val="315"/>
              </a:spcBef>
              <a:spcAft>
                <a:spcPts val="0"/>
              </a:spcAft>
              <a:buClr>
                <a:schemeClr val="dk1"/>
              </a:buClr>
              <a:buSzPts val="1575"/>
              <a:buNone/>
            </a:pPr>
            <a:endParaRPr sz="1575"/>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457200" y="38251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a:t>Speaker’s notes: Introducing solids after 6 months</a:t>
            </a:r>
            <a:endParaRPr sz="3600"/>
          </a:p>
        </p:txBody>
      </p:sp>
      <p:sp>
        <p:nvSpPr>
          <p:cNvPr id="234" name="Google Shape;234;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chemeClr val="dk1"/>
              </a:buClr>
              <a:buSzPts val="1760"/>
              <a:buChar char="•"/>
            </a:pPr>
            <a:r>
              <a:rPr lang="en-US" sz="1760"/>
              <a:t>From six months it is time to introduce solid foods to your baby – your baby’s body starts to need the nutrition from food and will not get everything they need from breast milk</a:t>
            </a:r>
            <a:endParaRPr sz="1760"/>
          </a:p>
          <a:p>
            <a:pPr marL="457200" lvl="0" indent="-457200" algn="l" rtl="0">
              <a:lnSpc>
                <a:spcPct val="80000"/>
              </a:lnSpc>
              <a:spcBef>
                <a:spcPts val="352"/>
              </a:spcBef>
              <a:spcAft>
                <a:spcPts val="0"/>
              </a:spcAft>
              <a:buClr>
                <a:schemeClr val="dk1"/>
              </a:buClr>
              <a:buSzPts val="1760"/>
              <a:buChar char="•"/>
            </a:pPr>
            <a:r>
              <a:rPr lang="en-US" sz="1760"/>
              <a:t>They still need to drink breast milk but should be offered food before milk</a:t>
            </a:r>
            <a:endParaRPr sz="1760"/>
          </a:p>
          <a:p>
            <a:pPr marL="457200" lvl="0" indent="-457200" algn="l" rtl="0">
              <a:lnSpc>
                <a:spcPct val="80000"/>
              </a:lnSpc>
              <a:spcBef>
                <a:spcPts val="352"/>
              </a:spcBef>
              <a:spcAft>
                <a:spcPts val="0"/>
              </a:spcAft>
              <a:buClr>
                <a:schemeClr val="dk1"/>
              </a:buClr>
              <a:buSzPts val="1760"/>
              <a:buChar char="•"/>
            </a:pPr>
            <a:r>
              <a:rPr lang="en-US" sz="1760"/>
              <a:t>At six months old your baby has a strong neck to hold their head up and support swallowing food</a:t>
            </a:r>
            <a:endParaRPr sz="1760"/>
          </a:p>
          <a:p>
            <a:pPr marL="457200" lvl="0" indent="-457200" algn="l" rtl="0">
              <a:lnSpc>
                <a:spcPct val="80000"/>
              </a:lnSpc>
              <a:spcBef>
                <a:spcPts val="352"/>
              </a:spcBef>
              <a:spcAft>
                <a:spcPts val="0"/>
              </a:spcAft>
              <a:buClr>
                <a:schemeClr val="dk1"/>
              </a:buClr>
              <a:buSzPts val="1760"/>
              <a:buChar char="•"/>
            </a:pPr>
            <a:r>
              <a:rPr lang="en-US" sz="1760"/>
              <a:t>Start with very finely mashed foods </a:t>
            </a:r>
            <a:endParaRPr sz="1760"/>
          </a:p>
          <a:p>
            <a:pPr marL="457200" lvl="0" indent="-457200" algn="l" rtl="0">
              <a:lnSpc>
                <a:spcPct val="80000"/>
              </a:lnSpc>
              <a:spcBef>
                <a:spcPts val="352"/>
              </a:spcBef>
              <a:spcAft>
                <a:spcPts val="0"/>
              </a:spcAft>
              <a:buClr>
                <a:schemeClr val="dk1"/>
              </a:buClr>
              <a:buSzPts val="1760"/>
              <a:buChar char="•"/>
            </a:pPr>
            <a:r>
              <a:rPr lang="en-US" sz="1760"/>
              <a:t>You can offer your baby a variety of soft foods including softened fruits and vegetables </a:t>
            </a:r>
            <a:endParaRPr sz="1760"/>
          </a:p>
          <a:p>
            <a:pPr marL="457200" lvl="0" indent="-457200" algn="l" rtl="0">
              <a:lnSpc>
                <a:spcPct val="80000"/>
              </a:lnSpc>
              <a:spcBef>
                <a:spcPts val="352"/>
              </a:spcBef>
              <a:spcAft>
                <a:spcPts val="0"/>
              </a:spcAft>
              <a:buClr>
                <a:schemeClr val="dk1"/>
              </a:buClr>
              <a:buSzPts val="1760"/>
              <a:buChar char="•"/>
            </a:pPr>
            <a:r>
              <a:rPr lang="en-US" sz="1760"/>
              <a:t>Follow your baby’s lead, but persist as it can take many tries for them to like a new food</a:t>
            </a:r>
            <a:endParaRPr sz="1760"/>
          </a:p>
          <a:p>
            <a:pPr marL="457200" lvl="0" indent="-457200" algn="l" rtl="0">
              <a:lnSpc>
                <a:spcPct val="80000"/>
              </a:lnSpc>
              <a:spcBef>
                <a:spcPts val="352"/>
              </a:spcBef>
              <a:spcAft>
                <a:spcPts val="0"/>
              </a:spcAft>
              <a:buClr>
                <a:schemeClr val="dk1"/>
              </a:buClr>
              <a:buSzPts val="1760"/>
              <a:buChar char="•"/>
            </a:pPr>
            <a:r>
              <a:rPr lang="en-US" sz="1760"/>
              <a:t>Gradually introduce more lumpy foods when your baby learns how to swallow well</a:t>
            </a:r>
            <a:endParaRPr sz="1760"/>
          </a:p>
          <a:p>
            <a:pPr marL="457200" lvl="0" indent="-457200" algn="l" rtl="0">
              <a:lnSpc>
                <a:spcPct val="80000"/>
              </a:lnSpc>
              <a:spcBef>
                <a:spcPts val="352"/>
              </a:spcBef>
              <a:spcAft>
                <a:spcPts val="0"/>
              </a:spcAft>
              <a:buClr>
                <a:schemeClr val="dk1"/>
              </a:buClr>
              <a:buSzPts val="1760"/>
              <a:buChar char="•"/>
            </a:pPr>
            <a:r>
              <a:rPr lang="en-US" sz="1760"/>
              <a:t>Your will need to help your baby eat, but as they get towards one year old they will begin to feed themselves. Encourage them to feed themselves when they try to do so. </a:t>
            </a:r>
            <a:endParaRPr sz="1760"/>
          </a:p>
          <a:p>
            <a:pPr marL="457200" lvl="0" indent="-457200" algn="l" rtl="0">
              <a:lnSpc>
                <a:spcPct val="80000"/>
              </a:lnSpc>
              <a:spcBef>
                <a:spcPts val="352"/>
              </a:spcBef>
              <a:spcAft>
                <a:spcPts val="0"/>
              </a:spcAft>
              <a:buClr>
                <a:schemeClr val="dk1"/>
              </a:buClr>
              <a:buSzPts val="1760"/>
              <a:buChar char="•"/>
            </a:pPr>
            <a:r>
              <a:rPr lang="en-US" sz="1760"/>
              <a:t>Start to introduce your baby to drinking water from a cup</a:t>
            </a:r>
            <a:endParaRPr sz="176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pic>
        <p:nvPicPr>
          <p:cNvPr id="239" name="Google Shape;239;p33" descr="babyeating.jpg"/>
          <p:cNvPicPr preferRelativeResize="0"/>
          <p:nvPr/>
        </p:nvPicPr>
        <p:blipFill rotWithShape="1">
          <a:blip r:embed="rId3">
            <a:alphaModFix/>
          </a:blip>
          <a:srcRect b="23537"/>
          <a:stretch/>
        </p:blipFill>
        <p:spPr>
          <a:xfrm>
            <a:off x="20" y="10"/>
            <a:ext cx="9143980" cy="4666928"/>
          </a:xfrm>
          <a:prstGeom prst="rect">
            <a:avLst/>
          </a:prstGeom>
          <a:noFill/>
          <a:ln>
            <a:noFill/>
          </a:ln>
        </p:spPr>
      </p:pic>
      <p:pic>
        <p:nvPicPr>
          <p:cNvPr id="240" name="Google Shape;240;p33"/>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41" name="Google Shape;241;p33"/>
          <p:cNvSpPr/>
          <p:nvPr/>
        </p:nvSpPr>
        <p:spPr>
          <a:xfrm>
            <a:off x="1092200" y="4388303"/>
            <a:ext cx="618067"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33"/>
          <p:cNvSpPr txBox="1">
            <a:spLocks noGrp="1"/>
          </p:cNvSpPr>
          <p:nvPr>
            <p:ph type="title"/>
          </p:nvPr>
        </p:nvSpPr>
        <p:spPr>
          <a:xfrm>
            <a:off x="603748" y="4551037"/>
            <a:ext cx="3766337" cy="150993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500"/>
              <a:buFont typeface="Calibri"/>
              <a:buNone/>
            </a:pPr>
            <a:r>
              <a:rPr lang="en-US" sz="4000" b="1">
                <a:solidFill>
                  <a:srgbClr val="000000"/>
                </a:solidFill>
                <a:latin typeface="Amatic SC"/>
                <a:ea typeface="Amatic SC"/>
                <a:cs typeface="Amatic SC"/>
                <a:sym typeface="Amatic SC"/>
              </a:rPr>
              <a:t>Start food for baby at 6 months old</a:t>
            </a:r>
            <a:endParaRPr sz="4000" b="1">
              <a:latin typeface="Amatic SC"/>
              <a:ea typeface="Amatic SC"/>
              <a:cs typeface="Amatic SC"/>
              <a:sym typeface="Amatic SC"/>
            </a:endParaRPr>
          </a:p>
        </p:txBody>
      </p:sp>
      <p:sp>
        <p:nvSpPr>
          <p:cNvPr id="243" name="Google Shape;243;p33"/>
          <p:cNvSpPr txBox="1">
            <a:spLocks noGrp="1"/>
          </p:cNvSpPr>
          <p:nvPr>
            <p:ph type="body" idx="1"/>
          </p:nvPr>
        </p:nvSpPr>
        <p:spPr>
          <a:xfrm>
            <a:off x="4852685" y="4551037"/>
            <a:ext cx="3694808" cy="1509935"/>
          </a:xfrm>
          <a:prstGeom prst="rect">
            <a:avLst/>
          </a:prstGeom>
          <a:noFill/>
          <a:ln>
            <a:noFill/>
          </a:ln>
        </p:spPr>
        <p:txBody>
          <a:bodyPr spcFirstLastPara="1" wrap="square" lIns="91425" tIns="45700" rIns="91425" bIns="45700" anchor="ctr" anchorCtr="0">
            <a:noAutofit/>
          </a:bodyPr>
          <a:lstStyle/>
          <a:p>
            <a:pPr marL="342900" lvl="0" indent="-241300" algn="l" rtl="0">
              <a:spcBef>
                <a:spcPts val="0"/>
              </a:spcBef>
              <a:spcAft>
                <a:spcPts val="0"/>
              </a:spcAft>
              <a:buClr>
                <a:schemeClr val="dk1"/>
              </a:buClr>
              <a:buSzPts val="1600"/>
              <a:buNone/>
            </a:pPr>
            <a:endParaRPr sz="16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457200" y="3508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Introduction</a:t>
            </a:r>
            <a:endParaRPr/>
          </a:p>
        </p:txBody>
      </p:sp>
      <p:sp>
        <p:nvSpPr>
          <p:cNvPr id="111" name="Google Shape;111;p16"/>
          <p:cNvSpPr txBox="1">
            <a:spLocks noGrp="1"/>
          </p:cNvSpPr>
          <p:nvPr>
            <p:ph type="body" idx="1"/>
          </p:nvPr>
        </p:nvSpPr>
        <p:spPr>
          <a:xfrm>
            <a:off x="457200" y="1600200"/>
            <a:ext cx="8229600" cy="51622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a:t>Take time for welcome and introductions.</a:t>
            </a:r>
            <a:endParaRPr sz="1800"/>
          </a:p>
          <a:p>
            <a:pPr marL="0" lvl="0" indent="0" algn="l" rtl="0">
              <a:spcBef>
                <a:spcPts val="360"/>
              </a:spcBef>
              <a:spcAft>
                <a:spcPts val="0"/>
              </a:spcAft>
              <a:buClr>
                <a:schemeClr val="dk1"/>
              </a:buClr>
              <a:buSzPts val="1800"/>
              <a:buNone/>
            </a:pPr>
            <a:r>
              <a:rPr lang="en-US" sz="1800"/>
              <a:t>You may like to ask each person their name. </a:t>
            </a:r>
            <a:endParaRPr sz="1800"/>
          </a:p>
          <a:p>
            <a:pPr marL="0" lvl="0" indent="0" algn="l" rtl="0">
              <a:spcBef>
                <a:spcPts val="360"/>
              </a:spcBef>
              <a:spcAft>
                <a:spcPts val="0"/>
              </a:spcAft>
              <a:buClr>
                <a:schemeClr val="dk1"/>
              </a:buClr>
              <a:buSzPts val="1800"/>
              <a:buNone/>
            </a:pPr>
            <a:r>
              <a:rPr lang="en-US" sz="1800"/>
              <a:t>Share what the session will cover, topics such as: </a:t>
            </a:r>
            <a:endParaRPr/>
          </a:p>
          <a:p>
            <a:pPr marL="342900" lvl="0" indent="-342900" algn="l" rtl="0">
              <a:spcBef>
                <a:spcPts val="360"/>
              </a:spcBef>
              <a:spcAft>
                <a:spcPts val="0"/>
              </a:spcAft>
              <a:buClr>
                <a:schemeClr val="dk1"/>
              </a:buClr>
              <a:buSzPts val="1800"/>
              <a:buChar char="•"/>
            </a:pPr>
            <a:r>
              <a:rPr lang="en-US" sz="1800"/>
              <a:t>Food your toddler eats</a:t>
            </a:r>
            <a:endParaRPr/>
          </a:p>
          <a:p>
            <a:pPr marL="342900" lvl="0" indent="-342900" algn="l" rtl="0">
              <a:spcBef>
                <a:spcPts val="360"/>
              </a:spcBef>
              <a:spcAft>
                <a:spcPts val="0"/>
              </a:spcAft>
              <a:buClr>
                <a:schemeClr val="dk1"/>
              </a:buClr>
              <a:buSzPts val="1800"/>
              <a:buChar char="•"/>
            </a:pPr>
            <a:r>
              <a:rPr lang="en-US" sz="1800"/>
              <a:t>Every child has their own set of likes/dislikes as do their parents</a:t>
            </a:r>
            <a:endParaRPr sz="1800"/>
          </a:p>
          <a:p>
            <a:pPr marL="342900" lvl="0" indent="-342900" algn="l" rtl="0">
              <a:spcBef>
                <a:spcPts val="360"/>
              </a:spcBef>
              <a:spcAft>
                <a:spcPts val="0"/>
              </a:spcAft>
              <a:buClr>
                <a:schemeClr val="dk1"/>
              </a:buClr>
              <a:buSzPts val="1800"/>
              <a:buChar char="•"/>
            </a:pPr>
            <a:r>
              <a:rPr lang="en-US" sz="1800"/>
              <a:t>Learning to choose healthy food is very important for long-term health, learning and enjoying life </a:t>
            </a:r>
            <a:endParaRPr sz="1800"/>
          </a:p>
          <a:p>
            <a:pPr marL="342900" lvl="0" indent="-342900" algn="l" rtl="0">
              <a:spcBef>
                <a:spcPts val="360"/>
              </a:spcBef>
              <a:spcAft>
                <a:spcPts val="0"/>
              </a:spcAft>
              <a:buClr>
                <a:schemeClr val="dk1"/>
              </a:buClr>
              <a:buSzPts val="1800"/>
              <a:buChar char="•"/>
            </a:pPr>
            <a:r>
              <a:rPr lang="en-US" sz="1800"/>
              <a:t>Developing healthy eating skills</a:t>
            </a:r>
            <a:endParaRPr sz="1800"/>
          </a:p>
          <a:p>
            <a:pPr marL="342900" lvl="0" indent="-342900" algn="l" rtl="0">
              <a:spcBef>
                <a:spcPts val="360"/>
              </a:spcBef>
              <a:spcAft>
                <a:spcPts val="0"/>
              </a:spcAft>
              <a:buClr>
                <a:schemeClr val="dk1"/>
              </a:buClr>
              <a:buSzPts val="1800"/>
              <a:buChar char="•"/>
            </a:pPr>
            <a:r>
              <a:rPr lang="en-US" sz="1800"/>
              <a:t>What foods to present to your child </a:t>
            </a:r>
            <a:endParaRPr sz="1800"/>
          </a:p>
          <a:p>
            <a:pPr marL="342900" lvl="0" indent="-342900" algn="l" rtl="0">
              <a:spcBef>
                <a:spcPts val="360"/>
              </a:spcBef>
              <a:spcAft>
                <a:spcPts val="0"/>
              </a:spcAft>
              <a:buClr>
                <a:schemeClr val="dk1"/>
              </a:buClr>
              <a:buSzPts val="1800"/>
              <a:buChar char="•"/>
            </a:pPr>
            <a:r>
              <a:rPr lang="en-US" sz="1800"/>
              <a:t>Using food groups to guide your choices with good nutrition </a:t>
            </a:r>
            <a:endParaRPr sz="1800"/>
          </a:p>
          <a:p>
            <a:pPr marL="342900" lvl="0" indent="-342900" algn="l" rtl="0">
              <a:spcBef>
                <a:spcPts val="360"/>
              </a:spcBef>
              <a:spcAft>
                <a:spcPts val="0"/>
              </a:spcAft>
              <a:buClr>
                <a:schemeClr val="dk1"/>
              </a:buClr>
              <a:buSzPts val="1800"/>
              <a:buChar char="•"/>
            </a:pPr>
            <a:r>
              <a:rPr lang="en-US" sz="1800"/>
              <a:t>Encouraging dental care</a:t>
            </a:r>
            <a:endParaRPr sz="1800"/>
          </a:p>
          <a:p>
            <a:pPr marL="342900" lvl="0" indent="-342900" algn="l" rtl="0">
              <a:spcBef>
                <a:spcPts val="360"/>
              </a:spcBef>
              <a:spcAft>
                <a:spcPts val="0"/>
              </a:spcAft>
              <a:buClr>
                <a:schemeClr val="dk1"/>
              </a:buClr>
              <a:buSzPts val="1800"/>
              <a:buChar char="•"/>
            </a:pPr>
            <a:r>
              <a:rPr lang="en-US" sz="1800"/>
              <a:t>Develop safe and hygienic food practices</a:t>
            </a:r>
            <a:endParaRPr sz="1800"/>
          </a:p>
          <a:p>
            <a:pPr marL="342900" lvl="0" indent="-342900" algn="l" rtl="0">
              <a:spcBef>
                <a:spcPts val="360"/>
              </a:spcBef>
              <a:spcAft>
                <a:spcPts val="0"/>
              </a:spcAft>
              <a:buClr>
                <a:schemeClr val="dk1"/>
              </a:buClr>
              <a:buSzPts val="1800"/>
              <a:buChar char="•"/>
            </a:pPr>
            <a:r>
              <a:rPr lang="en-US" sz="1800"/>
              <a:t>Physical activity</a:t>
            </a:r>
            <a:endParaRPr sz="1800"/>
          </a:p>
          <a:p>
            <a:pPr marL="342900" lvl="0" indent="-342900" algn="l" rtl="0">
              <a:spcBef>
                <a:spcPts val="360"/>
              </a:spcBef>
              <a:spcAft>
                <a:spcPts val="0"/>
              </a:spcAft>
              <a:buClr>
                <a:schemeClr val="dk1"/>
              </a:buClr>
              <a:buSzPts val="1800"/>
              <a:buChar char="•"/>
            </a:pPr>
            <a:r>
              <a:rPr lang="en-US" sz="1800"/>
              <a:t>General health checks to keep child strong and healthy</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457200" y="73913"/>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960"/>
              <a:buFont typeface="Arial"/>
              <a:buNone/>
            </a:pPr>
            <a:endParaRPr sz="3600"/>
          </a:p>
          <a:p>
            <a:pPr marL="0" lvl="0" indent="0" algn="l" rtl="0">
              <a:spcBef>
                <a:spcPts val="792"/>
              </a:spcBef>
              <a:spcAft>
                <a:spcPts val="0"/>
              </a:spcAft>
              <a:buClr>
                <a:schemeClr val="dk1"/>
              </a:buClr>
              <a:buSzPts val="3959"/>
              <a:buFont typeface="Calibri"/>
              <a:buNone/>
            </a:pPr>
            <a:r>
              <a:rPr lang="en-US" sz="3600"/>
              <a:t>Speaker’s notes: Toddlers Diet, 1yr old</a:t>
            </a:r>
            <a:endParaRPr sz="3600"/>
          </a:p>
          <a:p>
            <a:pPr marL="0" lvl="0" indent="0" algn="ctr" rtl="0">
              <a:spcBef>
                <a:spcPts val="0"/>
              </a:spcBef>
              <a:spcAft>
                <a:spcPts val="0"/>
              </a:spcAft>
              <a:buClr>
                <a:schemeClr val="dk1"/>
              </a:buClr>
              <a:buSzPts val="3960"/>
              <a:buFont typeface="Calibri"/>
              <a:buNone/>
            </a:pPr>
            <a:endParaRPr sz="3959"/>
          </a:p>
        </p:txBody>
      </p:sp>
      <p:sp>
        <p:nvSpPr>
          <p:cNvPr id="249" name="Google Shape;249;p34"/>
          <p:cNvSpPr txBox="1">
            <a:spLocks noGrp="1"/>
          </p:cNvSpPr>
          <p:nvPr>
            <p:ph type="body" idx="1"/>
          </p:nvPr>
        </p:nvSpPr>
        <p:spPr>
          <a:xfrm>
            <a:off x="542125" y="970314"/>
            <a:ext cx="8229600" cy="53355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800"/>
              <a:buChar char="•"/>
            </a:pPr>
            <a:r>
              <a:rPr lang="en-US" sz="1800"/>
              <a:t>What can a one year old child do?</a:t>
            </a:r>
            <a:endParaRPr sz="1800"/>
          </a:p>
          <a:p>
            <a:pPr marL="742950" lvl="1" indent="-285750" algn="l" rtl="0">
              <a:lnSpc>
                <a:spcPct val="90000"/>
              </a:lnSpc>
              <a:spcBef>
                <a:spcPts val="280"/>
              </a:spcBef>
              <a:spcAft>
                <a:spcPts val="0"/>
              </a:spcAft>
              <a:buClr>
                <a:schemeClr val="dk1"/>
              </a:buClr>
              <a:buSzPts val="1400"/>
              <a:buChar char="–"/>
            </a:pPr>
            <a:r>
              <a:rPr lang="en-US" sz="1400"/>
              <a:t>Toddler can stand alone and is beginning to toddle</a:t>
            </a:r>
            <a:endParaRPr sz="1400"/>
          </a:p>
          <a:p>
            <a:pPr marL="742950" lvl="1" indent="-285750" algn="l" rtl="0">
              <a:lnSpc>
                <a:spcPct val="90000"/>
              </a:lnSpc>
              <a:spcBef>
                <a:spcPts val="280"/>
              </a:spcBef>
              <a:spcAft>
                <a:spcPts val="0"/>
              </a:spcAft>
              <a:buClr>
                <a:schemeClr val="dk1"/>
              </a:buClr>
              <a:buSzPts val="1400"/>
              <a:buChar char="–"/>
            </a:pPr>
            <a:r>
              <a:rPr lang="en-US" sz="1400"/>
              <a:t>Can sit on a small chair </a:t>
            </a:r>
            <a:endParaRPr sz="1400"/>
          </a:p>
          <a:p>
            <a:pPr marL="742950" lvl="1" indent="-285750" algn="l" rtl="0">
              <a:lnSpc>
                <a:spcPct val="90000"/>
              </a:lnSpc>
              <a:spcBef>
                <a:spcPts val="280"/>
              </a:spcBef>
              <a:spcAft>
                <a:spcPts val="0"/>
              </a:spcAft>
              <a:buClr>
                <a:schemeClr val="dk1"/>
              </a:buClr>
              <a:buSzPts val="1400"/>
              <a:buChar char="–"/>
            </a:pPr>
            <a:r>
              <a:rPr lang="en-US" sz="1400"/>
              <a:t>They can eat as many different kind of foods as we eat</a:t>
            </a:r>
            <a:endParaRPr sz="1400"/>
          </a:p>
          <a:p>
            <a:pPr marL="742950" lvl="1" indent="-285750" algn="l" rtl="0">
              <a:lnSpc>
                <a:spcPct val="90000"/>
              </a:lnSpc>
              <a:spcBef>
                <a:spcPts val="280"/>
              </a:spcBef>
              <a:spcAft>
                <a:spcPts val="0"/>
              </a:spcAft>
              <a:buClr>
                <a:schemeClr val="dk1"/>
              </a:buClr>
              <a:buSzPts val="1400"/>
              <a:buChar char="–"/>
            </a:pPr>
            <a:r>
              <a:rPr lang="en-US" sz="1400"/>
              <a:t>Drinking liquids from a cup, not a bottle or spoon</a:t>
            </a:r>
            <a:endParaRPr sz="1400"/>
          </a:p>
          <a:p>
            <a:pPr marL="742950" lvl="1" indent="-285750" algn="l" rtl="0">
              <a:lnSpc>
                <a:spcPct val="90000"/>
              </a:lnSpc>
              <a:spcBef>
                <a:spcPts val="280"/>
              </a:spcBef>
              <a:spcAft>
                <a:spcPts val="0"/>
              </a:spcAft>
              <a:buClr>
                <a:schemeClr val="dk1"/>
              </a:buClr>
              <a:buSzPts val="1400"/>
              <a:buChar char="–"/>
            </a:pPr>
            <a:r>
              <a:rPr lang="en-US" sz="1400"/>
              <a:t>May need assistance with a cup</a:t>
            </a:r>
            <a:endParaRPr sz="1400"/>
          </a:p>
          <a:p>
            <a:pPr marL="742950" lvl="1" indent="-285750" algn="l" rtl="0">
              <a:lnSpc>
                <a:spcPct val="90000"/>
              </a:lnSpc>
              <a:spcBef>
                <a:spcPts val="280"/>
              </a:spcBef>
              <a:spcAft>
                <a:spcPts val="0"/>
              </a:spcAft>
              <a:buClr>
                <a:schemeClr val="dk1"/>
              </a:buClr>
              <a:buSzPts val="1400"/>
              <a:buChar char="–"/>
            </a:pPr>
            <a:r>
              <a:rPr lang="en-US" sz="1400"/>
              <a:t>Primarily uses fingers to eat</a:t>
            </a:r>
            <a:endParaRPr sz="1400"/>
          </a:p>
          <a:p>
            <a:pPr marL="342900" lvl="0" indent="-342900" algn="l" rtl="0">
              <a:lnSpc>
                <a:spcPct val="90000"/>
              </a:lnSpc>
              <a:spcBef>
                <a:spcPts val="360"/>
              </a:spcBef>
              <a:spcAft>
                <a:spcPts val="0"/>
              </a:spcAft>
              <a:buClr>
                <a:schemeClr val="dk1"/>
              </a:buClr>
              <a:buSzPts val="1800"/>
              <a:buChar char="•"/>
            </a:pPr>
            <a:r>
              <a:rPr lang="en-US" sz="1800"/>
              <a:t>Mealtimes with toddlers involves: </a:t>
            </a:r>
            <a:endParaRPr/>
          </a:p>
          <a:p>
            <a:pPr marL="742950" lvl="1" indent="-285750" algn="l" rtl="0">
              <a:lnSpc>
                <a:spcPct val="90000"/>
              </a:lnSpc>
              <a:spcBef>
                <a:spcPts val="280"/>
              </a:spcBef>
              <a:spcAft>
                <a:spcPts val="0"/>
              </a:spcAft>
              <a:buClr>
                <a:schemeClr val="dk1"/>
              </a:buClr>
              <a:buSzPts val="1400"/>
              <a:buChar char="–"/>
            </a:pPr>
            <a:r>
              <a:rPr lang="en-US" sz="1400"/>
              <a:t>Providing a range of nutritious foods, clean water and some milk</a:t>
            </a:r>
            <a:endParaRPr sz="1400"/>
          </a:p>
          <a:p>
            <a:pPr marL="742950" lvl="1" indent="-285750" algn="l" rtl="0">
              <a:lnSpc>
                <a:spcPct val="90000"/>
              </a:lnSpc>
              <a:spcBef>
                <a:spcPts val="280"/>
              </a:spcBef>
              <a:spcAft>
                <a:spcPts val="0"/>
              </a:spcAft>
              <a:buClr>
                <a:schemeClr val="dk1"/>
              </a:buClr>
              <a:buSzPts val="1400"/>
              <a:buChar char="–"/>
            </a:pPr>
            <a:r>
              <a:rPr lang="en-US" sz="1400"/>
              <a:t>Providing a safe, loving and secure environment where the child can grow and develop.</a:t>
            </a:r>
            <a:endParaRPr sz="1400"/>
          </a:p>
          <a:p>
            <a:pPr marL="742950" lvl="1" indent="-285750" algn="l" rtl="0">
              <a:lnSpc>
                <a:spcPct val="90000"/>
              </a:lnSpc>
              <a:spcBef>
                <a:spcPts val="280"/>
              </a:spcBef>
              <a:spcAft>
                <a:spcPts val="0"/>
              </a:spcAft>
              <a:buClr>
                <a:schemeClr val="dk1"/>
              </a:buClr>
              <a:buSzPts val="1400"/>
              <a:buChar char="–"/>
            </a:pPr>
            <a:r>
              <a:rPr lang="en-US" sz="1400"/>
              <a:t>Making sure the toddler is not having too much milk or dairy as this can displace nutrient rich foods required to grow strong. </a:t>
            </a:r>
            <a:endParaRPr sz="1400"/>
          </a:p>
          <a:p>
            <a:pPr marL="1143000" lvl="2" indent="-228600" algn="l" rtl="0">
              <a:lnSpc>
                <a:spcPct val="90000"/>
              </a:lnSpc>
              <a:spcBef>
                <a:spcPts val="240"/>
              </a:spcBef>
              <a:spcAft>
                <a:spcPts val="0"/>
              </a:spcAft>
              <a:buClr>
                <a:schemeClr val="dk1"/>
              </a:buClr>
              <a:buSzPts val="1200"/>
              <a:buChar char="•"/>
            </a:pPr>
            <a:r>
              <a:rPr lang="en-US" sz="1200"/>
              <a:t>Too much dairy can cause weak blood (anaemia) (600ml per day is enough and should only be offered after meals not instead of meals). Do not give bottles during the night as this can rot the teeth unless if it is water.</a:t>
            </a:r>
            <a:endParaRPr sz="1200"/>
          </a:p>
          <a:p>
            <a:pPr marL="742950" lvl="1" indent="-285750" algn="l" rtl="0">
              <a:lnSpc>
                <a:spcPct val="90000"/>
              </a:lnSpc>
              <a:spcBef>
                <a:spcPts val="280"/>
              </a:spcBef>
              <a:spcAft>
                <a:spcPts val="0"/>
              </a:spcAft>
              <a:buClr>
                <a:schemeClr val="dk1"/>
              </a:buClr>
              <a:buSzPts val="1400"/>
              <a:buChar char="–"/>
            </a:pPr>
            <a:r>
              <a:rPr lang="en-US" sz="1400"/>
              <a:t>Being relaxed and ok with changes in the young child’s appetite</a:t>
            </a:r>
            <a:endParaRPr/>
          </a:p>
          <a:p>
            <a:pPr marL="742950" lvl="1" indent="-285750" algn="l" rtl="0">
              <a:lnSpc>
                <a:spcPct val="90000"/>
              </a:lnSpc>
              <a:spcBef>
                <a:spcPts val="280"/>
              </a:spcBef>
              <a:spcAft>
                <a:spcPts val="0"/>
              </a:spcAft>
              <a:buClr>
                <a:schemeClr val="dk1"/>
              </a:buClr>
              <a:buSzPts val="1400"/>
              <a:buChar char="–"/>
            </a:pPr>
            <a:r>
              <a:rPr lang="en-US" sz="1400"/>
              <a:t>Responding to toddler’s hunger and fullness.</a:t>
            </a:r>
            <a:endParaRPr/>
          </a:p>
          <a:p>
            <a:pPr marL="742950" lvl="1" indent="-285750" algn="l" rtl="0">
              <a:lnSpc>
                <a:spcPct val="90000"/>
              </a:lnSpc>
              <a:spcBef>
                <a:spcPts val="280"/>
              </a:spcBef>
              <a:spcAft>
                <a:spcPts val="0"/>
              </a:spcAft>
              <a:buClr>
                <a:schemeClr val="dk1"/>
              </a:buClr>
              <a:buSzPts val="1400"/>
              <a:buChar char="–"/>
            </a:pPr>
            <a:r>
              <a:rPr lang="en-US" sz="1400"/>
              <a:t>Offering and eating a variety of everyday foods</a:t>
            </a:r>
            <a:endParaRPr/>
          </a:p>
          <a:p>
            <a:pPr marL="342900" lvl="0" indent="-342900" algn="l" rtl="0">
              <a:lnSpc>
                <a:spcPct val="90000"/>
              </a:lnSpc>
              <a:spcBef>
                <a:spcPts val="360"/>
              </a:spcBef>
              <a:spcAft>
                <a:spcPts val="0"/>
              </a:spcAft>
              <a:buClr>
                <a:schemeClr val="dk1"/>
              </a:buClr>
              <a:buSzPts val="1800"/>
              <a:buChar char="•"/>
            </a:pPr>
            <a:r>
              <a:rPr lang="en-US" sz="1800"/>
              <a:t>It is normal to have changes at this age which correlate with the slowing of growth or increases in growth. Toddlers may also have less interest in food, and increased awareness of the world around them. “Food jags” occur, these are periods when foods they use to like are refused or they may want a particular food at every meal. </a:t>
            </a:r>
            <a:endParaRPr/>
          </a:p>
          <a:p>
            <a:pPr marL="342900" lvl="0" indent="-228600" algn="l" rtl="0">
              <a:lnSpc>
                <a:spcPct val="90000"/>
              </a:lnSpc>
              <a:spcBef>
                <a:spcPts val="360"/>
              </a:spcBef>
              <a:spcAft>
                <a:spcPts val="0"/>
              </a:spcAft>
              <a:buClr>
                <a:schemeClr val="dk1"/>
              </a:buClr>
              <a:buSzPts val="1800"/>
              <a:buNone/>
            </a:pPr>
            <a:endParaRPr sz="1800"/>
          </a:p>
          <a:p>
            <a:pPr marL="342900" lvl="0" indent="-228600" algn="l" rtl="0">
              <a:lnSpc>
                <a:spcPct val="90000"/>
              </a:lnSpc>
              <a:spcBef>
                <a:spcPts val="360"/>
              </a:spcBef>
              <a:spcAft>
                <a:spcPts val="0"/>
              </a:spcAft>
              <a:buClr>
                <a:schemeClr val="dk1"/>
              </a:buClr>
              <a:buSzPts val="1800"/>
              <a:buNone/>
            </a:pPr>
            <a:endParaRPr sz="1800"/>
          </a:p>
          <a:p>
            <a:pPr marL="342900" lvl="0" indent="-228600" algn="l" rtl="0">
              <a:lnSpc>
                <a:spcPct val="90000"/>
              </a:lnSpc>
              <a:spcBef>
                <a:spcPts val="360"/>
              </a:spcBef>
              <a:spcAft>
                <a:spcPts val="0"/>
              </a:spcAft>
              <a:buClr>
                <a:schemeClr val="dk1"/>
              </a:buClr>
              <a:buSzPts val="1800"/>
              <a:buNone/>
            </a:pP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pic>
        <p:nvPicPr>
          <p:cNvPr id="254" name="Google Shape;254;p35" descr="IMG_4166.jpg"/>
          <p:cNvPicPr preferRelativeResize="0"/>
          <p:nvPr/>
        </p:nvPicPr>
        <p:blipFill rotWithShape="1">
          <a:blip r:embed="rId3">
            <a:alphaModFix/>
          </a:blip>
          <a:srcRect t="9225" r="-2" b="27970"/>
          <a:stretch/>
        </p:blipFill>
        <p:spPr>
          <a:xfrm>
            <a:off x="4568277" y="7"/>
            <a:ext cx="4696000" cy="3932315"/>
          </a:xfrm>
          <a:prstGeom prst="rect">
            <a:avLst/>
          </a:prstGeom>
          <a:noFill/>
          <a:ln>
            <a:noFill/>
          </a:ln>
        </p:spPr>
      </p:pic>
      <p:pic>
        <p:nvPicPr>
          <p:cNvPr id="255" name="Google Shape;255;p35" descr="IMG_4163 (1).jpg"/>
          <p:cNvPicPr preferRelativeResize="0"/>
          <p:nvPr/>
        </p:nvPicPr>
        <p:blipFill rotWithShape="1">
          <a:blip r:embed="rId4">
            <a:alphaModFix/>
          </a:blip>
          <a:srcRect r="-1" b="32700"/>
          <a:stretch/>
        </p:blipFill>
        <p:spPr>
          <a:xfrm>
            <a:off x="4567428" y="2487168"/>
            <a:ext cx="4697731" cy="4215385"/>
          </a:xfrm>
          <a:prstGeom prst="rect">
            <a:avLst/>
          </a:prstGeom>
          <a:noFill/>
          <a:ln>
            <a:noFill/>
          </a:ln>
        </p:spPr>
      </p:pic>
      <p:pic>
        <p:nvPicPr>
          <p:cNvPr id="256" name="Google Shape;256;p35"/>
          <p:cNvPicPr preferRelativeResize="0"/>
          <p:nvPr/>
        </p:nvPicPr>
        <p:blipFill rotWithShape="1">
          <a:blip r:embed="rId5">
            <a:alphaModFix/>
          </a:blip>
          <a:srcRect t="3241" r="1254"/>
          <a:stretch/>
        </p:blipFill>
        <p:spPr>
          <a:xfrm>
            <a:off x="0" y="0"/>
            <a:ext cx="9331834" cy="6858000"/>
          </a:xfrm>
          <a:prstGeom prst="rect">
            <a:avLst/>
          </a:prstGeom>
          <a:noFill/>
          <a:ln>
            <a:noFill/>
          </a:ln>
        </p:spPr>
      </p:pic>
      <p:sp>
        <p:nvSpPr>
          <p:cNvPr id="257" name="Google Shape;257;p35"/>
          <p:cNvSpPr txBox="1">
            <a:spLocks noGrp="1"/>
          </p:cNvSpPr>
          <p:nvPr>
            <p:ph type="title"/>
          </p:nvPr>
        </p:nvSpPr>
        <p:spPr>
          <a:xfrm>
            <a:off x="541948" y="2487170"/>
            <a:ext cx="3602700" cy="131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500"/>
              <a:buFont typeface="Calibri"/>
              <a:buNone/>
            </a:pPr>
            <a:r>
              <a:rPr lang="en-US" sz="4000" b="1">
                <a:solidFill>
                  <a:srgbClr val="000000"/>
                </a:solidFill>
                <a:latin typeface="Amatic SC"/>
                <a:ea typeface="Amatic SC"/>
                <a:cs typeface="Amatic SC"/>
                <a:sym typeface="Amatic SC"/>
              </a:rPr>
              <a:t>Healthy Food for One Year Old</a:t>
            </a:r>
            <a:endParaRPr sz="4000" b="1">
              <a:latin typeface="Amatic SC"/>
              <a:ea typeface="Amatic SC"/>
              <a:cs typeface="Amatic SC"/>
              <a:sym typeface="Amatic SC"/>
            </a:endParaRPr>
          </a:p>
        </p:txBody>
      </p:sp>
      <p:sp>
        <p:nvSpPr>
          <p:cNvPr id="258" name="Google Shape;258;p35"/>
          <p:cNvSpPr txBox="1"/>
          <p:nvPr/>
        </p:nvSpPr>
        <p:spPr>
          <a:xfrm>
            <a:off x="6828118" y="1942353"/>
            <a:ext cx="2375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Toddlers Diet, 2yrs old</a:t>
            </a:r>
            <a:endParaRPr sz="3959"/>
          </a:p>
        </p:txBody>
      </p:sp>
      <p:sp>
        <p:nvSpPr>
          <p:cNvPr id="264" name="Google Shape;264;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What can the two year old child do?</a:t>
            </a:r>
            <a:endParaRPr/>
          </a:p>
          <a:p>
            <a:pPr marL="742950" lvl="1" indent="-285750" algn="l" rtl="0">
              <a:spcBef>
                <a:spcPts val="280"/>
              </a:spcBef>
              <a:spcAft>
                <a:spcPts val="0"/>
              </a:spcAft>
              <a:buClr>
                <a:schemeClr val="dk1"/>
              </a:buClr>
              <a:buSzPts val="1400"/>
              <a:buChar char="–"/>
            </a:pPr>
            <a:r>
              <a:rPr lang="en-US" sz="1400"/>
              <a:t>Toddler can walk and is learning to run</a:t>
            </a:r>
            <a:endParaRPr sz="1400"/>
          </a:p>
          <a:p>
            <a:pPr marL="742950" lvl="1" indent="-285750" algn="l" rtl="0">
              <a:spcBef>
                <a:spcPts val="280"/>
              </a:spcBef>
              <a:spcAft>
                <a:spcPts val="0"/>
              </a:spcAft>
              <a:buClr>
                <a:schemeClr val="dk1"/>
              </a:buClr>
              <a:buSzPts val="1400"/>
              <a:buChar char="–"/>
            </a:pPr>
            <a:r>
              <a:rPr lang="en-US" sz="1400"/>
              <a:t>Use a short handle spoon, but may prefer to use their hands at times</a:t>
            </a:r>
            <a:endParaRPr sz="1400"/>
          </a:p>
          <a:p>
            <a:pPr marL="742950" lvl="1" indent="-285750" algn="l" rtl="0">
              <a:spcBef>
                <a:spcPts val="280"/>
              </a:spcBef>
              <a:spcAft>
                <a:spcPts val="0"/>
              </a:spcAft>
              <a:buClr>
                <a:schemeClr val="dk1"/>
              </a:buClr>
              <a:buSzPts val="1400"/>
              <a:buChar char="–"/>
            </a:pPr>
            <a:r>
              <a:rPr lang="en-US" sz="1400"/>
              <a:t>Helps  to self feed</a:t>
            </a:r>
            <a:endParaRPr sz="1400"/>
          </a:p>
          <a:p>
            <a:pPr marL="742950" lvl="1" indent="-285750" algn="l" rtl="0">
              <a:spcBef>
                <a:spcPts val="280"/>
              </a:spcBef>
              <a:spcAft>
                <a:spcPts val="0"/>
              </a:spcAft>
              <a:buClr>
                <a:schemeClr val="dk1"/>
              </a:buClr>
              <a:buSzPts val="1400"/>
              <a:buChar char="–"/>
            </a:pPr>
            <a:r>
              <a:rPr lang="en-US" sz="1400"/>
              <a:t>Lifts and drinks from a cup</a:t>
            </a:r>
            <a:endParaRPr sz="1400"/>
          </a:p>
          <a:p>
            <a:pPr marL="742950" lvl="1" indent="-285750" algn="l" rtl="0">
              <a:spcBef>
                <a:spcPts val="280"/>
              </a:spcBef>
              <a:spcAft>
                <a:spcPts val="0"/>
              </a:spcAft>
              <a:buClr>
                <a:schemeClr val="dk1"/>
              </a:buClr>
              <a:buSzPts val="1400"/>
              <a:buChar char="–"/>
            </a:pPr>
            <a:r>
              <a:rPr lang="en-US" sz="1400"/>
              <a:t>Helps to scrub, tear, break or dip food</a:t>
            </a:r>
            <a:endParaRPr sz="1400"/>
          </a:p>
          <a:p>
            <a:pPr marL="342900" lvl="0" indent="-342900" algn="l" rtl="0">
              <a:spcBef>
                <a:spcPts val="360"/>
              </a:spcBef>
              <a:spcAft>
                <a:spcPts val="0"/>
              </a:spcAft>
              <a:buClr>
                <a:schemeClr val="dk1"/>
              </a:buClr>
              <a:buSzPts val="1800"/>
              <a:buChar char="•"/>
            </a:pPr>
            <a:r>
              <a:rPr lang="en-US" sz="1800"/>
              <a:t>Mealtimes with toddlers:</a:t>
            </a:r>
            <a:endParaRPr sz="1800"/>
          </a:p>
          <a:p>
            <a:pPr marL="742950" lvl="1" indent="-285750" algn="l" rtl="0">
              <a:spcBef>
                <a:spcPts val="280"/>
              </a:spcBef>
              <a:spcAft>
                <a:spcPts val="0"/>
              </a:spcAft>
              <a:buClr>
                <a:schemeClr val="dk1"/>
              </a:buClr>
              <a:buSzPts val="1400"/>
              <a:buChar char="–"/>
            </a:pPr>
            <a:r>
              <a:rPr lang="en-US" sz="1400"/>
              <a:t>In the second year toddler growth and appetite slows</a:t>
            </a:r>
            <a:endParaRPr sz="1400"/>
          </a:p>
          <a:p>
            <a:pPr marL="742950" lvl="1" indent="-285750" algn="l" rtl="0">
              <a:spcBef>
                <a:spcPts val="280"/>
              </a:spcBef>
              <a:spcAft>
                <a:spcPts val="0"/>
              </a:spcAft>
              <a:buClr>
                <a:schemeClr val="dk1"/>
              </a:buClr>
              <a:buSzPts val="1400"/>
              <a:buChar char="–"/>
            </a:pPr>
            <a:r>
              <a:rPr lang="en-US" sz="1400"/>
              <a:t>You might be surprised at how little they need to eat. Toddlers can have big and small days for eating as they have growth spurts.</a:t>
            </a:r>
            <a:endParaRPr sz="1400"/>
          </a:p>
          <a:p>
            <a:pPr marL="742950" lvl="1" indent="-285750" algn="l" rtl="0">
              <a:spcBef>
                <a:spcPts val="280"/>
              </a:spcBef>
              <a:spcAft>
                <a:spcPts val="0"/>
              </a:spcAft>
              <a:buClr>
                <a:schemeClr val="dk1"/>
              </a:buClr>
              <a:buSzPts val="1400"/>
              <a:buChar char="–"/>
            </a:pPr>
            <a:r>
              <a:rPr lang="en-US" sz="1400"/>
              <a:t>Make sure the toddler is not having too much milk – one and a half cups is enough per day</a:t>
            </a:r>
            <a:endParaRPr sz="1400"/>
          </a:p>
          <a:p>
            <a:pPr marL="742950" lvl="0" indent="0" algn="l" rtl="0">
              <a:spcBef>
                <a:spcPts val="280"/>
              </a:spcBef>
              <a:spcAft>
                <a:spcPts val="0"/>
              </a:spcAft>
              <a:buNone/>
            </a:pPr>
            <a:endParaRPr sz="1400"/>
          </a:p>
          <a:p>
            <a:pPr marL="0" lvl="0" indent="0" algn="l" rtl="0">
              <a:spcBef>
                <a:spcPts val="360"/>
              </a:spcBef>
              <a:spcAft>
                <a:spcPts val="0"/>
              </a:spcAft>
              <a:buClr>
                <a:schemeClr val="dk1"/>
              </a:buClr>
              <a:buSzPts val="1800"/>
              <a:buNone/>
            </a:pPr>
            <a:r>
              <a:rPr lang="en-US" sz="1800"/>
              <a:t>Refer to your community health worker for growth charts to ensure parents and caregivers that their child is doing well.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sp>
        <p:nvSpPr>
          <p:cNvPr id="269" name="Google Shape;269;p37"/>
          <p:cNvSpPr txBox="1">
            <a:spLocks noGrp="1"/>
          </p:cNvSpPr>
          <p:nvPr>
            <p:ph type="title"/>
          </p:nvPr>
        </p:nvSpPr>
        <p:spPr>
          <a:xfrm>
            <a:off x="471246" y="1463341"/>
            <a:ext cx="2738700" cy="1676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700"/>
              <a:buFont typeface="Calibri"/>
              <a:buNone/>
            </a:pPr>
            <a:r>
              <a:rPr lang="en-US" sz="4000" b="1">
                <a:latin typeface="Amatic SC"/>
                <a:ea typeface="Amatic SC"/>
                <a:cs typeface="Amatic SC"/>
                <a:sym typeface="Amatic SC"/>
              </a:rPr>
              <a:t>Healthy Food for Two Years Old</a:t>
            </a:r>
            <a:endParaRPr sz="4000" b="1">
              <a:latin typeface="Amatic SC"/>
              <a:ea typeface="Amatic SC"/>
              <a:cs typeface="Amatic SC"/>
              <a:sym typeface="Amatic SC"/>
            </a:endParaRPr>
          </a:p>
        </p:txBody>
      </p:sp>
      <p:pic>
        <p:nvPicPr>
          <p:cNvPr id="270" name="Google Shape;270;p37" descr="IMG_4225.jpg"/>
          <p:cNvPicPr preferRelativeResize="0"/>
          <p:nvPr/>
        </p:nvPicPr>
        <p:blipFill rotWithShape="1">
          <a:blip r:embed="rId3">
            <a:alphaModFix/>
          </a:blip>
          <a:srcRect t="16981" r="14573" b="4527"/>
          <a:stretch/>
        </p:blipFill>
        <p:spPr>
          <a:xfrm>
            <a:off x="3541182" y="-125"/>
            <a:ext cx="5602442" cy="6858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Diet, 3yrs old</a:t>
            </a:r>
            <a:endParaRPr/>
          </a:p>
        </p:txBody>
      </p:sp>
      <p:sp>
        <p:nvSpPr>
          <p:cNvPr id="276" name="Google Shape;276;p38"/>
          <p:cNvSpPr txBox="1">
            <a:spLocks noGrp="1"/>
          </p:cNvSpPr>
          <p:nvPr>
            <p:ph type="body" idx="1"/>
          </p:nvPr>
        </p:nvSpPr>
        <p:spPr>
          <a:xfrm>
            <a:off x="457200" y="1165950"/>
            <a:ext cx="8229600" cy="4526100"/>
          </a:xfrm>
          <a:prstGeom prst="rect">
            <a:avLst/>
          </a:prstGeom>
          <a:noFill/>
          <a:ln>
            <a:noFill/>
          </a:ln>
        </p:spPr>
        <p:txBody>
          <a:bodyPr spcFirstLastPara="1" wrap="square" lIns="91425" tIns="45700" rIns="91425" bIns="45700" anchor="t" anchorCtr="0">
            <a:noAutofit/>
          </a:bodyPr>
          <a:lstStyle/>
          <a:p>
            <a:pPr marL="342900" lvl="0" indent="-170180" algn="l" rtl="0">
              <a:lnSpc>
                <a:spcPct val="90000"/>
              </a:lnSpc>
              <a:spcBef>
                <a:spcPts val="0"/>
              </a:spcBef>
              <a:spcAft>
                <a:spcPts val="0"/>
              </a:spcAft>
              <a:buClr>
                <a:schemeClr val="dk1"/>
              </a:buClr>
              <a:buSzPts val="2720"/>
              <a:buNone/>
            </a:pPr>
            <a:endParaRPr sz="2720"/>
          </a:p>
          <a:p>
            <a:pPr marL="342900" lvl="0" indent="-342900" algn="l" rtl="0">
              <a:lnSpc>
                <a:spcPct val="90000"/>
              </a:lnSpc>
              <a:spcBef>
                <a:spcPts val="544"/>
              </a:spcBef>
              <a:spcAft>
                <a:spcPts val="0"/>
              </a:spcAft>
              <a:buClr>
                <a:schemeClr val="dk1"/>
              </a:buClr>
              <a:buSzPts val="2720"/>
              <a:buChar char="•"/>
            </a:pPr>
            <a:r>
              <a:rPr lang="en-US" sz="2720"/>
              <a:t>What can the 3 year old child do?</a:t>
            </a:r>
            <a:endParaRPr/>
          </a:p>
          <a:p>
            <a:pPr marL="742950" lvl="1" indent="-285750" algn="l" rtl="0">
              <a:lnSpc>
                <a:spcPct val="90000"/>
              </a:lnSpc>
              <a:spcBef>
                <a:spcPts val="476"/>
              </a:spcBef>
              <a:spcAft>
                <a:spcPts val="0"/>
              </a:spcAft>
              <a:buClr>
                <a:schemeClr val="dk1"/>
              </a:buClr>
              <a:buSzPts val="2380"/>
              <a:buChar char="–"/>
            </a:pPr>
            <a:r>
              <a:rPr lang="en-US" sz="2380"/>
              <a:t>Jump and climb with confidence</a:t>
            </a:r>
            <a:endParaRPr sz="2380"/>
          </a:p>
          <a:p>
            <a:pPr marL="742950" lvl="1" indent="-285750" algn="l" rtl="0">
              <a:lnSpc>
                <a:spcPct val="90000"/>
              </a:lnSpc>
              <a:spcBef>
                <a:spcPts val="476"/>
              </a:spcBef>
              <a:spcAft>
                <a:spcPts val="0"/>
              </a:spcAft>
              <a:buClr>
                <a:schemeClr val="dk1"/>
              </a:buClr>
              <a:buSzPts val="2380"/>
              <a:buChar char="–"/>
            </a:pPr>
            <a:r>
              <a:rPr lang="en-US" sz="2380"/>
              <a:t>Spear foods with a fork</a:t>
            </a:r>
            <a:endParaRPr sz="2380"/>
          </a:p>
          <a:p>
            <a:pPr marL="742950" lvl="1" indent="-285750" algn="l" rtl="0">
              <a:lnSpc>
                <a:spcPct val="90000"/>
              </a:lnSpc>
              <a:spcBef>
                <a:spcPts val="476"/>
              </a:spcBef>
              <a:spcAft>
                <a:spcPts val="0"/>
              </a:spcAft>
              <a:buClr>
                <a:schemeClr val="dk1"/>
              </a:buClr>
              <a:buSzPts val="2380"/>
              <a:buChar char="–"/>
            </a:pPr>
            <a:r>
              <a:rPr lang="en-US" sz="2380"/>
              <a:t>Feed themselves independently and will say things like “I can do it”</a:t>
            </a:r>
            <a:endParaRPr sz="2380"/>
          </a:p>
          <a:p>
            <a:pPr marL="742950" lvl="1" indent="-285750" algn="l" rtl="0">
              <a:lnSpc>
                <a:spcPct val="90000"/>
              </a:lnSpc>
              <a:spcBef>
                <a:spcPts val="476"/>
              </a:spcBef>
              <a:spcAft>
                <a:spcPts val="0"/>
              </a:spcAft>
              <a:buClr>
                <a:schemeClr val="dk1"/>
              </a:buClr>
              <a:buSzPts val="2380"/>
              <a:buChar char="–"/>
            </a:pPr>
            <a:r>
              <a:rPr lang="en-US" sz="2380"/>
              <a:t>Help, wrap, pour, mix, shake or spread foods</a:t>
            </a:r>
            <a:endParaRPr sz="2380"/>
          </a:p>
          <a:p>
            <a:pPr marL="342900" lvl="0" indent="-342900" algn="l" rtl="0">
              <a:lnSpc>
                <a:spcPct val="90000"/>
              </a:lnSpc>
              <a:spcBef>
                <a:spcPts val="544"/>
              </a:spcBef>
              <a:spcAft>
                <a:spcPts val="0"/>
              </a:spcAft>
              <a:buClr>
                <a:schemeClr val="dk1"/>
              </a:buClr>
              <a:buSzPts val="2720"/>
              <a:buChar char="•"/>
            </a:pPr>
            <a:r>
              <a:rPr lang="en-US" sz="2720"/>
              <a:t>Mealtimes with young children: </a:t>
            </a:r>
            <a:endParaRPr sz="2720"/>
          </a:p>
          <a:p>
            <a:pPr marL="742950" lvl="1" indent="-285750" algn="l" rtl="0">
              <a:lnSpc>
                <a:spcPct val="90000"/>
              </a:lnSpc>
              <a:spcBef>
                <a:spcPts val="476"/>
              </a:spcBef>
              <a:spcAft>
                <a:spcPts val="0"/>
              </a:spcAft>
              <a:buClr>
                <a:schemeClr val="dk1"/>
              </a:buClr>
              <a:buSzPts val="2380"/>
              <a:buChar char="–"/>
            </a:pPr>
            <a:r>
              <a:rPr lang="en-US" sz="2380"/>
              <a:t>Children at 3yrs Eat what we eat</a:t>
            </a:r>
            <a:endParaRPr sz="2380"/>
          </a:p>
          <a:p>
            <a:pPr marL="742950" lvl="1" indent="-285750" algn="l" rtl="0">
              <a:lnSpc>
                <a:spcPct val="90000"/>
              </a:lnSpc>
              <a:spcBef>
                <a:spcPts val="476"/>
              </a:spcBef>
              <a:spcAft>
                <a:spcPts val="0"/>
              </a:spcAft>
              <a:buClr>
                <a:schemeClr val="dk1"/>
              </a:buClr>
              <a:buSzPts val="2380"/>
              <a:buChar char="–"/>
            </a:pPr>
            <a:r>
              <a:rPr lang="en-US" sz="2380"/>
              <a:t>A general rule is to offer one tablespoon of each food for every year of age. Serve more according to appetite. </a:t>
            </a:r>
            <a:endParaRPr sz="238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702946" y="1138991"/>
            <a:ext cx="2738700" cy="1676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700"/>
              <a:buFont typeface="Calibri"/>
              <a:buNone/>
            </a:pPr>
            <a:r>
              <a:rPr lang="en-US" sz="4000" b="1">
                <a:latin typeface="Amatic SC"/>
                <a:ea typeface="Amatic SC"/>
                <a:cs typeface="Amatic SC"/>
                <a:sym typeface="Amatic SC"/>
              </a:rPr>
              <a:t>Healthy Food for Three Years Old</a:t>
            </a:r>
            <a:endParaRPr sz="4000" b="1">
              <a:latin typeface="Amatic SC"/>
              <a:ea typeface="Amatic SC"/>
              <a:cs typeface="Amatic SC"/>
              <a:sym typeface="Amatic SC"/>
            </a:endParaRPr>
          </a:p>
        </p:txBody>
      </p:sp>
      <p:pic>
        <p:nvPicPr>
          <p:cNvPr id="282" name="Google Shape;282;p39" descr="IMG_4231.jpg"/>
          <p:cNvPicPr preferRelativeResize="0"/>
          <p:nvPr/>
        </p:nvPicPr>
        <p:blipFill rotWithShape="1">
          <a:blip r:embed="rId3">
            <a:alphaModFix/>
          </a:blip>
          <a:srcRect l="10553" t="13234" r="11558" b="4155"/>
          <a:stretch/>
        </p:blipFill>
        <p:spPr>
          <a:xfrm>
            <a:off x="4276073" y="9163"/>
            <a:ext cx="4867435" cy="6865694"/>
          </a:xfrm>
          <a:prstGeom prst="rect">
            <a:avLst/>
          </a:prstGeom>
          <a:noFill/>
          <a:ln>
            <a:noFill/>
          </a:ln>
          <a:effectLst>
            <a:outerShdw blurRad="14287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103695" y="274638"/>
            <a:ext cx="897196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General Tips for toddlers</a:t>
            </a:r>
            <a:endParaRPr sz="3959"/>
          </a:p>
        </p:txBody>
      </p:sp>
      <p:sp>
        <p:nvSpPr>
          <p:cNvPr id="288" name="Google Shape;288;p40"/>
          <p:cNvSpPr txBox="1">
            <a:spLocks noGrp="1"/>
          </p:cNvSpPr>
          <p:nvPr>
            <p:ph type="body" idx="1"/>
          </p:nvPr>
        </p:nvSpPr>
        <p:spPr>
          <a:xfrm>
            <a:off x="457200" y="1600200"/>
            <a:ext cx="8229600" cy="516227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a:t>Give small amounts regularly and allow for extra serves if the toddler wants more</a:t>
            </a:r>
            <a:endParaRPr/>
          </a:p>
          <a:p>
            <a:pPr marL="342900" lvl="0" indent="-342900" algn="l" rtl="0">
              <a:spcBef>
                <a:spcPts val="360"/>
              </a:spcBef>
              <a:spcAft>
                <a:spcPts val="0"/>
              </a:spcAft>
              <a:buClr>
                <a:schemeClr val="dk1"/>
              </a:buClr>
              <a:buSzPts val="1800"/>
              <a:buChar char="•"/>
            </a:pPr>
            <a:r>
              <a:rPr lang="en-US" sz="1800"/>
              <a:t>Establish good eating patterns by having regular routines for meal and snack times where the toddler can sit down in your company or the company of others.</a:t>
            </a:r>
            <a:endParaRPr/>
          </a:p>
          <a:p>
            <a:pPr marL="342900" lvl="0" indent="-342900" algn="l" rtl="0">
              <a:spcBef>
                <a:spcPts val="360"/>
              </a:spcBef>
              <a:spcAft>
                <a:spcPts val="0"/>
              </a:spcAft>
              <a:buClr>
                <a:schemeClr val="dk1"/>
              </a:buClr>
              <a:buSzPts val="1800"/>
              <a:buChar char="•"/>
            </a:pPr>
            <a:r>
              <a:rPr lang="en-US" sz="1800"/>
              <a:t>Ensure there is a variety and nutritional adequacy of foods offered.</a:t>
            </a:r>
            <a:endParaRPr/>
          </a:p>
          <a:p>
            <a:pPr marL="342900" lvl="0" indent="-342900" algn="l" rtl="0">
              <a:spcBef>
                <a:spcPts val="360"/>
              </a:spcBef>
              <a:spcAft>
                <a:spcPts val="0"/>
              </a:spcAft>
              <a:buClr>
                <a:schemeClr val="dk1"/>
              </a:buClr>
              <a:buSzPts val="1800"/>
              <a:buChar char="•"/>
            </a:pPr>
            <a:r>
              <a:rPr lang="en-US" sz="1800"/>
              <a:t>Make a healthy snack plate for toddlers, containing healthy snacks such as:</a:t>
            </a:r>
            <a:endParaRPr/>
          </a:p>
          <a:p>
            <a:pPr marL="742950" lvl="1" indent="-285750" algn="l" rtl="0">
              <a:spcBef>
                <a:spcPts val="280"/>
              </a:spcBef>
              <a:spcAft>
                <a:spcPts val="0"/>
              </a:spcAft>
              <a:buClr>
                <a:schemeClr val="dk1"/>
              </a:buClr>
              <a:buSzPts val="1400"/>
              <a:buChar char="–"/>
            </a:pPr>
            <a:r>
              <a:rPr lang="en-US" sz="1400"/>
              <a:t>Piece of fruit</a:t>
            </a:r>
            <a:endParaRPr sz="1400"/>
          </a:p>
          <a:p>
            <a:pPr marL="742950" lvl="1" indent="-285750" algn="l" rtl="0">
              <a:spcBef>
                <a:spcPts val="280"/>
              </a:spcBef>
              <a:spcAft>
                <a:spcPts val="0"/>
              </a:spcAft>
              <a:buClr>
                <a:schemeClr val="dk1"/>
              </a:buClr>
              <a:buSzPts val="1400"/>
              <a:buChar char="–"/>
            </a:pPr>
            <a:r>
              <a:rPr lang="en-US" sz="1400"/>
              <a:t>Vegetables</a:t>
            </a:r>
            <a:endParaRPr sz="1400"/>
          </a:p>
          <a:p>
            <a:pPr marL="742950" lvl="1" indent="-285750" algn="l" rtl="0">
              <a:spcBef>
                <a:spcPts val="280"/>
              </a:spcBef>
              <a:spcAft>
                <a:spcPts val="0"/>
              </a:spcAft>
              <a:buClr>
                <a:schemeClr val="dk1"/>
              </a:buClr>
              <a:buSzPts val="1400"/>
              <a:buChar char="–"/>
            </a:pPr>
            <a:r>
              <a:rPr lang="en-US" sz="1400"/>
              <a:t>Dairy (Milk)</a:t>
            </a:r>
            <a:endParaRPr sz="1400"/>
          </a:p>
          <a:p>
            <a:pPr marL="742950" lvl="1" indent="-285750" algn="l" rtl="0">
              <a:spcBef>
                <a:spcPts val="280"/>
              </a:spcBef>
              <a:spcAft>
                <a:spcPts val="0"/>
              </a:spcAft>
              <a:buClr>
                <a:schemeClr val="dk1"/>
              </a:buClr>
              <a:buSzPts val="1400"/>
              <a:buChar char="–"/>
            </a:pPr>
            <a:r>
              <a:rPr lang="en-US" sz="1400"/>
              <a:t>Bread (Chapatis etc)</a:t>
            </a:r>
            <a:endParaRPr sz="1400"/>
          </a:p>
          <a:p>
            <a:pPr marL="742950" lvl="1" indent="-285750" algn="l" rtl="0">
              <a:spcBef>
                <a:spcPts val="280"/>
              </a:spcBef>
              <a:spcAft>
                <a:spcPts val="0"/>
              </a:spcAft>
              <a:buClr>
                <a:schemeClr val="dk1"/>
              </a:buClr>
              <a:buSzPts val="1400"/>
              <a:buChar char="–"/>
            </a:pPr>
            <a:r>
              <a:rPr lang="en-US" sz="1400"/>
              <a:t>Nuts</a:t>
            </a:r>
            <a:endParaRPr sz="1400"/>
          </a:p>
          <a:p>
            <a:pPr marL="742950" lvl="1" indent="-285750" algn="l" rtl="0">
              <a:spcBef>
                <a:spcPts val="280"/>
              </a:spcBef>
              <a:spcAft>
                <a:spcPts val="0"/>
              </a:spcAft>
              <a:buClr>
                <a:schemeClr val="dk1"/>
              </a:buClr>
              <a:buSzPts val="1400"/>
              <a:buChar char="–"/>
            </a:pPr>
            <a:r>
              <a:rPr lang="en-US" sz="1400"/>
              <a:t>Other ideas from group that could include local foods</a:t>
            </a:r>
            <a:endParaRPr sz="1400"/>
          </a:p>
          <a:p>
            <a:pPr marL="342900" lvl="0" indent="-342900" algn="l" rtl="0">
              <a:spcBef>
                <a:spcPts val="360"/>
              </a:spcBef>
              <a:spcAft>
                <a:spcPts val="0"/>
              </a:spcAft>
              <a:buClr>
                <a:schemeClr val="dk1"/>
              </a:buClr>
              <a:buSzPts val="1800"/>
              <a:buChar char="•"/>
            </a:pPr>
            <a:r>
              <a:rPr lang="en-US" sz="1800"/>
              <a:t>Try and serve healthy foods that the toddler enjoys regularly. Keep in mind that likes and dislikes might change over time</a:t>
            </a:r>
            <a:endParaRPr/>
          </a:p>
          <a:p>
            <a:pPr marL="342900" lvl="0" indent="-342900" algn="l" rtl="0">
              <a:spcBef>
                <a:spcPts val="360"/>
              </a:spcBef>
              <a:spcAft>
                <a:spcPts val="0"/>
              </a:spcAft>
              <a:buClr>
                <a:schemeClr val="dk1"/>
              </a:buClr>
              <a:buSzPts val="1800"/>
              <a:buChar char="•"/>
            </a:pPr>
            <a:r>
              <a:rPr lang="en-US" sz="1800"/>
              <a:t>If a parent is worried at any time about their child’s health or eating habits, it is important to contact their community health worker or doctor.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cxnSp>
        <p:nvCxnSpPr>
          <p:cNvPr id="293" name="Google Shape;293;p41"/>
          <p:cNvCxnSpPr/>
          <p:nvPr/>
        </p:nvCxnSpPr>
        <p:spPr>
          <a:xfrm>
            <a:off x="2346957" y="477749"/>
            <a:ext cx="0" cy="3657600"/>
          </a:xfrm>
          <a:prstGeom prst="straightConnector1">
            <a:avLst/>
          </a:prstGeom>
          <a:noFill/>
          <a:ln w="101600" cap="flat" cmpd="dbl">
            <a:solidFill>
              <a:srgbClr val="595959"/>
            </a:solidFill>
            <a:prstDash val="solid"/>
            <a:round/>
            <a:headEnd type="none" w="sm" len="sm"/>
            <a:tailEnd type="none" w="sm" len="sm"/>
          </a:ln>
        </p:spPr>
      </p:cxnSp>
      <p:pic>
        <p:nvPicPr>
          <p:cNvPr id="294" name="Google Shape;294;p41" descr="A baby sitting next to a cup of coffee&#10;&#10;Description generated with high confidence"/>
          <p:cNvPicPr preferRelativeResize="0"/>
          <p:nvPr/>
        </p:nvPicPr>
        <p:blipFill rotWithShape="1">
          <a:blip r:embed="rId3">
            <a:alphaModFix/>
          </a:blip>
          <a:srcRect/>
          <a:stretch/>
        </p:blipFill>
        <p:spPr>
          <a:xfrm>
            <a:off x="4692644" y="608876"/>
            <a:ext cx="1986278" cy="3395347"/>
          </a:xfrm>
          <a:prstGeom prst="rect">
            <a:avLst/>
          </a:prstGeom>
          <a:noFill/>
          <a:ln>
            <a:noFill/>
          </a:ln>
          <a:effectLst>
            <a:outerShdw blurRad="642938" dist="19050" dir="5400000" algn="bl" rotWithShape="0">
              <a:srgbClr val="000000">
                <a:alpha val="50000"/>
              </a:srgbClr>
            </a:outerShdw>
          </a:effectLst>
        </p:spPr>
      </p:pic>
      <p:sp>
        <p:nvSpPr>
          <p:cNvPr id="295" name="Google Shape;295;p41"/>
          <p:cNvSpPr/>
          <p:nvPr/>
        </p:nvSpPr>
        <p:spPr>
          <a:xfrm>
            <a:off x="283726" y="4448196"/>
            <a:ext cx="8579100" cy="1844400"/>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41"/>
          <p:cNvSpPr txBox="1">
            <a:spLocks noGrp="1"/>
          </p:cNvSpPr>
          <p:nvPr>
            <p:ph type="title"/>
          </p:nvPr>
        </p:nvSpPr>
        <p:spPr>
          <a:xfrm>
            <a:off x="395653" y="4808263"/>
            <a:ext cx="8355000" cy="93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2600"/>
              <a:buFont typeface="Calibri"/>
              <a:buNone/>
            </a:pPr>
            <a:r>
              <a:rPr lang="en-US" sz="3600" b="1">
                <a:solidFill>
                  <a:srgbClr val="FFFFFF"/>
                </a:solidFill>
                <a:latin typeface="Amatic SC"/>
                <a:ea typeface="Amatic SC"/>
                <a:cs typeface="Amatic SC"/>
                <a:sym typeface="Amatic SC"/>
              </a:rPr>
              <a:t>Trust small children to know what to eat and how much </a:t>
            </a:r>
            <a:r>
              <a:rPr lang="en-US" sz="2600">
                <a:solidFill>
                  <a:srgbClr val="FFFFFF"/>
                </a:solidFill>
              </a:rPr>
              <a:t/>
            </a:r>
            <a:br>
              <a:rPr lang="en-US" sz="2600">
                <a:solidFill>
                  <a:srgbClr val="FFFFFF"/>
                </a:solidFill>
              </a:rPr>
            </a:br>
            <a:endParaRPr sz="2600">
              <a:solidFill>
                <a:srgbClr val="FFFFFF"/>
              </a:solidFill>
            </a:endParaRPr>
          </a:p>
        </p:txBody>
      </p:sp>
      <p:pic>
        <p:nvPicPr>
          <p:cNvPr id="297" name="Google Shape;297;p41" descr="A person sitting at a table with food&#10;&#10;Description generated with very high confidence"/>
          <p:cNvPicPr preferRelativeResize="0"/>
          <p:nvPr/>
        </p:nvPicPr>
        <p:blipFill rotWithShape="1">
          <a:blip r:embed="rId4">
            <a:alphaModFix/>
          </a:blip>
          <a:srcRect l="25466" t="31388" r="20334" b="5835"/>
          <a:stretch/>
        </p:blipFill>
        <p:spPr>
          <a:xfrm>
            <a:off x="47425" y="542402"/>
            <a:ext cx="2198743" cy="3526033"/>
          </a:xfrm>
          <a:prstGeom prst="rect">
            <a:avLst/>
          </a:prstGeom>
          <a:noFill/>
          <a:ln>
            <a:noFill/>
          </a:ln>
          <a:effectLst>
            <a:outerShdw blurRad="842963" dist="19050" dir="5400000" algn="bl" rotWithShape="0">
              <a:srgbClr val="000000">
                <a:alpha val="50000"/>
              </a:srgbClr>
            </a:outerShdw>
          </a:effectLst>
        </p:spPr>
      </p:pic>
      <p:pic>
        <p:nvPicPr>
          <p:cNvPr id="298" name="Google Shape;298;p41" descr="A person is looking at the camera&#10;&#10;Description generated with very high confidence"/>
          <p:cNvPicPr preferRelativeResize="0"/>
          <p:nvPr/>
        </p:nvPicPr>
        <p:blipFill rotWithShape="1">
          <a:blip r:embed="rId5">
            <a:alphaModFix/>
          </a:blip>
          <a:srcRect/>
          <a:stretch/>
        </p:blipFill>
        <p:spPr>
          <a:xfrm>
            <a:off x="2467607" y="542098"/>
            <a:ext cx="1985008" cy="3528903"/>
          </a:xfrm>
          <a:prstGeom prst="rect">
            <a:avLst/>
          </a:prstGeom>
          <a:noFill/>
          <a:ln>
            <a:noFill/>
          </a:ln>
          <a:effectLst>
            <a:outerShdw blurRad="871538" dist="19050" dir="5400000" algn="bl" rotWithShape="0">
              <a:srgbClr val="000000">
                <a:alpha val="50000"/>
              </a:srgbClr>
            </a:outerShdw>
          </a:effectLst>
        </p:spPr>
      </p:pic>
      <p:cxnSp>
        <p:nvCxnSpPr>
          <p:cNvPr id="299" name="Google Shape;299;p41"/>
          <p:cNvCxnSpPr/>
          <p:nvPr/>
        </p:nvCxnSpPr>
        <p:spPr>
          <a:xfrm>
            <a:off x="4573264" y="477749"/>
            <a:ext cx="0" cy="3657600"/>
          </a:xfrm>
          <a:prstGeom prst="straightConnector1">
            <a:avLst/>
          </a:prstGeom>
          <a:noFill/>
          <a:ln w="101600" cap="flat" cmpd="dbl">
            <a:solidFill>
              <a:srgbClr val="595959"/>
            </a:solidFill>
            <a:prstDash val="solid"/>
            <a:round/>
            <a:headEnd type="none" w="sm" len="sm"/>
            <a:tailEnd type="none" w="sm" len="sm"/>
          </a:ln>
        </p:spPr>
      </p:cxnSp>
      <p:cxnSp>
        <p:nvCxnSpPr>
          <p:cNvPr id="300" name="Google Shape;300;p41"/>
          <p:cNvCxnSpPr/>
          <p:nvPr/>
        </p:nvCxnSpPr>
        <p:spPr>
          <a:xfrm>
            <a:off x="6799572" y="477749"/>
            <a:ext cx="0" cy="3657600"/>
          </a:xfrm>
          <a:prstGeom prst="straightConnector1">
            <a:avLst/>
          </a:prstGeom>
          <a:noFill/>
          <a:ln w="101600" cap="flat" cmpd="dbl">
            <a:solidFill>
              <a:srgbClr val="595959"/>
            </a:solidFill>
            <a:prstDash val="solid"/>
            <a:round/>
            <a:headEnd type="none" w="sm" len="sm"/>
            <a:tailEnd type="none" w="sm" len="sm"/>
          </a:ln>
        </p:spPr>
      </p:cxnSp>
      <p:pic>
        <p:nvPicPr>
          <p:cNvPr id="301" name="Google Shape;301;p41" descr="A picture containing person, ground, sitting, boy&#10;&#10;Description generated with very high confidence"/>
          <p:cNvPicPr preferRelativeResize="0"/>
          <p:nvPr/>
        </p:nvPicPr>
        <p:blipFill rotWithShape="1">
          <a:blip r:embed="rId6">
            <a:alphaModFix/>
          </a:blip>
          <a:srcRect l="33635" t="40435" r="19349" b="1089"/>
          <a:stretch/>
        </p:blipFill>
        <p:spPr>
          <a:xfrm>
            <a:off x="6918951" y="681911"/>
            <a:ext cx="1986279" cy="3293905"/>
          </a:xfrm>
          <a:prstGeom prst="rect">
            <a:avLst/>
          </a:prstGeom>
          <a:noFill/>
          <a:ln>
            <a:noFill/>
          </a:ln>
          <a:effectLst>
            <a:outerShdw blurRad="1100138" dist="19050" dir="5400000" algn="bl" rotWithShape="0">
              <a:srgbClr val="000000">
                <a:alpha val="50000"/>
              </a:srgbClr>
            </a:outerShdw>
          </a:effectLst>
        </p:spPr>
      </p:pic>
      <p:cxnSp>
        <p:nvCxnSpPr>
          <p:cNvPr id="302" name="Google Shape;302;p41"/>
          <p:cNvCxnSpPr/>
          <p:nvPr/>
        </p:nvCxnSpPr>
        <p:spPr>
          <a:xfrm>
            <a:off x="1657350" y="5738691"/>
            <a:ext cx="5829300" cy="0"/>
          </a:xfrm>
          <a:prstGeom prst="straightConnector1">
            <a:avLst/>
          </a:prstGeom>
          <a:noFill/>
          <a:ln w="22225" cap="flat" cmpd="sng">
            <a:solidFill>
              <a:srgbClr val="D9D9D9"/>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Messy Magic </a:t>
            </a:r>
            <a:endParaRPr/>
          </a:p>
        </p:txBody>
      </p:sp>
      <p:sp>
        <p:nvSpPr>
          <p:cNvPr id="308" name="Google Shape;308;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a:t>Expect your toddler to be messy with food, so no need to fuss</a:t>
            </a:r>
            <a:endParaRPr sz="1800"/>
          </a:p>
          <a:p>
            <a:pPr marL="342900" lvl="0" indent="-342900" algn="l" rtl="0">
              <a:spcBef>
                <a:spcPts val="360"/>
              </a:spcBef>
              <a:spcAft>
                <a:spcPts val="0"/>
              </a:spcAft>
              <a:buClr>
                <a:schemeClr val="dk1"/>
              </a:buClr>
              <a:buSzPts val="1800"/>
              <a:buChar char="•"/>
            </a:pPr>
            <a:r>
              <a:rPr lang="en-US" sz="1800"/>
              <a:t>Discuss messy eating, have a laugh with stories </a:t>
            </a:r>
            <a:endParaRPr/>
          </a:p>
          <a:p>
            <a:pPr marL="342900" lvl="0" indent="-342900" algn="l" rtl="0">
              <a:spcBef>
                <a:spcPts val="360"/>
              </a:spcBef>
              <a:spcAft>
                <a:spcPts val="0"/>
              </a:spcAft>
              <a:buClr>
                <a:schemeClr val="dk1"/>
              </a:buClr>
              <a:buSzPts val="1800"/>
              <a:buChar char="•"/>
            </a:pPr>
            <a:r>
              <a:rPr lang="en-US" sz="1800"/>
              <a:t>To make things easier you can cut food into manageable portions as you may find this easier for your young child to manage.</a:t>
            </a:r>
            <a:endParaRPr/>
          </a:p>
          <a:p>
            <a:pPr marL="342900" lvl="0" indent="-342900" algn="l" rtl="0">
              <a:spcBef>
                <a:spcPts val="360"/>
              </a:spcBef>
              <a:spcAft>
                <a:spcPts val="0"/>
              </a:spcAft>
              <a:buClr>
                <a:schemeClr val="dk1"/>
              </a:buClr>
              <a:buSzPts val="1800"/>
              <a:buChar char="•"/>
            </a:pPr>
            <a:r>
              <a:rPr lang="en-US" sz="1800"/>
              <a:t>Offer your toddler the same food that you’re cooking for yourself. Cut it up into smaller pieces or mash. It is also a good idea to serve small portions, just in case the food ends up on the floor. </a:t>
            </a:r>
            <a:endParaRPr/>
          </a:p>
          <a:p>
            <a:pPr marL="342900" lvl="0" indent="-342900" algn="l" rtl="0">
              <a:spcBef>
                <a:spcPts val="360"/>
              </a:spcBef>
              <a:spcAft>
                <a:spcPts val="0"/>
              </a:spcAft>
              <a:buClr>
                <a:schemeClr val="dk1"/>
              </a:buClr>
              <a:buSzPts val="1800"/>
              <a:buChar char="•"/>
            </a:pPr>
            <a:r>
              <a:rPr lang="en-US" sz="1800"/>
              <a:t>Young children are messy eaters mainly because they are learning to feed themselves with cutlery, cups and plates. By accepting that accidents happen, it is a lot easier to put up with the mess.</a:t>
            </a:r>
            <a:endParaRPr/>
          </a:p>
          <a:p>
            <a:pPr marL="342900" lvl="0" indent="-342900" algn="l" rtl="0">
              <a:spcBef>
                <a:spcPts val="360"/>
              </a:spcBef>
              <a:spcAft>
                <a:spcPts val="0"/>
              </a:spcAft>
              <a:buClr>
                <a:schemeClr val="dk1"/>
              </a:buClr>
              <a:buSzPts val="1800"/>
              <a:buChar char="•"/>
            </a:pPr>
            <a:r>
              <a:rPr lang="en-US" sz="1800"/>
              <a:t>It takes a lot of practice for toddlers to use a spoon without making a mess. Until the toddler can use a spoon properly and feed themselves there will always be a small accidental spills.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12"/>
        <p:cNvGrpSpPr/>
        <p:nvPr/>
      </p:nvGrpSpPr>
      <p:grpSpPr>
        <a:xfrm>
          <a:off x="0" y="0"/>
          <a:ext cx="0" cy="0"/>
          <a:chOff x="0" y="0"/>
          <a:chExt cx="0" cy="0"/>
        </a:xfrm>
      </p:grpSpPr>
      <p:sp>
        <p:nvSpPr>
          <p:cNvPr id="313" name="Google Shape;313;p43"/>
          <p:cNvSpPr txBox="1">
            <a:spLocks noGrp="1"/>
          </p:cNvSpPr>
          <p:nvPr>
            <p:ph type="title"/>
          </p:nvPr>
        </p:nvSpPr>
        <p:spPr>
          <a:xfrm>
            <a:off x="457200" y="4385066"/>
            <a:ext cx="8192729" cy="131764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3800"/>
              <a:buFont typeface="Calibri"/>
              <a:buNone/>
            </a:pPr>
            <a:r>
              <a:rPr lang="en-US" sz="3800" b="1">
                <a:solidFill>
                  <a:schemeClr val="lt1"/>
                </a:solidFill>
                <a:latin typeface="Amatic SC"/>
                <a:ea typeface="Amatic SC"/>
                <a:cs typeface="Amatic SC"/>
                <a:sym typeface="Amatic SC"/>
              </a:rPr>
              <a:t>Let your child feed themselves. Toddlers love to explore and play with their food</a:t>
            </a:r>
            <a:endParaRPr b="1">
              <a:latin typeface="Amatic SC"/>
              <a:ea typeface="Amatic SC"/>
              <a:cs typeface="Amatic SC"/>
              <a:sym typeface="Amatic SC"/>
            </a:endParaRPr>
          </a:p>
        </p:txBody>
      </p:sp>
      <p:sp>
        <p:nvSpPr>
          <p:cNvPr id="314" name="Google Shape;314;p43"/>
          <p:cNvSpPr txBox="1">
            <a:spLocks noGrp="1"/>
          </p:cNvSpPr>
          <p:nvPr>
            <p:ph type="body" idx="1"/>
          </p:nvPr>
        </p:nvSpPr>
        <p:spPr>
          <a:xfrm>
            <a:off x="457200" y="5702709"/>
            <a:ext cx="8192728" cy="5211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sz="2400">
                <a:latin typeface="Amatic SC"/>
                <a:ea typeface="Amatic SC"/>
                <a:cs typeface="Amatic SC"/>
                <a:sym typeface="Amatic SC"/>
              </a:rPr>
              <a:t>- SQUISH, SMELL, TASTE </a:t>
            </a:r>
            <a:endParaRPr sz="2400">
              <a:latin typeface="Amatic SC"/>
              <a:ea typeface="Amatic SC"/>
              <a:cs typeface="Amatic SC"/>
              <a:sym typeface="Amatic SC"/>
            </a:endParaRPr>
          </a:p>
        </p:txBody>
      </p:sp>
      <p:pic>
        <p:nvPicPr>
          <p:cNvPr id="315" name="Google Shape;315;p43" descr="A small child holding a piece of food&#10;&#10;Description generated with high confidence"/>
          <p:cNvPicPr preferRelativeResize="0"/>
          <p:nvPr/>
        </p:nvPicPr>
        <p:blipFill rotWithShape="1">
          <a:blip r:embed="rId3">
            <a:alphaModFix/>
          </a:blip>
          <a:srcRect r="1" b="30241"/>
          <a:stretch/>
        </p:blipFill>
        <p:spPr>
          <a:xfrm>
            <a:off x="116275" y="97725"/>
            <a:ext cx="4455725" cy="4144399"/>
          </a:xfrm>
          <a:prstGeom prst="rect">
            <a:avLst/>
          </a:prstGeom>
          <a:noFill/>
          <a:ln>
            <a:noFill/>
          </a:ln>
          <a:effectLst>
            <a:outerShdw blurRad="728663" dist="19050" dir="5400000" algn="bl" rotWithShape="0">
              <a:srgbClr val="FFFFFF">
                <a:alpha val="50000"/>
              </a:srgbClr>
            </a:outerShdw>
          </a:effectLst>
        </p:spPr>
      </p:pic>
      <p:pic>
        <p:nvPicPr>
          <p:cNvPr id="316" name="Google Shape;316;p43" descr="babyeating.jpg"/>
          <p:cNvPicPr preferRelativeResize="0"/>
          <p:nvPr/>
        </p:nvPicPr>
        <p:blipFill rotWithShape="1">
          <a:blip r:embed="rId4">
            <a:alphaModFix/>
          </a:blip>
          <a:srcRect l="24753"/>
          <a:stretch/>
        </p:blipFill>
        <p:spPr>
          <a:xfrm>
            <a:off x="4572000" y="97093"/>
            <a:ext cx="4455724" cy="4145034"/>
          </a:xfrm>
          <a:prstGeom prst="rect">
            <a:avLst/>
          </a:prstGeom>
          <a:noFill/>
          <a:ln w="9525" cap="flat" cmpd="sng">
            <a:solidFill>
              <a:srgbClr val="FFFFFF"/>
            </a:solidFill>
            <a:prstDash val="solid"/>
            <a:round/>
            <a:headEnd type="none" w="sm" len="sm"/>
            <a:tailEnd type="none" w="sm" len="sm"/>
          </a:ln>
          <a:effectLst>
            <a:outerShdw blurRad="771525" dist="19050" dir="5400000" algn="bl" rotWithShape="0">
              <a:srgbClr val="FFFFFF">
                <a:alpha val="50000"/>
              </a:srgbClr>
            </a:outerShdw>
          </a:effectLst>
        </p:spPr>
      </p:pic>
      <p:cxnSp>
        <p:nvCxnSpPr>
          <p:cNvPr id="317" name="Google Shape;317;p43"/>
          <p:cNvCxnSpPr/>
          <p:nvPr/>
        </p:nvCxnSpPr>
        <p:spPr>
          <a:xfrm>
            <a:off x="4572000" y="-680"/>
            <a:ext cx="0" cy="4242816"/>
          </a:xfrm>
          <a:prstGeom prst="straightConnector1">
            <a:avLst/>
          </a:prstGeom>
          <a:noFill/>
          <a:ln w="101600" cap="flat" cmpd="sng">
            <a:solidFill>
              <a:schemeClr val="lt1"/>
            </a:solidFill>
            <a:prstDash val="solid"/>
            <a:round/>
            <a:headEnd type="none" w="sm" len="sm"/>
            <a:tailEnd type="none" w="sm" len="sm"/>
          </a:ln>
        </p:spPr>
      </p:cxnSp>
      <p:cxnSp>
        <p:nvCxnSpPr>
          <p:cNvPr id="318" name="Google Shape;318;p43"/>
          <p:cNvCxnSpPr/>
          <p:nvPr/>
        </p:nvCxnSpPr>
        <p:spPr>
          <a:xfrm>
            <a:off x="-1" y="4242136"/>
            <a:ext cx="9144001" cy="0"/>
          </a:xfrm>
          <a:prstGeom prst="straightConnector1">
            <a:avLst/>
          </a:prstGeom>
          <a:noFill/>
          <a:ln w="101600" cap="flat" cmpd="sng">
            <a:solidFill>
              <a:schemeClr val="lt1"/>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685800" y="1053399"/>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4400"/>
              <a:buFont typeface="Calibri"/>
              <a:buNone/>
            </a:pPr>
            <a:r>
              <a:rPr lang="en-US">
                <a:solidFill>
                  <a:schemeClr val="lt1"/>
                </a:solidFill>
              </a:rPr>
              <a:t>Kids Food – Grow us up strong! </a:t>
            </a:r>
            <a:endParaRPr/>
          </a:p>
        </p:txBody>
      </p:sp>
      <p:sp>
        <p:nvSpPr>
          <p:cNvPr id="117" name="Google Shape;117;p17"/>
          <p:cNvSpPr txBox="1">
            <a:spLocks noGrp="1"/>
          </p:cNvSpPr>
          <p:nvPr>
            <p:ph type="subTitle" idx="1"/>
          </p:nvPr>
        </p:nvSpPr>
        <p:spPr>
          <a:xfrm>
            <a:off x="1371600" y="2861351"/>
            <a:ext cx="6400800" cy="2777449"/>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r>
              <a:rPr lang="en-US"/>
              <a:t>Health Foo</a:t>
            </a:r>
            <a:endParaRPr/>
          </a:p>
        </p:txBody>
      </p:sp>
      <p:pic>
        <p:nvPicPr>
          <p:cNvPr id="118" name="Google Shape;118;p17" descr="Foodtable.jpg"/>
          <p:cNvPicPr preferRelativeResize="0"/>
          <p:nvPr/>
        </p:nvPicPr>
        <p:blipFill rotWithShape="1">
          <a:blip r:embed="rId3">
            <a:alphaModFix/>
          </a:blip>
          <a:srcRect/>
          <a:stretch/>
        </p:blipFill>
        <p:spPr>
          <a:xfrm>
            <a:off x="612450" y="486842"/>
            <a:ext cx="7845749" cy="5884312"/>
          </a:xfrm>
          <a:prstGeom prst="rect">
            <a:avLst/>
          </a:prstGeom>
          <a:noFill/>
          <a:ln>
            <a:noFill/>
          </a:ln>
        </p:spPr>
      </p:pic>
      <p:sp>
        <p:nvSpPr>
          <p:cNvPr id="119" name="Google Shape;119;p17"/>
          <p:cNvSpPr txBox="1"/>
          <p:nvPr/>
        </p:nvSpPr>
        <p:spPr>
          <a:xfrm>
            <a:off x="2224641" y="1311405"/>
            <a:ext cx="7744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rgbClr val="FFFFFF"/>
                </a:solidFill>
                <a:latin typeface="Amatic SC"/>
                <a:ea typeface="Amatic SC"/>
                <a:cs typeface="Amatic SC"/>
                <a:sym typeface="Amatic SC"/>
              </a:rPr>
              <a:t>Healthy Food – </a:t>
            </a:r>
            <a:endParaRPr sz="3000" b="1">
              <a:latin typeface="Amatic SC"/>
              <a:ea typeface="Amatic SC"/>
              <a:cs typeface="Amatic SC"/>
              <a:sym typeface="Amatic SC"/>
            </a:endParaRPr>
          </a:p>
          <a:p>
            <a:pPr marL="0" marR="0" lvl="0" indent="0" algn="l" rtl="0">
              <a:spcBef>
                <a:spcPts val="0"/>
              </a:spcBef>
              <a:spcAft>
                <a:spcPts val="0"/>
              </a:spcAft>
              <a:buNone/>
            </a:pPr>
            <a:r>
              <a:rPr lang="en-US" sz="3000" b="1">
                <a:solidFill>
                  <a:srgbClr val="FFFFFF"/>
                </a:solidFill>
                <a:latin typeface="Amatic SC"/>
                <a:ea typeface="Amatic SC"/>
                <a:cs typeface="Amatic SC"/>
                <a:sym typeface="Amatic SC"/>
              </a:rPr>
              <a:t>Help us Grow Strong Kids!</a:t>
            </a:r>
            <a:endParaRPr sz="3000" b="1">
              <a:latin typeface="Amatic SC"/>
              <a:ea typeface="Amatic SC"/>
              <a:cs typeface="Amatic SC"/>
              <a:sym typeface="Amatic S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Your little Researcher</a:t>
            </a:r>
            <a:endParaRPr sz="3959"/>
          </a:p>
        </p:txBody>
      </p:sp>
      <p:sp>
        <p:nvSpPr>
          <p:cNvPr id="324" name="Google Shape;324;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a:t>Toddlers also like to experiment with their food and may do things like smearing it on their face, this is part of learning and parents should not stress or get upset.</a:t>
            </a:r>
            <a:endParaRPr/>
          </a:p>
          <a:p>
            <a:pPr marL="342900" lvl="0" indent="-342900" algn="l" rtl="0">
              <a:spcBef>
                <a:spcPts val="360"/>
              </a:spcBef>
              <a:spcAft>
                <a:spcPts val="0"/>
              </a:spcAft>
              <a:buClr>
                <a:schemeClr val="dk1"/>
              </a:buClr>
              <a:buSzPts val="1800"/>
              <a:buChar char="•"/>
            </a:pPr>
            <a:r>
              <a:rPr lang="en-US" sz="1800"/>
              <a:t>Discuss how children learn about food:</a:t>
            </a:r>
            <a:endParaRPr/>
          </a:p>
          <a:p>
            <a:pPr marL="742950" lvl="1" indent="-285750" algn="l" rtl="0">
              <a:spcBef>
                <a:spcPts val="360"/>
              </a:spcBef>
              <a:spcAft>
                <a:spcPts val="0"/>
              </a:spcAft>
              <a:buClr>
                <a:schemeClr val="dk1"/>
              </a:buClr>
              <a:buSzPts val="1800"/>
              <a:buChar char="–"/>
            </a:pPr>
            <a:r>
              <a:rPr lang="en-US" sz="1800"/>
              <a:t>Tasting the food</a:t>
            </a:r>
            <a:endParaRPr/>
          </a:p>
          <a:p>
            <a:pPr marL="742950" lvl="1" indent="-285750" algn="l" rtl="0">
              <a:spcBef>
                <a:spcPts val="360"/>
              </a:spcBef>
              <a:spcAft>
                <a:spcPts val="0"/>
              </a:spcAft>
              <a:buClr>
                <a:schemeClr val="dk1"/>
              </a:buClr>
              <a:buSzPts val="1800"/>
              <a:buChar char="–"/>
            </a:pPr>
            <a:r>
              <a:rPr lang="en-US" sz="1800"/>
              <a:t>Feeling it</a:t>
            </a:r>
            <a:endParaRPr/>
          </a:p>
          <a:p>
            <a:pPr marL="742950" lvl="1" indent="-285750" algn="l" rtl="0">
              <a:spcBef>
                <a:spcPts val="360"/>
              </a:spcBef>
              <a:spcAft>
                <a:spcPts val="0"/>
              </a:spcAft>
              <a:buClr>
                <a:schemeClr val="dk1"/>
              </a:buClr>
              <a:buSzPts val="1800"/>
              <a:buChar char="–"/>
            </a:pPr>
            <a:r>
              <a:rPr lang="en-US" sz="1800"/>
              <a:t>Seeing the colours</a:t>
            </a:r>
            <a:endParaRPr/>
          </a:p>
          <a:p>
            <a:pPr marL="742950" lvl="1" indent="-285750" algn="l" rtl="0">
              <a:spcBef>
                <a:spcPts val="360"/>
              </a:spcBef>
              <a:spcAft>
                <a:spcPts val="0"/>
              </a:spcAft>
              <a:buClr>
                <a:schemeClr val="dk1"/>
              </a:buClr>
              <a:buSzPts val="1800"/>
              <a:buChar char="–"/>
            </a:pPr>
            <a:r>
              <a:rPr lang="en-US" sz="1800"/>
              <a:t>Hearing it crunch</a:t>
            </a:r>
            <a:endParaRPr/>
          </a:p>
          <a:p>
            <a:pPr marL="742950" lvl="1" indent="-285750" algn="l" rtl="0">
              <a:spcBef>
                <a:spcPts val="360"/>
              </a:spcBef>
              <a:spcAft>
                <a:spcPts val="0"/>
              </a:spcAft>
              <a:buClr>
                <a:schemeClr val="dk1"/>
              </a:buClr>
              <a:buSzPts val="1800"/>
              <a:buChar char="–"/>
            </a:pPr>
            <a:r>
              <a:rPr lang="en-US" sz="1800"/>
              <a:t>Making their own food</a:t>
            </a:r>
            <a:endParaRPr sz="1800"/>
          </a:p>
          <a:p>
            <a:pPr marL="742950" lvl="0" indent="0" algn="l" rtl="0">
              <a:spcBef>
                <a:spcPts val="360"/>
              </a:spcBef>
              <a:spcAft>
                <a:spcPts val="0"/>
              </a:spcAft>
              <a:buNone/>
            </a:pPr>
            <a:endParaRPr sz="1800"/>
          </a:p>
          <a:p>
            <a:pPr marL="342900" lvl="0" indent="-342900" algn="l" rtl="0">
              <a:spcBef>
                <a:spcPts val="360"/>
              </a:spcBef>
              <a:spcAft>
                <a:spcPts val="0"/>
              </a:spcAft>
              <a:buClr>
                <a:schemeClr val="dk1"/>
              </a:buClr>
              <a:buSzPts val="1800"/>
              <a:buChar char="•"/>
            </a:pPr>
            <a:r>
              <a:rPr lang="en-US" sz="1800"/>
              <a:t>What are other ways children learn about food?</a:t>
            </a:r>
            <a:endParaRPr/>
          </a:p>
          <a:p>
            <a:pPr marL="342900" lvl="0" indent="-228600" algn="l" rtl="0">
              <a:spcBef>
                <a:spcPts val="360"/>
              </a:spcBef>
              <a:spcAft>
                <a:spcPts val="0"/>
              </a:spcAft>
              <a:buClr>
                <a:schemeClr val="dk1"/>
              </a:buClr>
              <a:buSzPts val="1800"/>
              <a:buNone/>
            </a:pPr>
            <a:endParaRPr sz="1800"/>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45"/>
          <p:cNvSpPr/>
          <p:nvPr/>
        </p:nvSpPr>
        <p:spPr>
          <a:xfrm>
            <a:off x="0" y="651752"/>
            <a:ext cx="9144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45"/>
          <p:cNvSpPr txBox="1">
            <a:spLocks noGrp="1"/>
          </p:cNvSpPr>
          <p:nvPr>
            <p:ph type="title"/>
          </p:nvPr>
        </p:nvSpPr>
        <p:spPr>
          <a:xfrm>
            <a:off x="417399" y="643467"/>
            <a:ext cx="8408100" cy="74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alibri"/>
              <a:buNone/>
            </a:pPr>
            <a:r>
              <a:rPr lang="en-US" sz="3200" b="1">
                <a:solidFill>
                  <a:schemeClr val="lt1"/>
                </a:solidFill>
                <a:latin typeface="Amatic SC"/>
                <a:ea typeface="Amatic SC"/>
                <a:cs typeface="Amatic SC"/>
                <a:sym typeface="Amatic SC"/>
              </a:rPr>
              <a:t>Healthy, Happy Kids</a:t>
            </a:r>
            <a:endParaRPr sz="3200" b="1">
              <a:latin typeface="Amatic SC"/>
              <a:ea typeface="Amatic SC"/>
              <a:cs typeface="Amatic SC"/>
              <a:sym typeface="Amatic SC"/>
            </a:endParaRPr>
          </a:p>
        </p:txBody>
      </p:sp>
      <p:pic>
        <p:nvPicPr>
          <p:cNvPr id="331" name="Google Shape;331;p45" descr="IMG_4022.jpg"/>
          <p:cNvPicPr preferRelativeResize="0">
            <a:picLocks noGrp="1"/>
          </p:cNvPicPr>
          <p:nvPr>
            <p:ph type="body" idx="1"/>
          </p:nvPr>
        </p:nvPicPr>
        <p:blipFill rotWithShape="1">
          <a:blip r:embed="rId3">
            <a:alphaModFix/>
          </a:blip>
          <a:srcRect t="29376" b="29376"/>
          <a:stretch/>
        </p:blipFill>
        <p:spPr>
          <a:xfrm>
            <a:off x="577081" y="1798802"/>
            <a:ext cx="7989900" cy="4394100"/>
          </a:xfrm>
          <a:prstGeom prst="rect">
            <a:avLst/>
          </a:prstGeom>
          <a:noFill/>
          <a:ln>
            <a:noFill/>
          </a:ln>
          <a:effectLst>
            <a:outerShdw blurRad="1185863" dist="19050" dir="5400000" algn="bl" rotWithShape="0">
              <a:srgbClr val="1C4587">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a:t>
            </a:r>
            <a:endParaRPr/>
          </a:p>
        </p:txBody>
      </p:sp>
      <p:sp>
        <p:nvSpPr>
          <p:cNvPr id="337" name="Google Shape;337;p46"/>
          <p:cNvSpPr txBox="1">
            <a:spLocks noGrp="1"/>
          </p:cNvSpPr>
          <p:nvPr>
            <p:ph type="body" idx="1"/>
          </p:nvPr>
        </p:nvSpPr>
        <p:spPr>
          <a:xfrm>
            <a:off x="457200" y="1337625"/>
            <a:ext cx="8229600" cy="4526100"/>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Additional larger portions may be offered if children are taller or more active.</a:t>
            </a:r>
            <a:endParaRPr/>
          </a:p>
          <a:p>
            <a:pPr marL="342900" lvl="0" indent="-342900" algn="l" rtl="0">
              <a:spcBef>
                <a:spcPts val="360"/>
              </a:spcBef>
              <a:spcAft>
                <a:spcPts val="0"/>
              </a:spcAft>
              <a:buClr>
                <a:srgbClr val="000000"/>
              </a:buClr>
              <a:buSzPts val="1800"/>
              <a:buChar char="•"/>
            </a:pPr>
            <a:r>
              <a:rPr lang="en-US" sz="1800">
                <a:solidFill>
                  <a:srgbClr val="000000"/>
                </a:solidFill>
              </a:rPr>
              <a:t>Five food groups (discuss)</a:t>
            </a:r>
            <a:endParaRPr sz="1800">
              <a:solidFill>
                <a:srgbClr val="000000"/>
              </a:solidFill>
            </a:endParaRPr>
          </a:p>
          <a:p>
            <a:pPr marL="742950" lvl="1" indent="-285750" algn="l" rtl="0">
              <a:spcBef>
                <a:spcPts val="280"/>
              </a:spcBef>
              <a:spcAft>
                <a:spcPts val="0"/>
              </a:spcAft>
              <a:buClr>
                <a:schemeClr val="dk1"/>
              </a:buClr>
              <a:buSzPts val="1400"/>
              <a:buChar char="–"/>
            </a:pPr>
            <a:r>
              <a:rPr lang="en-US" sz="1400"/>
              <a:t>Grain are foods that includes whole grains (wheat breads) and high fibre cereals. </a:t>
            </a:r>
            <a:endParaRPr sz="1400"/>
          </a:p>
          <a:p>
            <a:pPr marL="742950" lvl="1" indent="-285750" algn="l" rtl="0">
              <a:spcBef>
                <a:spcPts val="280"/>
              </a:spcBef>
              <a:spcAft>
                <a:spcPts val="0"/>
              </a:spcAft>
              <a:buClr>
                <a:schemeClr val="dk1"/>
              </a:buClr>
              <a:buSzPts val="1400"/>
              <a:buChar char="–"/>
            </a:pPr>
            <a:r>
              <a:rPr lang="en-US" sz="1400"/>
              <a:t>Milk, yoghurt, cheese and alternatives.</a:t>
            </a:r>
            <a:endParaRPr sz="1400"/>
          </a:p>
          <a:p>
            <a:pPr marL="742950" lvl="1" indent="-285750" algn="l" rtl="0">
              <a:spcBef>
                <a:spcPts val="280"/>
              </a:spcBef>
              <a:spcAft>
                <a:spcPts val="0"/>
              </a:spcAft>
              <a:buClr>
                <a:schemeClr val="dk1"/>
              </a:buClr>
              <a:buSzPts val="1400"/>
              <a:buChar char="–"/>
            </a:pPr>
            <a:r>
              <a:rPr lang="en-US" sz="1400"/>
              <a:t>Vegetables, choroko and beans.</a:t>
            </a:r>
            <a:endParaRPr sz="1400"/>
          </a:p>
          <a:p>
            <a:pPr marL="742950" lvl="1" indent="-285750" algn="l" rtl="0">
              <a:spcBef>
                <a:spcPts val="280"/>
              </a:spcBef>
              <a:spcAft>
                <a:spcPts val="0"/>
              </a:spcAft>
              <a:buClr>
                <a:schemeClr val="dk1"/>
              </a:buClr>
              <a:buSzPts val="1400"/>
              <a:buChar char="–"/>
            </a:pPr>
            <a:r>
              <a:rPr lang="en-US" sz="1400"/>
              <a:t>Fruit</a:t>
            </a:r>
            <a:endParaRPr sz="1400"/>
          </a:p>
          <a:p>
            <a:pPr marL="742950" lvl="1" indent="-285750" algn="l" rtl="0">
              <a:spcBef>
                <a:spcPts val="280"/>
              </a:spcBef>
              <a:spcAft>
                <a:spcPts val="0"/>
              </a:spcAft>
              <a:buClr>
                <a:schemeClr val="dk1"/>
              </a:buClr>
              <a:buSzPts val="1400"/>
              <a:buChar char="–"/>
            </a:pPr>
            <a:r>
              <a:rPr lang="en-US" sz="1400"/>
              <a:t>Lean meat include poultry, fish, eggs, nuts, seeds</a:t>
            </a:r>
            <a:endParaRPr sz="1400"/>
          </a:p>
          <a:p>
            <a:pPr marL="342900" lvl="0" indent="-342900" algn="l" rtl="0">
              <a:spcBef>
                <a:spcPts val="360"/>
              </a:spcBef>
              <a:spcAft>
                <a:spcPts val="0"/>
              </a:spcAft>
              <a:buClr>
                <a:schemeClr val="dk1"/>
              </a:buClr>
              <a:buSzPts val="1800"/>
              <a:buChar char="•"/>
            </a:pPr>
            <a:r>
              <a:rPr lang="en-US" sz="1800"/>
              <a:t>Points to note</a:t>
            </a:r>
            <a:endParaRPr/>
          </a:p>
          <a:p>
            <a:pPr marL="742950" lvl="1" indent="-285750" algn="l" rtl="0">
              <a:spcBef>
                <a:spcPts val="280"/>
              </a:spcBef>
              <a:spcAft>
                <a:spcPts val="0"/>
              </a:spcAft>
              <a:buClr>
                <a:schemeClr val="dk1"/>
              </a:buClr>
              <a:buSzPts val="1400"/>
              <a:buChar char="–"/>
            </a:pPr>
            <a:r>
              <a:rPr lang="en-US" sz="1400"/>
              <a:t>Fruit is better eaten whole  as it provides fibre for healthy bowels. </a:t>
            </a:r>
            <a:endParaRPr sz="1400"/>
          </a:p>
          <a:p>
            <a:pPr marL="742950" lvl="1" indent="-285750" algn="l" rtl="0">
              <a:spcBef>
                <a:spcPts val="280"/>
              </a:spcBef>
              <a:spcAft>
                <a:spcPts val="0"/>
              </a:spcAft>
              <a:buClr>
                <a:schemeClr val="dk1"/>
              </a:buClr>
              <a:buSzPts val="1400"/>
              <a:buChar char="–"/>
            </a:pPr>
            <a:r>
              <a:rPr lang="en-US" sz="1400"/>
              <a:t>Fruit and vegetables have fibre and nutrients. Eat a variety of fruit and vegetables to maintain healthy body inside and out.</a:t>
            </a:r>
            <a:endParaRPr sz="1400"/>
          </a:p>
          <a:p>
            <a:pPr marL="742950" lvl="1" indent="-285750" algn="l" rtl="0">
              <a:spcBef>
                <a:spcPts val="280"/>
              </a:spcBef>
              <a:spcAft>
                <a:spcPts val="0"/>
              </a:spcAft>
              <a:buClr>
                <a:schemeClr val="dk1"/>
              </a:buClr>
              <a:buSzPts val="1400"/>
              <a:buChar char="–"/>
            </a:pPr>
            <a:r>
              <a:rPr lang="en-US" sz="1400"/>
              <a:t>Low fat milk should be avoided in young children.</a:t>
            </a:r>
            <a:endParaRPr sz="1400"/>
          </a:p>
          <a:p>
            <a:pPr marL="742950" lvl="1" indent="-285750" algn="l" rtl="0">
              <a:spcBef>
                <a:spcPts val="280"/>
              </a:spcBef>
              <a:spcAft>
                <a:spcPts val="0"/>
              </a:spcAft>
              <a:buClr>
                <a:schemeClr val="dk1"/>
              </a:buClr>
              <a:buSzPts val="1400"/>
              <a:buChar char="–"/>
            </a:pPr>
            <a:r>
              <a:rPr lang="en-US" sz="1400"/>
              <a:t>Think variety, Think Rainbow and offer vegetables such as carrots, peas, beans, pumpkin, sweet potato and fruits such as plums, mangoes, apples, bananas. Wash the fruit and leave the skin on.  </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47"/>
          <p:cNvSpPr txBox="1">
            <a:spLocks noGrp="1"/>
          </p:cNvSpPr>
          <p:nvPr>
            <p:ph type="title"/>
          </p:nvPr>
        </p:nvSpPr>
        <p:spPr>
          <a:xfrm>
            <a:off x="354875" y="969083"/>
            <a:ext cx="2773200" cy="3216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4000" b="1">
                <a:latin typeface="Amatic SC"/>
                <a:ea typeface="Amatic SC"/>
                <a:cs typeface="Amatic SC"/>
                <a:sym typeface="Amatic SC"/>
              </a:rPr>
              <a:t>Try Many Foods, Many Times!</a:t>
            </a:r>
            <a:endParaRPr sz="4000" b="1">
              <a:latin typeface="Amatic SC"/>
              <a:ea typeface="Amatic SC"/>
              <a:cs typeface="Amatic SC"/>
              <a:sym typeface="Amatic SC"/>
            </a:endParaRPr>
          </a:p>
        </p:txBody>
      </p:sp>
      <p:sp>
        <p:nvSpPr>
          <p:cNvPr id="343" name="Google Shape;343;p47"/>
          <p:cNvSpPr/>
          <p:nvPr/>
        </p:nvSpPr>
        <p:spPr>
          <a:xfrm>
            <a:off x="3474184" y="0"/>
            <a:ext cx="5669816" cy="6858000"/>
          </a:xfrm>
          <a:prstGeom prst="rect">
            <a:avLst/>
          </a:prstGeom>
          <a:solidFill>
            <a:srgbClr val="741B47"/>
          </a:solidFill>
          <a:ln>
            <a:noFill/>
          </a:ln>
          <a:effectLst>
            <a:outerShdw blurRad="885825" dist="19050" dir="5400000" algn="bl" rotWithShape="0">
              <a:srgbClr val="741B47">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47"/>
          <p:cNvSpPr/>
          <p:nvPr/>
        </p:nvSpPr>
        <p:spPr>
          <a:xfrm>
            <a:off x="3819746" y="484632"/>
            <a:ext cx="5031859" cy="5739187"/>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5" name="Google Shape;345;p47" descr="A group of people sitting at a fruit stand&#10;&#10;Description generated with very high confidence"/>
          <p:cNvPicPr preferRelativeResize="0"/>
          <p:nvPr/>
        </p:nvPicPr>
        <p:blipFill rotWithShape="1">
          <a:blip r:embed="rId3">
            <a:alphaModFix/>
          </a:blip>
          <a:srcRect b="16756"/>
          <a:stretch/>
        </p:blipFill>
        <p:spPr>
          <a:xfrm>
            <a:off x="4061046" y="827678"/>
            <a:ext cx="2702792" cy="1996780"/>
          </a:xfrm>
          <a:prstGeom prst="rect">
            <a:avLst/>
          </a:prstGeom>
          <a:noFill/>
          <a:ln>
            <a:noFill/>
          </a:ln>
        </p:spPr>
      </p:pic>
      <p:pic>
        <p:nvPicPr>
          <p:cNvPr id="346" name="Google Shape;346;p47" descr="A picture containing person, eating, outdoor, sitting&#10;&#10;Description generated with very high confidence"/>
          <p:cNvPicPr preferRelativeResize="0"/>
          <p:nvPr/>
        </p:nvPicPr>
        <p:blipFill rotWithShape="1">
          <a:blip r:embed="rId4">
            <a:alphaModFix/>
          </a:blip>
          <a:srcRect r="-4" b="22965"/>
          <a:stretch/>
        </p:blipFill>
        <p:spPr>
          <a:xfrm>
            <a:off x="4061046" y="2989903"/>
            <a:ext cx="2702793" cy="2922096"/>
          </a:xfrm>
          <a:prstGeom prst="rect">
            <a:avLst/>
          </a:prstGeom>
          <a:noFill/>
          <a:ln>
            <a:noFill/>
          </a:ln>
        </p:spPr>
      </p:pic>
      <p:pic>
        <p:nvPicPr>
          <p:cNvPr id="347" name="Google Shape;347;p47" descr="IMG_4074.jpg"/>
          <p:cNvPicPr preferRelativeResize="0"/>
          <p:nvPr/>
        </p:nvPicPr>
        <p:blipFill rotWithShape="1">
          <a:blip r:embed="rId5">
            <a:alphaModFix/>
          </a:blip>
          <a:srcRect l="30236" r="24239" b="1"/>
          <a:stretch/>
        </p:blipFill>
        <p:spPr>
          <a:xfrm>
            <a:off x="6880452" y="827678"/>
            <a:ext cx="1736793" cy="50867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Everyday goodness</a:t>
            </a:r>
            <a:endParaRPr sz="3959"/>
          </a:p>
        </p:txBody>
      </p:sp>
      <p:sp>
        <p:nvSpPr>
          <p:cNvPr id="353" name="Google Shape;353;p48"/>
          <p:cNvSpPr txBox="1">
            <a:spLocks noGrp="1"/>
          </p:cNvSpPr>
          <p:nvPr>
            <p:ph type="body" idx="1"/>
          </p:nvPr>
        </p:nvSpPr>
        <p:spPr>
          <a:xfrm>
            <a:off x="457200" y="1408652"/>
            <a:ext cx="8229600" cy="521241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a:t>Bring along and show pictures of the different food groups and the foods needed to grow up strong and healthy that are commonly eaten in your community (or ask participants what are examples of these foods).</a:t>
            </a:r>
            <a:endParaRPr/>
          </a:p>
          <a:p>
            <a:pPr marL="0" lvl="0" indent="0" algn="l" rtl="0">
              <a:spcBef>
                <a:spcPts val="36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Everyday foods are those foods we choose from the 5 food groups. </a:t>
            </a:r>
            <a:endParaRPr sz="1800"/>
          </a:p>
          <a:p>
            <a:pPr marL="342900" lvl="0" indent="-228600" algn="l" rtl="0">
              <a:spcBef>
                <a:spcPts val="36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Some ideas of foods which fit into the five food groups:</a:t>
            </a:r>
            <a:endParaRPr sz="1800"/>
          </a:p>
          <a:p>
            <a:pPr marL="742950" lvl="1" indent="-285750" algn="l" rtl="0">
              <a:spcBef>
                <a:spcPts val="280"/>
              </a:spcBef>
              <a:spcAft>
                <a:spcPts val="0"/>
              </a:spcAft>
              <a:buClr>
                <a:schemeClr val="dk1"/>
              </a:buClr>
              <a:buSzPts val="1400"/>
              <a:buChar char="–"/>
            </a:pPr>
            <a:r>
              <a:rPr lang="en-US" sz="1400"/>
              <a:t>Fruit or natural fruit juice</a:t>
            </a:r>
            <a:endParaRPr sz="1400"/>
          </a:p>
          <a:p>
            <a:pPr marL="742950" lvl="1" indent="-285750" algn="l" rtl="0">
              <a:spcBef>
                <a:spcPts val="280"/>
              </a:spcBef>
              <a:spcAft>
                <a:spcPts val="0"/>
              </a:spcAft>
              <a:buClr>
                <a:schemeClr val="dk1"/>
              </a:buClr>
              <a:buSzPts val="1400"/>
              <a:buChar char="–"/>
            </a:pPr>
            <a:r>
              <a:rPr lang="en-US" sz="1400"/>
              <a:t>Vegetables</a:t>
            </a:r>
            <a:endParaRPr sz="1400"/>
          </a:p>
          <a:p>
            <a:pPr marL="742950" lvl="1" indent="-285750" algn="l" rtl="0">
              <a:spcBef>
                <a:spcPts val="280"/>
              </a:spcBef>
              <a:spcAft>
                <a:spcPts val="0"/>
              </a:spcAft>
              <a:buClr>
                <a:schemeClr val="dk1"/>
              </a:buClr>
              <a:buSzPts val="1400"/>
              <a:buChar char="–"/>
            </a:pPr>
            <a:r>
              <a:rPr lang="en-US" sz="1400"/>
              <a:t>Meat including fish and seafood and eggs</a:t>
            </a:r>
            <a:endParaRPr sz="1400"/>
          </a:p>
          <a:p>
            <a:pPr marL="742950" lvl="1" indent="-285750" algn="l" rtl="0">
              <a:spcBef>
                <a:spcPts val="280"/>
              </a:spcBef>
              <a:spcAft>
                <a:spcPts val="0"/>
              </a:spcAft>
              <a:buClr>
                <a:schemeClr val="dk1"/>
              </a:buClr>
              <a:buSzPts val="1400"/>
              <a:buChar char="–"/>
            </a:pPr>
            <a:r>
              <a:rPr lang="en-US" sz="1400"/>
              <a:t>Milk or yoghurt</a:t>
            </a:r>
            <a:endParaRPr sz="1400"/>
          </a:p>
          <a:p>
            <a:pPr marL="742950" lvl="1" indent="-285750" algn="l" rtl="0">
              <a:spcBef>
                <a:spcPts val="280"/>
              </a:spcBef>
              <a:spcAft>
                <a:spcPts val="0"/>
              </a:spcAft>
              <a:buClr>
                <a:schemeClr val="dk1"/>
              </a:buClr>
              <a:buSzPts val="1400"/>
              <a:buChar char="–"/>
            </a:pPr>
            <a:r>
              <a:rPr lang="en-US" sz="1400"/>
              <a:t>Cereals and breads (chapati) and grains provide the energy, fibre and minerals you need. </a:t>
            </a:r>
            <a:endParaRPr sz="1400"/>
          </a:p>
          <a:p>
            <a:pPr marL="742950" lvl="1" indent="-285750" algn="l" rtl="0">
              <a:spcBef>
                <a:spcPts val="280"/>
              </a:spcBef>
              <a:spcAft>
                <a:spcPts val="0"/>
              </a:spcAft>
              <a:buClr>
                <a:schemeClr val="dk1"/>
              </a:buClr>
              <a:buSzPts val="1400"/>
              <a:buChar char="–"/>
            </a:pPr>
            <a:r>
              <a:rPr lang="en-US" sz="1400"/>
              <a:t>Local foods. Other ideas? You may need to share more appropriate alternatives if participant suggestions are not ideal.</a:t>
            </a:r>
            <a:endParaRPr sz="1400"/>
          </a:p>
          <a:p>
            <a:pPr marL="342900" lvl="0" indent="-342900" algn="l" rtl="0">
              <a:spcBef>
                <a:spcPts val="360"/>
              </a:spcBef>
              <a:spcAft>
                <a:spcPts val="0"/>
              </a:spcAft>
              <a:buClr>
                <a:schemeClr val="dk1"/>
              </a:buClr>
              <a:buSzPts val="1800"/>
              <a:buChar char="•"/>
            </a:pPr>
            <a:r>
              <a:rPr lang="en-US" sz="1800"/>
              <a:t>Everyday foods are healthy foods and:</a:t>
            </a:r>
            <a:endParaRPr sz="1800"/>
          </a:p>
          <a:p>
            <a:pPr marL="742950" lvl="1" indent="-285750" algn="l" rtl="0">
              <a:spcBef>
                <a:spcPts val="280"/>
              </a:spcBef>
              <a:spcAft>
                <a:spcPts val="0"/>
              </a:spcAft>
              <a:buClr>
                <a:schemeClr val="dk1"/>
              </a:buClr>
              <a:buSzPts val="1400"/>
              <a:buChar char="–"/>
            </a:pPr>
            <a:r>
              <a:rPr lang="en-US" sz="1400"/>
              <a:t>Give you energy</a:t>
            </a:r>
            <a:endParaRPr sz="1400"/>
          </a:p>
          <a:p>
            <a:pPr marL="742950" lvl="1" indent="-285750" algn="l" rtl="0">
              <a:spcBef>
                <a:spcPts val="280"/>
              </a:spcBef>
              <a:spcAft>
                <a:spcPts val="0"/>
              </a:spcAft>
              <a:buClr>
                <a:schemeClr val="dk1"/>
              </a:buClr>
              <a:buSzPts val="1400"/>
              <a:buChar char="–"/>
            </a:pPr>
            <a:r>
              <a:rPr lang="en-US" sz="1400"/>
              <a:t>Help you feel happy</a:t>
            </a:r>
            <a:endParaRPr sz="1400"/>
          </a:p>
          <a:p>
            <a:pPr marL="742950" lvl="1" indent="-285750" algn="l" rtl="0">
              <a:spcBef>
                <a:spcPts val="280"/>
              </a:spcBef>
              <a:spcAft>
                <a:spcPts val="0"/>
              </a:spcAft>
              <a:buClr>
                <a:schemeClr val="dk1"/>
              </a:buClr>
              <a:buSzPts val="1400"/>
              <a:buChar char="–"/>
            </a:pPr>
            <a:r>
              <a:rPr lang="en-US" sz="1400"/>
              <a:t>Help you feel healthy in mind and body</a:t>
            </a:r>
            <a:endParaRPr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pic>
        <p:nvPicPr>
          <p:cNvPr id="358" name="Google Shape;358;p49" descr="IMG_4037.jpg"/>
          <p:cNvPicPr preferRelativeResize="0"/>
          <p:nvPr/>
        </p:nvPicPr>
        <p:blipFill rotWithShape="1">
          <a:blip r:embed="rId3">
            <a:alphaModFix/>
          </a:blip>
          <a:srcRect r="-1" b="6448"/>
          <a:stretch/>
        </p:blipFill>
        <p:spPr>
          <a:xfrm>
            <a:off x="1977300" y="-98176"/>
            <a:ext cx="4988655" cy="7006017"/>
          </a:xfrm>
          <a:custGeom>
            <a:avLst/>
            <a:gdLst/>
            <a:ahLst/>
            <a:cxnLst/>
            <a:rect l="l" t="t" r="r" b="b"/>
            <a:pathLst>
              <a:path w="4831627" h="4520011" extrusionOk="0">
                <a:moveTo>
                  <a:pt x="0" y="0"/>
                </a:moveTo>
                <a:lnTo>
                  <a:pt x="4831627" y="0"/>
                </a:lnTo>
                <a:lnTo>
                  <a:pt x="1416677" y="4520011"/>
                </a:lnTo>
                <a:close/>
              </a:path>
            </a:pathLst>
          </a:custGeom>
          <a:noFill/>
          <a:ln>
            <a:noFill/>
          </a:ln>
        </p:spPr>
      </p:pic>
      <p:pic>
        <p:nvPicPr>
          <p:cNvPr id="359" name="Google Shape;359;p49" descr="A group of people sitting at a table&#10;&#10;Description automatically generated"/>
          <p:cNvPicPr preferRelativeResize="0"/>
          <p:nvPr/>
        </p:nvPicPr>
        <p:blipFill rotWithShape="1">
          <a:blip r:embed="rId4">
            <a:alphaModFix/>
          </a:blip>
          <a:srcRect t="8123" r="-2" b="7617"/>
          <a:stretch/>
        </p:blipFill>
        <p:spPr>
          <a:xfrm>
            <a:off x="3039470" y="-24167"/>
            <a:ext cx="6104530" cy="6858000"/>
          </a:xfrm>
          <a:custGeom>
            <a:avLst/>
            <a:gdLst/>
            <a:ahLst/>
            <a:cxnLst/>
            <a:rect l="l" t="t" r="r" b="b"/>
            <a:pathLst>
              <a:path w="8139373" h="6858000" extrusionOk="0">
                <a:moveTo>
                  <a:pt x="5181344" y="0"/>
                </a:moveTo>
                <a:lnTo>
                  <a:pt x="8139373" y="0"/>
                </a:lnTo>
                <a:lnTo>
                  <a:pt x="8139373" y="6858000"/>
                </a:lnTo>
                <a:lnTo>
                  <a:pt x="0" y="6858000"/>
                </a:lnTo>
                <a:close/>
              </a:path>
            </a:pathLst>
          </a:custGeom>
          <a:noFill/>
          <a:ln>
            <a:noFill/>
          </a:ln>
        </p:spPr>
      </p:pic>
      <p:sp>
        <p:nvSpPr>
          <p:cNvPr id="360" name="Google Shape;360;p49"/>
          <p:cNvSpPr txBox="1">
            <a:spLocks noGrp="1"/>
          </p:cNvSpPr>
          <p:nvPr>
            <p:ph type="title"/>
          </p:nvPr>
        </p:nvSpPr>
        <p:spPr>
          <a:xfrm>
            <a:off x="508000" y="1176489"/>
            <a:ext cx="2811796" cy="150846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64653F"/>
              </a:buClr>
              <a:buSzPts val="2800"/>
              <a:buFont typeface="Calibri"/>
              <a:buNone/>
            </a:pPr>
            <a:r>
              <a:rPr lang="en-US" sz="2800">
                <a:solidFill>
                  <a:srgbClr val="64653F"/>
                </a:solidFill>
              </a:rPr>
              <a:t>Everyday Foods</a:t>
            </a:r>
            <a:endParaRPr/>
          </a:p>
        </p:txBody>
      </p:sp>
      <p:sp>
        <p:nvSpPr>
          <p:cNvPr id="361" name="Google Shape;361;p49"/>
          <p:cNvSpPr/>
          <p:nvPr/>
        </p:nvSpPr>
        <p:spPr>
          <a:xfrm rot="10800000" flipH="1">
            <a:off x="0" y="4350"/>
            <a:ext cx="336549"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2" name="Google Shape;362;p49"/>
          <p:cNvPicPr preferRelativeResize="0"/>
          <p:nvPr/>
        </p:nvPicPr>
        <p:blipFill rotWithShape="1">
          <a:blip r:embed="rId5">
            <a:alphaModFix/>
          </a:blip>
          <a:srcRect r="33338"/>
          <a:stretch/>
        </p:blipFill>
        <p:spPr>
          <a:xfrm>
            <a:off x="-91850" y="4350"/>
            <a:ext cx="3428786" cy="6858000"/>
          </a:xfrm>
          <a:prstGeom prst="rect">
            <a:avLst/>
          </a:prstGeom>
          <a:noFill/>
          <a:ln>
            <a:noFill/>
          </a:ln>
        </p:spPr>
      </p:pic>
      <p:sp>
        <p:nvSpPr>
          <p:cNvPr id="363" name="Google Shape;363;p49"/>
          <p:cNvSpPr txBox="1">
            <a:spLocks noGrp="1"/>
          </p:cNvSpPr>
          <p:nvPr>
            <p:ph type="body" idx="1"/>
          </p:nvPr>
        </p:nvSpPr>
        <p:spPr>
          <a:xfrm>
            <a:off x="123300" y="406200"/>
            <a:ext cx="4145700" cy="3718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sz="3000" b="1" u="sng">
                <a:solidFill>
                  <a:schemeClr val="lt1"/>
                </a:solidFill>
                <a:latin typeface="Amatic SC"/>
                <a:ea typeface="Amatic SC"/>
                <a:cs typeface="Amatic SC"/>
                <a:sym typeface="Amatic SC"/>
              </a:rPr>
              <a:t>EVERYDAY FOODS give</a:t>
            </a:r>
            <a:r>
              <a:rPr lang="en-US" sz="3000" b="1">
                <a:solidFill>
                  <a:schemeClr val="lt1"/>
                </a:solidFill>
                <a:latin typeface="Amatic SC"/>
                <a:ea typeface="Amatic SC"/>
                <a:cs typeface="Amatic SC"/>
                <a:sym typeface="Amatic SC"/>
              </a:rPr>
              <a:t> you:</a:t>
            </a:r>
            <a:endParaRPr sz="3000" b="1">
              <a:latin typeface="Amatic SC"/>
              <a:ea typeface="Amatic SC"/>
              <a:cs typeface="Amatic SC"/>
              <a:sym typeface="Amatic SC"/>
            </a:endParaRPr>
          </a:p>
          <a:p>
            <a:pPr marL="0" lvl="0" indent="0" algn="l" rtl="0">
              <a:spcBef>
                <a:spcPts val="480"/>
              </a:spcBef>
              <a:spcAft>
                <a:spcPts val="0"/>
              </a:spcAft>
              <a:buClr>
                <a:schemeClr val="lt1"/>
              </a:buClr>
              <a:buSzPts val="2400"/>
              <a:buNone/>
            </a:pPr>
            <a:r>
              <a:rPr lang="en-US" sz="3000" b="1">
                <a:solidFill>
                  <a:schemeClr val="lt1"/>
                </a:solidFill>
                <a:latin typeface="Amatic SC"/>
                <a:ea typeface="Amatic SC"/>
                <a:cs typeface="Amatic SC"/>
                <a:sym typeface="Amatic SC"/>
              </a:rPr>
              <a:t>Energy! </a:t>
            </a:r>
            <a:endParaRPr sz="3000" b="1">
              <a:latin typeface="Amatic SC"/>
              <a:ea typeface="Amatic SC"/>
              <a:cs typeface="Amatic SC"/>
              <a:sym typeface="Amatic SC"/>
            </a:endParaRPr>
          </a:p>
          <a:p>
            <a:pPr marL="0" lvl="0" indent="0" algn="l" rtl="0">
              <a:spcBef>
                <a:spcPts val="480"/>
              </a:spcBef>
              <a:spcAft>
                <a:spcPts val="0"/>
              </a:spcAft>
              <a:buClr>
                <a:schemeClr val="lt1"/>
              </a:buClr>
              <a:buSzPts val="2400"/>
              <a:buNone/>
            </a:pPr>
            <a:r>
              <a:rPr lang="en-US" sz="3000" b="1">
                <a:solidFill>
                  <a:schemeClr val="lt1"/>
                </a:solidFill>
                <a:latin typeface="Amatic SC"/>
                <a:ea typeface="Amatic SC"/>
                <a:cs typeface="Amatic SC"/>
                <a:sym typeface="Amatic SC"/>
              </a:rPr>
              <a:t>Happiness!</a:t>
            </a:r>
            <a:endParaRPr sz="3000" b="1">
              <a:solidFill>
                <a:schemeClr val="lt1"/>
              </a:solidFill>
              <a:latin typeface="Amatic SC"/>
              <a:ea typeface="Amatic SC"/>
              <a:cs typeface="Amatic SC"/>
              <a:sym typeface="Amatic SC"/>
            </a:endParaRPr>
          </a:p>
          <a:p>
            <a:pPr marL="0" lvl="0" indent="0" algn="l" rtl="0">
              <a:spcBef>
                <a:spcPts val="480"/>
              </a:spcBef>
              <a:spcAft>
                <a:spcPts val="0"/>
              </a:spcAft>
              <a:buClr>
                <a:schemeClr val="lt1"/>
              </a:buClr>
              <a:buSzPts val="2400"/>
              <a:buNone/>
            </a:pPr>
            <a:r>
              <a:rPr lang="en-US" sz="3000" b="1">
                <a:solidFill>
                  <a:schemeClr val="lt1"/>
                </a:solidFill>
                <a:latin typeface="Amatic SC"/>
                <a:ea typeface="Amatic SC"/>
                <a:cs typeface="Amatic SC"/>
                <a:sym typeface="Amatic SC"/>
              </a:rPr>
              <a:t>Health!</a:t>
            </a:r>
            <a:endParaRPr sz="3000" b="1">
              <a:solidFill>
                <a:schemeClr val="lt1"/>
              </a:solidFill>
              <a:latin typeface="Amatic SC"/>
              <a:ea typeface="Amatic SC"/>
              <a:cs typeface="Amatic SC"/>
              <a:sym typeface="Amatic SC"/>
            </a:endParaRPr>
          </a:p>
          <a:p>
            <a:pPr marL="0" lvl="0" indent="0" algn="l" rtl="0">
              <a:spcBef>
                <a:spcPts val="480"/>
              </a:spcBef>
              <a:spcAft>
                <a:spcPts val="0"/>
              </a:spcAft>
              <a:buClr>
                <a:schemeClr val="lt1"/>
              </a:buClr>
              <a:buSzPts val="2400"/>
              <a:buNone/>
            </a:pPr>
            <a:r>
              <a:rPr lang="en-US" sz="3000" b="1">
                <a:solidFill>
                  <a:schemeClr val="lt1"/>
                </a:solidFill>
                <a:latin typeface="Amatic SC"/>
                <a:ea typeface="Amatic SC"/>
                <a:cs typeface="Amatic SC"/>
                <a:sym typeface="Amatic SC"/>
              </a:rPr>
              <a:t>Strong bones!</a:t>
            </a:r>
            <a:endParaRPr sz="3000" b="1">
              <a:solidFill>
                <a:schemeClr val="lt1"/>
              </a:solidFill>
              <a:latin typeface="Amatic SC"/>
              <a:ea typeface="Amatic SC"/>
              <a:cs typeface="Amatic SC"/>
              <a:sym typeface="Amatic SC"/>
            </a:endParaRPr>
          </a:p>
          <a:p>
            <a:pPr marL="0" lvl="0" indent="0" algn="l" rtl="0">
              <a:spcBef>
                <a:spcPts val="480"/>
              </a:spcBef>
              <a:spcAft>
                <a:spcPts val="0"/>
              </a:spcAft>
              <a:buClr>
                <a:schemeClr val="lt1"/>
              </a:buClr>
              <a:buSzPts val="2400"/>
              <a:buNone/>
            </a:pPr>
            <a:r>
              <a:rPr lang="en-US" sz="3000" b="1">
                <a:solidFill>
                  <a:schemeClr val="lt1"/>
                </a:solidFill>
                <a:latin typeface="Amatic SC"/>
                <a:ea typeface="Amatic SC"/>
                <a:cs typeface="Amatic SC"/>
                <a:sym typeface="Amatic SC"/>
              </a:rPr>
              <a:t>Strong teeth!</a:t>
            </a:r>
            <a:endParaRPr sz="3000" b="1">
              <a:solidFill>
                <a:schemeClr val="lt1"/>
              </a:solidFill>
              <a:latin typeface="Amatic SC"/>
              <a:ea typeface="Amatic SC"/>
              <a:cs typeface="Amatic SC"/>
              <a:sym typeface="Amatic S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457200" y="4571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3800"/>
              <a:t>Speaker’s notes: 'Sometimes' foods </a:t>
            </a:r>
            <a:endParaRPr sz="3800"/>
          </a:p>
        </p:txBody>
      </p:sp>
      <p:sp>
        <p:nvSpPr>
          <p:cNvPr id="369" name="Google Shape;369;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a:t>'Sometimes' foods are foods that we eat occasionally.  They tend to: </a:t>
            </a:r>
            <a:endParaRPr/>
          </a:p>
          <a:p>
            <a:pPr marL="742950" lvl="1" indent="-285750" algn="l" rtl="0">
              <a:spcBef>
                <a:spcPts val="280"/>
              </a:spcBef>
              <a:spcAft>
                <a:spcPts val="0"/>
              </a:spcAft>
              <a:buClr>
                <a:schemeClr val="dk1"/>
              </a:buClr>
              <a:buSzPts val="1400"/>
              <a:buChar char="–"/>
            </a:pPr>
            <a:r>
              <a:rPr lang="en-US" sz="1400"/>
              <a:t>Taste good but do not contain nutrition</a:t>
            </a:r>
            <a:endParaRPr sz="1400"/>
          </a:p>
          <a:p>
            <a:pPr marL="742950" lvl="1" indent="-285750" algn="l" rtl="0">
              <a:spcBef>
                <a:spcPts val="280"/>
              </a:spcBef>
              <a:spcAft>
                <a:spcPts val="0"/>
              </a:spcAft>
              <a:buClr>
                <a:schemeClr val="dk1"/>
              </a:buClr>
              <a:buSzPts val="1400"/>
              <a:buChar char="–"/>
            </a:pPr>
            <a:r>
              <a:rPr lang="en-US" sz="1400"/>
              <a:t>Fill us up without providing the good food building blocks a child needs to grow</a:t>
            </a:r>
            <a:endParaRPr sz="1400"/>
          </a:p>
          <a:p>
            <a:pPr marL="742950" lvl="1" indent="-285750" algn="l" rtl="0">
              <a:spcBef>
                <a:spcPts val="280"/>
              </a:spcBef>
              <a:spcAft>
                <a:spcPts val="0"/>
              </a:spcAft>
              <a:buClr>
                <a:schemeClr val="dk1"/>
              </a:buClr>
              <a:buSzPts val="1400"/>
              <a:buChar char="–"/>
            </a:pPr>
            <a:r>
              <a:rPr lang="en-US" sz="1400"/>
              <a:t>Make a toddler feel sick, weak and cranky if they eat too many of these foods or eat them too often. </a:t>
            </a:r>
            <a:endParaRPr sz="1400"/>
          </a:p>
          <a:p>
            <a:pPr marL="342900" lvl="0" indent="-342900" algn="l" rtl="0">
              <a:spcBef>
                <a:spcPts val="360"/>
              </a:spcBef>
              <a:spcAft>
                <a:spcPts val="0"/>
              </a:spcAft>
              <a:buClr>
                <a:schemeClr val="dk1"/>
              </a:buClr>
              <a:buSzPts val="1800"/>
              <a:buChar char="•"/>
            </a:pPr>
            <a:r>
              <a:rPr lang="en-US" sz="1800"/>
              <a:t>'Sometimes' foods can:</a:t>
            </a:r>
            <a:endParaRPr sz="1800"/>
          </a:p>
          <a:p>
            <a:pPr marL="742950" lvl="1" indent="-285750" algn="l" rtl="0">
              <a:spcBef>
                <a:spcPts val="280"/>
              </a:spcBef>
              <a:spcAft>
                <a:spcPts val="0"/>
              </a:spcAft>
              <a:buClr>
                <a:schemeClr val="dk1"/>
              </a:buClr>
              <a:buSzPts val="1400"/>
              <a:buChar char="–"/>
            </a:pPr>
            <a:r>
              <a:rPr lang="en-US" sz="1400"/>
              <a:t>Make us feel tired with no energy</a:t>
            </a:r>
            <a:endParaRPr sz="1400"/>
          </a:p>
          <a:p>
            <a:pPr marL="742950" lvl="1" indent="-285750" algn="l" rtl="0">
              <a:spcBef>
                <a:spcPts val="280"/>
              </a:spcBef>
              <a:spcAft>
                <a:spcPts val="0"/>
              </a:spcAft>
              <a:buClr>
                <a:schemeClr val="dk1"/>
              </a:buClr>
              <a:buSzPts val="1400"/>
              <a:buChar char="–"/>
            </a:pPr>
            <a:r>
              <a:rPr lang="en-US" sz="1400"/>
              <a:t>Make us feel bloated</a:t>
            </a:r>
            <a:endParaRPr sz="1400"/>
          </a:p>
          <a:p>
            <a:pPr marL="742950" lvl="1" indent="-285750" algn="l" rtl="0">
              <a:spcBef>
                <a:spcPts val="280"/>
              </a:spcBef>
              <a:spcAft>
                <a:spcPts val="0"/>
              </a:spcAft>
              <a:buClr>
                <a:schemeClr val="dk1"/>
              </a:buClr>
              <a:buSzPts val="1400"/>
              <a:buChar char="–"/>
            </a:pPr>
            <a:r>
              <a:rPr lang="en-US" sz="1400"/>
              <a:t>Make us feel unhappy</a:t>
            </a:r>
            <a:endParaRPr sz="1400"/>
          </a:p>
          <a:p>
            <a:pPr marL="342900" lvl="0" indent="-342900" algn="l" rtl="0">
              <a:spcBef>
                <a:spcPts val="360"/>
              </a:spcBef>
              <a:spcAft>
                <a:spcPts val="0"/>
              </a:spcAft>
              <a:buClr>
                <a:schemeClr val="dk1"/>
              </a:buClr>
              <a:buSzPts val="1800"/>
              <a:buChar char="•"/>
            </a:pPr>
            <a:r>
              <a:rPr lang="en-US" sz="1800"/>
              <a:t>And if we eat them too often then the spirit and body gets sick.</a:t>
            </a:r>
            <a:endParaRPr/>
          </a:p>
          <a:p>
            <a:pPr marL="342900" lvl="0" indent="-342900" algn="l" rtl="0">
              <a:spcBef>
                <a:spcPts val="360"/>
              </a:spcBef>
              <a:spcAft>
                <a:spcPts val="0"/>
              </a:spcAft>
              <a:buClr>
                <a:schemeClr val="dk1"/>
              </a:buClr>
              <a:buSzPts val="1800"/>
              <a:buChar char="•"/>
            </a:pPr>
            <a:r>
              <a:rPr lang="en-US" sz="1800"/>
              <a:t>'Sometimes' foods to eat less of:</a:t>
            </a:r>
            <a:endParaRPr sz="1800"/>
          </a:p>
          <a:p>
            <a:pPr marL="742950" lvl="1" indent="-285750" algn="l" rtl="0">
              <a:spcBef>
                <a:spcPts val="280"/>
              </a:spcBef>
              <a:spcAft>
                <a:spcPts val="0"/>
              </a:spcAft>
              <a:buClr>
                <a:schemeClr val="dk1"/>
              </a:buClr>
              <a:buSzPts val="1400"/>
              <a:buChar char="–"/>
            </a:pPr>
            <a:r>
              <a:rPr lang="en-US" sz="1400"/>
              <a:t>Deep fried foods like chips and other highly greasy foods</a:t>
            </a:r>
            <a:endParaRPr sz="1400"/>
          </a:p>
          <a:p>
            <a:pPr marL="742950" lvl="1" indent="-285750" algn="l" rtl="0">
              <a:spcBef>
                <a:spcPts val="280"/>
              </a:spcBef>
              <a:spcAft>
                <a:spcPts val="0"/>
              </a:spcAft>
              <a:buClr>
                <a:schemeClr val="dk1"/>
              </a:buClr>
              <a:buSzPts val="1400"/>
              <a:buChar char="–"/>
            </a:pPr>
            <a:r>
              <a:rPr lang="en-US" sz="1400"/>
              <a:t>Lots of oils and butter in cooking</a:t>
            </a:r>
            <a:endParaRPr sz="1400"/>
          </a:p>
          <a:p>
            <a:pPr marL="742950" lvl="1" indent="-285750" algn="l" rtl="0">
              <a:spcBef>
                <a:spcPts val="280"/>
              </a:spcBef>
              <a:spcAft>
                <a:spcPts val="0"/>
              </a:spcAft>
              <a:buClr>
                <a:schemeClr val="dk1"/>
              </a:buClr>
              <a:buSzPts val="1400"/>
              <a:buChar char="–"/>
            </a:pPr>
            <a:r>
              <a:rPr lang="en-US" sz="1400"/>
              <a:t>Snacks like crisps and candy</a:t>
            </a:r>
            <a:endParaRPr sz="1400"/>
          </a:p>
          <a:p>
            <a:pPr marL="0" lvl="0" indent="0" algn="l" rtl="0">
              <a:spcBef>
                <a:spcPts val="36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Discussion point: Discuss foods toddlers don’t need and why….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p51"/>
          <p:cNvSpPr/>
          <p:nvPr/>
        </p:nvSpPr>
        <p:spPr>
          <a:xfrm>
            <a:off x="0" y="0"/>
            <a:ext cx="3490722" cy="6858000"/>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51"/>
          <p:cNvSpPr txBox="1">
            <a:spLocks noGrp="1"/>
          </p:cNvSpPr>
          <p:nvPr>
            <p:ph type="title"/>
          </p:nvPr>
        </p:nvSpPr>
        <p:spPr>
          <a:xfrm>
            <a:off x="483863" y="952376"/>
            <a:ext cx="2523000" cy="188970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400"/>
              <a:buFont typeface="Calibri"/>
              <a:buNone/>
            </a:pPr>
            <a:r>
              <a:rPr lang="en-US" sz="3600" b="1">
                <a:solidFill>
                  <a:schemeClr val="lt1"/>
                </a:solidFill>
                <a:latin typeface="Amatic SC"/>
                <a:ea typeface="Amatic SC"/>
                <a:cs typeface="Amatic SC"/>
                <a:sym typeface="Amatic SC"/>
              </a:rPr>
              <a:t>'Sometimes' Foods – tasty but empty</a:t>
            </a:r>
            <a:endParaRPr sz="3600" b="1">
              <a:latin typeface="Amatic SC"/>
              <a:ea typeface="Amatic SC"/>
              <a:cs typeface="Amatic SC"/>
              <a:sym typeface="Amatic SC"/>
            </a:endParaRPr>
          </a:p>
        </p:txBody>
      </p:sp>
      <p:sp>
        <p:nvSpPr>
          <p:cNvPr id="376" name="Google Shape;376;p51"/>
          <p:cNvSpPr txBox="1">
            <a:spLocks noGrp="1"/>
          </p:cNvSpPr>
          <p:nvPr>
            <p:ph type="body" idx="1"/>
          </p:nvPr>
        </p:nvSpPr>
        <p:spPr>
          <a:xfrm>
            <a:off x="652526" y="3194119"/>
            <a:ext cx="2523000" cy="341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700"/>
              <a:buNone/>
            </a:pPr>
            <a:endParaRPr sz="2400" b="1">
              <a:solidFill>
                <a:schemeClr val="lt1"/>
              </a:solidFill>
              <a:latin typeface="Amatic SC"/>
              <a:ea typeface="Amatic SC"/>
              <a:cs typeface="Amatic SC"/>
              <a:sym typeface="Amatic SC"/>
            </a:endParaRPr>
          </a:p>
          <a:p>
            <a:pPr marL="0" lvl="0" indent="0" algn="l" rtl="0">
              <a:spcBef>
                <a:spcPts val="0"/>
              </a:spcBef>
              <a:spcAft>
                <a:spcPts val="0"/>
              </a:spcAft>
              <a:buClr>
                <a:schemeClr val="lt1"/>
              </a:buClr>
              <a:buSzPts val="1700"/>
              <a:buNone/>
            </a:pPr>
            <a:endParaRPr sz="2400" b="1">
              <a:solidFill>
                <a:schemeClr val="lt1"/>
              </a:solidFill>
              <a:latin typeface="Amatic SC"/>
              <a:ea typeface="Amatic SC"/>
              <a:cs typeface="Amatic SC"/>
              <a:sym typeface="Amatic SC"/>
            </a:endParaRPr>
          </a:p>
          <a:p>
            <a:pPr marL="0" lvl="0" indent="457200" algn="l" rtl="0">
              <a:spcBef>
                <a:spcPts val="0"/>
              </a:spcBef>
              <a:spcAft>
                <a:spcPts val="0"/>
              </a:spcAft>
              <a:buClr>
                <a:schemeClr val="lt1"/>
              </a:buClr>
              <a:buSzPts val="1700"/>
              <a:buNone/>
            </a:pPr>
            <a:r>
              <a:rPr lang="en-US" sz="2400" b="1">
                <a:solidFill>
                  <a:schemeClr val="lt1"/>
                </a:solidFill>
                <a:latin typeface="Amatic SC"/>
                <a:ea typeface="Amatic SC"/>
                <a:cs typeface="Amatic SC"/>
                <a:sym typeface="Amatic SC"/>
              </a:rPr>
              <a:t>..</a:t>
            </a:r>
            <a:r>
              <a:rPr lang="en-US" sz="2200" b="1">
                <a:solidFill>
                  <a:schemeClr val="lt1"/>
                </a:solidFill>
                <a:latin typeface="Amatic SC"/>
                <a:ea typeface="Amatic SC"/>
                <a:cs typeface="Amatic SC"/>
                <a:sym typeface="Amatic SC"/>
              </a:rPr>
              <a:t>..Spirit and </a:t>
            </a:r>
            <a:endParaRPr sz="2200" b="1">
              <a:latin typeface="Amatic SC"/>
              <a:ea typeface="Amatic SC"/>
              <a:cs typeface="Amatic SC"/>
              <a:sym typeface="Amatic SC"/>
            </a:endParaRPr>
          </a:p>
          <a:p>
            <a:pPr marL="0" lvl="0" indent="457200" algn="l" rtl="0">
              <a:spcBef>
                <a:spcPts val="340"/>
              </a:spcBef>
              <a:spcAft>
                <a:spcPts val="0"/>
              </a:spcAft>
              <a:buClr>
                <a:schemeClr val="lt1"/>
              </a:buClr>
              <a:buSzPts val="1700"/>
              <a:buNone/>
            </a:pPr>
            <a:r>
              <a:rPr lang="en-US" sz="2200" b="1">
                <a:solidFill>
                  <a:schemeClr val="lt1"/>
                </a:solidFill>
                <a:latin typeface="Amatic SC"/>
                <a:ea typeface="Amatic SC"/>
                <a:cs typeface="Amatic SC"/>
                <a:sym typeface="Amatic SC"/>
              </a:rPr>
              <a:t>Body gets Weak </a:t>
            </a:r>
            <a:endParaRPr sz="2200" b="1">
              <a:solidFill>
                <a:schemeClr val="lt1"/>
              </a:solidFill>
              <a:latin typeface="Amatic SC"/>
              <a:ea typeface="Amatic SC"/>
              <a:cs typeface="Amatic SC"/>
              <a:sym typeface="Amatic SC"/>
            </a:endParaRPr>
          </a:p>
          <a:p>
            <a:pPr marL="0" lvl="0" indent="457200" algn="l" rtl="0">
              <a:spcBef>
                <a:spcPts val="340"/>
              </a:spcBef>
              <a:spcAft>
                <a:spcPts val="0"/>
              </a:spcAft>
              <a:buClr>
                <a:schemeClr val="lt1"/>
              </a:buClr>
              <a:buSzPts val="1700"/>
              <a:buNone/>
            </a:pPr>
            <a:r>
              <a:rPr lang="en-US" sz="2200" b="1">
                <a:solidFill>
                  <a:schemeClr val="lt1"/>
                </a:solidFill>
                <a:latin typeface="Amatic SC"/>
                <a:ea typeface="Amatic SC"/>
                <a:cs typeface="Amatic SC"/>
                <a:sym typeface="Amatic SC"/>
              </a:rPr>
              <a:t>and Cannot GrOW….</a:t>
            </a:r>
            <a:endParaRPr sz="2200" b="1">
              <a:solidFill>
                <a:schemeClr val="lt1"/>
              </a:solidFill>
              <a:latin typeface="Amatic SC"/>
              <a:ea typeface="Amatic SC"/>
              <a:cs typeface="Amatic SC"/>
              <a:sym typeface="Amatic SC"/>
            </a:endParaRPr>
          </a:p>
        </p:txBody>
      </p:sp>
      <p:pic>
        <p:nvPicPr>
          <p:cNvPr id="377" name="Google Shape;377;p51" descr="IMG_4115.jpg"/>
          <p:cNvPicPr preferRelativeResize="0"/>
          <p:nvPr/>
        </p:nvPicPr>
        <p:blipFill rotWithShape="1">
          <a:blip r:embed="rId3">
            <a:alphaModFix/>
          </a:blip>
          <a:srcRect l="8798" t="3297" r="27859" b="28132"/>
          <a:stretch/>
        </p:blipFill>
        <p:spPr>
          <a:xfrm>
            <a:off x="4443217" y="643467"/>
            <a:ext cx="3748286" cy="5410199"/>
          </a:xfrm>
          <a:prstGeom prst="rect">
            <a:avLst/>
          </a:prstGeom>
          <a:noFill/>
          <a:ln>
            <a:noFill/>
          </a:ln>
          <a:effectLst>
            <a:outerShdw blurRad="1300163" dist="9525" dir="10680000" algn="bl" rotWithShape="0">
              <a:srgbClr val="000000">
                <a:alpha val="44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Food Folly  </a:t>
            </a:r>
            <a:endParaRPr/>
          </a:p>
        </p:txBody>
      </p:sp>
      <p:sp>
        <p:nvSpPr>
          <p:cNvPr id="383" name="Google Shape;383;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200000"/>
              </a:lnSpc>
              <a:spcBef>
                <a:spcPts val="0"/>
              </a:spcBef>
              <a:spcAft>
                <a:spcPts val="0"/>
              </a:spcAft>
              <a:buClr>
                <a:schemeClr val="dk1"/>
              </a:buClr>
              <a:buSzPts val="1800"/>
              <a:buChar char="•"/>
            </a:pPr>
            <a:r>
              <a:rPr lang="en-US" sz="1800"/>
              <a:t>Discuss ideas for not using food as rewards or as a restriction.</a:t>
            </a:r>
            <a:endParaRPr sz="1800"/>
          </a:p>
          <a:p>
            <a:pPr marL="342900" lvl="0" indent="-342900" algn="l" rtl="0">
              <a:lnSpc>
                <a:spcPct val="200000"/>
              </a:lnSpc>
              <a:spcBef>
                <a:spcPts val="360"/>
              </a:spcBef>
              <a:spcAft>
                <a:spcPts val="0"/>
              </a:spcAft>
              <a:buClr>
                <a:schemeClr val="dk1"/>
              </a:buClr>
              <a:buSzPts val="1800"/>
              <a:buChar char="•"/>
            </a:pPr>
            <a:r>
              <a:rPr lang="en-US" sz="1800"/>
              <a:t>Food as a reward of punishment can have both positive and negative influences on children’s food preferences </a:t>
            </a:r>
            <a:endParaRPr sz="1800"/>
          </a:p>
          <a:p>
            <a:pPr marL="342900" lvl="0" indent="-342900" algn="l" rtl="0">
              <a:lnSpc>
                <a:spcPct val="200000"/>
              </a:lnSpc>
              <a:spcBef>
                <a:spcPts val="360"/>
              </a:spcBef>
              <a:spcAft>
                <a:spcPts val="0"/>
              </a:spcAft>
              <a:buClr>
                <a:schemeClr val="dk1"/>
              </a:buClr>
              <a:buSzPts val="1800"/>
              <a:buChar char="•"/>
            </a:pPr>
            <a:r>
              <a:rPr lang="en-US" sz="1800"/>
              <a:t>'Sometimes' foods -  Can cause problems if used as a reward for good behaviour. </a:t>
            </a: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53"/>
          <p:cNvSpPr txBox="1">
            <a:spLocks noGrp="1"/>
          </p:cNvSpPr>
          <p:nvPr>
            <p:ph type="body" idx="1"/>
          </p:nvPr>
        </p:nvSpPr>
        <p:spPr>
          <a:xfrm>
            <a:off x="369600" y="1805725"/>
            <a:ext cx="2808600" cy="3781800"/>
          </a:xfrm>
          <a:prstGeom prst="rect">
            <a:avLst/>
          </a:prstGeom>
          <a:solidFill>
            <a:srgbClr val="414141"/>
          </a:solidFill>
          <a:ln w="38100" cap="flat" cmpd="dbl">
            <a:solidFill>
              <a:srgbClr val="000000"/>
            </a:solidFill>
            <a:prstDash val="solid"/>
            <a:round/>
            <a:headEnd type="none" w="sm" len="sm"/>
            <a:tailEnd type="none" w="sm" len="sm"/>
          </a:ln>
        </p:spPr>
        <p:txBody>
          <a:bodyPr spcFirstLastPara="1" wrap="square" lIns="91425" tIns="45700" rIns="91425" bIns="45700" anchor="t" anchorCtr="0">
            <a:noAutofit/>
          </a:bodyPr>
          <a:lstStyle/>
          <a:p>
            <a:pPr marL="342900" lvl="0" indent="-241300" algn="ctr" rtl="0">
              <a:spcBef>
                <a:spcPts val="0"/>
              </a:spcBef>
              <a:spcAft>
                <a:spcPts val="0"/>
              </a:spcAft>
              <a:buClr>
                <a:schemeClr val="dk1"/>
              </a:buClr>
              <a:buSzPts val="1600"/>
              <a:buNone/>
            </a:pPr>
            <a:endParaRPr sz="3000">
              <a:solidFill>
                <a:srgbClr val="FFFFFF"/>
              </a:solidFill>
            </a:endParaRPr>
          </a:p>
          <a:p>
            <a:pPr marL="342900" lvl="0" indent="-241300" algn="ctr" rtl="0">
              <a:spcBef>
                <a:spcPts val="0"/>
              </a:spcBef>
              <a:spcAft>
                <a:spcPts val="0"/>
              </a:spcAft>
              <a:buClr>
                <a:schemeClr val="dk1"/>
              </a:buClr>
              <a:buSzPts val="1600"/>
              <a:buNone/>
            </a:pPr>
            <a:r>
              <a:rPr lang="en-US" sz="3400" b="1">
                <a:solidFill>
                  <a:srgbClr val="FFFFFF"/>
                </a:solidFill>
                <a:latin typeface="Amatic SC"/>
                <a:ea typeface="Amatic SC"/>
                <a:cs typeface="Amatic SC"/>
                <a:sym typeface="Amatic SC"/>
              </a:rPr>
              <a:t>Food for Life - </a:t>
            </a:r>
            <a:endParaRPr sz="3400" b="1">
              <a:solidFill>
                <a:srgbClr val="FFFFFF"/>
              </a:solidFill>
              <a:latin typeface="Amatic SC"/>
              <a:ea typeface="Amatic SC"/>
              <a:cs typeface="Amatic SC"/>
              <a:sym typeface="Amatic SC"/>
            </a:endParaRPr>
          </a:p>
          <a:p>
            <a:pPr marL="342900" lvl="0" indent="-241300" algn="ctr" rtl="0">
              <a:spcBef>
                <a:spcPts val="0"/>
              </a:spcBef>
              <a:spcAft>
                <a:spcPts val="0"/>
              </a:spcAft>
              <a:buClr>
                <a:schemeClr val="dk1"/>
              </a:buClr>
              <a:buSzPts val="1600"/>
              <a:buNone/>
            </a:pPr>
            <a:r>
              <a:rPr lang="en-US" sz="3400" b="1">
                <a:solidFill>
                  <a:srgbClr val="FFFFFF"/>
                </a:solidFill>
                <a:latin typeface="Amatic SC"/>
                <a:ea typeface="Amatic SC"/>
                <a:cs typeface="Amatic SC"/>
                <a:sym typeface="Amatic SC"/>
              </a:rPr>
              <a:t>Neither Reward</a:t>
            </a:r>
            <a:endParaRPr sz="3400" b="1">
              <a:solidFill>
                <a:srgbClr val="FFFFFF"/>
              </a:solidFill>
              <a:latin typeface="Amatic SC"/>
              <a:ea typeface="Amatic SC"/>
              <a:cs typeface="Amatic SC"/>
              <a:sym typeface="Amatic SC"/>
            </a:endParaRPr>
          </a:p>
          <a:p>
            <a:pPr marL="342900" lvl="0" indent="-241300" algn="ctr" rtl="0">
              <a:spcBef>
                <a:spcPts val="0"/>
              </a:spcBef>
              <a:spcAft>
                <a:spcPts val="0"/>
              </a:spcAft>
              <a:buClr>
                <a:schemeClr val="dk1"/>
              </a:buClr>
              <a:buSzPts val="1600"/>
              <a:buNone/>
            </a:pPr>
            <a:r>
              <a:rPr lang="en-US" sz="3400" b="1">
                <a:solidFill>
                  <a:srgbClr val="FFFFFF"/>
                </a:solidFill>
                <a:latin typeface="Amatic SC"/>
                <a:ea typeface="Amatic SC"/>
                <a:cs typeface="Amatic SC"/>
                <a:sym typeface="Amatic SC"/>
              </a:rPr>
              <a:t>nor</a:t>
            </a:r>
            <a:endParaRPr sz="3400" b="1">
              <a:solidFill>
                <a:srgbClr val="FFFFFF"/>
              </a:solidFill>
              <a:latin typeface="Amatic SC"/>
              <a:ea typeface="Amatic SC"/>
              <a:cs typeface="Amatic SC"/>
              <a:sym typeface="Amatic SC"/>
            </a:endParaRPr>
          </a:p>
          <a:p>
            <a:pPr marL="342900" lvl="0" indent="-241300" algn="ctr" rtl="0">
              <a:spcBef>
                <a:spcPts val="0"/>
              </a:spcBef>
              <a:spcAft>
                <a:spcPts val="0"/>
              </a:spcAft>
              <a:buClr>
                <a:schemeClr val="dk1"/>
              </a:buClr>
              <a:buSzPts val="1600"/>
              <a:buNone/>
            </a:pPr>
            <a:r>
              <a:rPr lang="en-US" sz="3400" b="1">
                <a:solidFill>
                  <a:srgbClr val="FFFFFF"/>
                </a:solidFill>
                <a:latin typeface="Amatic SC"/>
                <a:ea typeface="Amatic SC"/>
                <a:cs typeface="Amatic SC"/>
                <a:sym typeface="Amatic SC"/>
              </a:rPr>
              <a:t>Punishment</a:t>
            </a:r>
            <a:endParaRPr sz="3400" b="1">
              <a:solidFill>
                <a:srgbClr val="FFFFFF"/>
              </a:solidFill>
              <a:latin typeface="Amatic SC"/>
              <a:ea typeface="Amatic SC"/>
              <a:cs typeface="Amatic SC"/>
              <a:sym typeface="Amatic SC"/>
            </a:endParaRPr>
          </a:p>
        </p:txBody>
      </p:sp>
      <p:pic>
        <p:nvPicPr>
          <p:cNvPr id="389" name="Google Shape;389;p53" descr="IMG_4194 (1).jpg"/>
          <p:cNvPicPr preferRelativeResize="0"/>
          <p:nvPr/>
        </p:nvPicPr>
        <p:blipFill rotWithShape="1">
          <a:blip r:embed="rId3">
            <a:alphaModFix/>
          </a:blip>
          <a:srcRect l="10149" r="27901"/>
          <a:stretch/>
        </p:blipFill>
        <p:spPr>
          <a:xfrm>
            <a:off x="3463850" y="175638"/>
            <a:ext cx="5374555" cy="6506723"/>
          </a:xfrm>
          <a:prstGeom prst="rect">
            <a:avLst/>
          </a:prstGeom>
          <a:noFill/>
          <a:ln>
            <a:noFill/>
          </a:ln>
          <a:effectLst>
            <a:outerShdw blurRad="1428750" dist="9525" dir="5400000" algn="bl" rotWithShape="0">
              <a:srgbClr val="64653F">
                <a:alpha val="50000"/>
              </a:srgbClr>
            </a:outerShdw>
          </a:effectLst>
        </p:spPr>
      </p:pic>
      <p:sp>
        <p:nvSpPr>
          <p:cNvPr id="390" name="Google Shape;390;p53"/>
          <p:cNvSpPr txBox="1"/>
          <p:nvPr/>
        </p:nvSpPr>
        <p:spPr>
          <a:xfrm>
            <a:off x="5722471" y="2300941"/>
            <a:ext cx="2375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91" name="Google Shape;391;p53"/>
          <p:cNvSpPr txBox="1"/>
          <p:nvPr/>
        </p:nvSpPr>
        <p:spPr>
          <a:xfrm>
            <a:off x="1655950" y="351275"/>
            <a:ext cx="73464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76200" y="369848"/>
            <a:ext cx="8991600" cy="927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Calibri"/>
              <a:buNone/>
            </a:pPr>
            <a:r>
              <a:rPr lang="en-US" sz="3600"/>
              <a:t>Speakers Notes: Nutrition on Upendo Ward</a:t>
            </a:r>
            <a:endParaRPr sz="3600"/>
          </a:p>
        </p:txBody>
      </p:sp>
      <p:sp>
        <p:nvSpPr>
          <p:cNvPr id="125" name="Google Shape;125;p18"/>
          <p:cNvSpPr txBox="1">
            <a:spLocks noGrp="1"/>
          </p:cNvSpPr>
          <p:nvPr>
            <p:ph type="body" idx="1"/>
          </p:nvPr>
        </p:nvSpPr>
        <p:spPr>
          <a:xfrm>
            <a:off x="457200" y="1047975"/>
            <a:ext cx="8229600" cy="5562900"/>
          </a:xfrm>
          <a:prstGeom prst="rect">
            <a:avLst/>
          </a:prstGeom>
          <a:noFill/>
          <a:ln>
            <a:noFill/>
          </a:ln>
        </p:spPr>
        <p:txBody>
          <a:bodyPr spcFirstLastPara="1" wrap="square" lIns="91425" tIns="45700" rIns="91425" bIns="45700" anchor="t" anchorCtr="0">
            <a:noAutofit/>
          </a:bodyPr>
          <a:lstStyle/>
          <a:p>
            <a:pPr marL="342900" lvl="0" indent="0" algn="l" rtl="0">
              <a:lnSpc>
                <a:spcPct val="80000"/>
              </a:lnSpc>
              <a:spcBef>
                <a:spcPts val="0"/>
              </a:spcBef>
              <a:spcAft>
                <a:spcPts val="0"/>
              </a:spcAft>
              <a:buNone/>
            </a:pPr>
            <a:endParaRPr sz="1760"/>
          </a:p>
          <a:p>
            <a:pPr marL="342900" lvl="0" indent="-342900" algn="l" rtl="0">
              <a:lnSpc>
                <a:spcPct val="80000"/>
              </a:lnSpc>
              <a:spcBef>
                <a:spcPts val="0"/>
              </a:spcBef>
              <a:spcAft>
                <a:spcPts val="0"/>
              </a:spcAft>
              <a:buClr>
                <a:schemeClr val="dk1"/>
              </a:buClr>
              <a:buSzPts val="1760"/>
              <a:buChar char="•"/>
            </a:pPr>
            <a:r>
              <a:rPr lang="en-US" sz="1760"/>
              <a:t>Every child admitted to Upendo Ward has cancer</a:t>
            </a:r>
            <a:endParaRPr/>
          </a:p>
          <a:p>
            <a:pPr marL="342900" lvl="0" indent="-342900" algn="l" rtl="0">
              <a:lnSpc>
                <a:spcPct val="80000"/>
              </a:lnSpc>
              <a:spcBef>
                <a:spcPts val="352"/>
              </a:spcBef>
              <a:spcAft>
                <a:spcPts val="0"/>
              </a:spcAft>
              <a:buClr>
                <a:schemeClr val="dk1"/>
              </a:buClr>
              <a:buSzPts val="1760"/>
              <a:buChar char="•"/>
            </a:pPr>
            <a:r>
              <a:rPr lang="en-US" sz="1760"/>
              <a:t>Many children are also malnourished as a result of their long or serious illness</a:t>
            </a:r>
            <a:endParaRPr/>
          </a:p>
          <a:p>
            <a:pPr marL="342900" lvl="0" indent="-342900" algn="l" rtl="0">
              <a:lnSpc>
                <a:spcPct val="80000"/>
              </a:lnSpc>
              <a:spcBef>
                <a:spcPts val="352"/>
              </a:spcBef>
              <a:spcAft>
                <a:spcPts val="0"/>
              </a:spcAft>
              <a:buClr>
                <a:schemeClr val="dk1"/>
              </a:buClr>
              <a:buSzPts val="1760"/>
              <a:buChar char="•"/>
            </a:pPr>
            <a:r>
              <a:rPr lang="en-US" sz="1760"/>
              <a:t>This means that every Upendo Child needs special nutrition</a:t>
            </a:r>
            <a:endParaRPr sz="1760"/>
          </a:p>
          <a:p>
            <a:pPr marL="342900" lvl="0" indent="-342900" algn="l" rtl="0">
              <a:lnSpc>
                <a:spcPct val="80000"/>
              </a:lnSpc>
              <a:spcBef>
                <a:spcPts val="352"/>
              </a:spcBef>
              <a:spcAft>
                <a:spcPts val="0"/>
              </a:spcAft>
              <a:buClr>
                <a:schemeClr val="dk1"/>
              </a:buClr>
              <a:buSzPts val="1760"/>
              <a:buChar char="•"/>
            </a:pPr>
            <a:r>
              <a:rPr lang="en-US" sz="1760"/>
              <a:t>Meals are provided 3 times a day on the ward</a:t>
            </a:r>
            <a:endParaRPr/>
          </a:p>
          <a:p>
            <a:pPr marL="342900" lvl="0" indent="-342900" algn="l" rtl="0">
              <a:lnSpc>
                <a:spcPct val="80000"/>
              </a:lnSpc>
              <a:spcBef>
                <a:spcPts val="352"/>
              </a:spcBef>
              <a:spcAft>
                <a:spcPts val="0"/>
              </a:spcAft>
              <a:buClr>
                <a:schemeClr val="dk1"/>
              </a:buClr>
              <a:buSzPts val="1760"/>
              <a:buChar char="•"/>
            </a:pPr>
            <a:r>
              <a:rPr lang="en-US" sz="1760"/>
              <a:t>Nutritional supplements are also offered to every child in the form of fresh smoothies and porridge every day</a:t>
            </a:r>
            <a:endParaRPr sz="1760"/>
          </a:p>
          <a:p>
            <a:pPr marL="342900" lvl="0" indent="-342900" algn="l" rtl="0">
              <a:lnSpc>
                <a:spcPct val="80000"/>
              </a:lnSpc>
              <a:spcBef>
                <a:spcPts val="352"/>
              </a:spcBef>
              <a:spcAft>
                <a:spcPts val="0"/>
              </a:spcAft>
              <a:buClr>
                <a:schemeClr val="dk1"/>
              </a:buClr>
              <a:buSzPts val="1760"/>
              <a:buChar char="•"/>
            </a:pPr>
            <a:r>
              <a:rPr lang="en-US" sz="1760"/>
              <a:t>The smoothie is packed with strength building calories and contain lots of wonderful ingredients needed to heal your child. These include:</a:t>
            </a:r>
            <a:endParaRPr/>
          </a:p>
          <a:p>
            <a:pPr marL="742950" lvl="1" indent="-285750" algn="l" rtl="0">
              <a:lnSpc>
                <a:spcPct val="80000"/>
              </a:lnSpc>
              <a:spcBef>
                <a:spcPts val="308"/>
              </a:spcBef>
              <a:spcAft>
                <a:spcPts val="0"/>
              </a:spcAft>
              <a:buClr>
                <a:schemeClr val="dk1"/>
              </a:buClr>
              <a:buSzPts val="1540"/>
              <a:buChar char="–"/>
            </a:pPr>
            <a:r>
              <a:rPr lang="en-US" sz="1540"/>
              <a:t>Seasonal Fruit </a:t>
            </a:r>
            <a:endParaRPr/>
          </a:p>
          <a:p>
            <a:pPr marL="742950" lvl="1" indent="-285750" algn="l" rtl="0">
              <a:lnSpc>
                <a:spcPct val="80000"/>
              </a:lnSpc>
              <a:spcBef>
                <a:spcPts val="308"/>
              </a:spcBef>
              <a:spcAft>
                <a:spcPts val="0"/>
              </a:spcAft>
              <a:buClr>
                <a:schemeClr val="dk1"/>
              </a:buClr>
              <a:buSzPts val="1540"/>
              <a:buChar char="–"/>
            </a:pPr>
            <a:r>
              <a:rPr lang="en-US" sz="1540"/>
              <a:t>Cashew Nuts </a:t>
            </a:r>
            <a:endParaRPr/>
          </a:p>
          <a:p>
            <a:pPr marL="742950" lvl="1" indent="-285750" algn="l" rtl="0">
              <a:lnSpc>
                <a:spcPct val="80000"/>
              </a:lnSpc>
              <a:spcBef>
                <a:spcPts val="308"/>
              </a:spcBef>
              <a:spcAft>
                <a:spcPts val="0"/>
              </a:spcAft>
              <a:buClr>
                <a:schemeClr val="dk1"/>
              </a:buClr>
              <a:buSzPts val="1540"/>
              <a:buChar char="–"/>
            </a:pPr>
            <a:r>
              <a:rPr lang="en-US" sz="1540"/>
              <a:t>Mchicha </a:t>
            </a:r>
            <a:endParaRPr/>
          </a:p>
          <a:p>
            <a:pPr marL="742950" lvl="1" indent="-285750" algn="l" rtl="0">
              <a:lnSpc>
                <a:spcPct val="80000"/>
              </a:lnSpc>
              <a:spcBef>
                <a:spcPts val="308"/>
              </a:spcBef>
              <a:spcAft>
                <a:spcPts val="0"/>
              </a:spcAft>
              <a:buClr>
                <a:schemeClr val="dk1"/>
              </a:buClr>
              <a:buSzPts val="1540"/>
              <a:buChar char="–"/>
            </a:pPr>
            <a:r>
              <a:rPr lang="en-US" sz="1540"/>
              <a:t>Honey</a:t>
            </a:r>
            <a:endParaRPr/>
          </a:p>
          <a:p>
            <a:pPr marL="742950" lvl="1" indent="-285750" algn="l" rtl="0">
              <a:lnSpc>
                <a:spcPct val="80000"/>
              </a:lnSpc>
              <a:spcBef>
                <a:spcPts val="308"/>
              </a:spcBef>
              <a:spcAft>
                <a:spcPts val="0"/>
              </a:spcAft>
              <a:buClr>
                <a:schemeClr val="dk1"/>
              </a:buClr>
              <a:buSzPts val="1540"/>
              <a:buChar char="–"/>
            </a:pPr>
            <a:r>
              <a:rPr lang="en-US" sz="1540"/>
              <a:t>Spices</a:t>
            </a:r>
            <a:endParaRPr sz="1540"/>
          </a:p>
          <a:p>
            <a:pPr marL="342900" lvl="0" indent="-342900" algn="l" rtl="0">
              <a:lnSpc>
                <a:spcPct val="80000"/>
              </a:lnSpc>
              <a:spcBef>
                <a:spcPts val="352"/>
              </a:spcBef>
              <a:spcAft>
                <a:spcPts val="0"/>
              </a:spcAft>
              <a:buClr>
                <a:schemeClr val="dk1"/>
              </a:buClr>
              <a:buSzPts val="1760"/>
              <a:buChar char="•"/>
            </a:pPr>
            <a:r>
              <a:rPr lang="en-US" sz="1760"/>
              <a:t>PLEASE encourage your child to finish these drinks as they work to speed up your child’s recovery and help the medicines to fight your child’s cancer</a:t>
            </a:r>
            <a:endParaRPr sz="1760"/>
          </a:p>
          <a:p>
            <a:pPr marL="342900" lvl="0" indent="-342900" algn="l" rtl="0">
              <a:lnSpc>
                <a:spcPct val="80000"/>
              </a:lnSpc>
              <a:spcBef>
                <a:spcPts val="352"/>
              </a:spcBef>
              <a:spcAft>
                <a:spcPts val="0"/>
              </a:spcAft>
              <a:buSzPts val="1760"/>
              <a:buChar char="•"/>
            </a:pPr>
            <a:r>
              <a:rPr lang="en-US" sz="1760"/>
              <a:t>Luckily they are also delicious! If your child is struggling with food please tell a member of staff immediately!</a:t>
            </a:r>
            <a:endParaRPr/>
          </a:p>
          <a:p>
            <a:pPr marL="0" lvl="0" indent="0" algn="l" rtl="0">
              <a:lnSpc>
                <a:spcPct val="80000"/>
              </a:lnSpc>
              <a:spcBef>
                <a:spcPts val="352"/>
              </a:spcBef>
              <a:spcAft>
                <a:spcPts val="0"/>
              </a:spcAft>
              <a:buClr>
                <a:schemeClr val="dk1"/>
              </a:buClr>
              <a:buSzPts val="1760"/>
              <a:buNone/>
            </a:pPr>
            <a:endParaRPr sz="1760"/>
          </a:p>
          <a:p>
            <a:pPr marL="0" lvl="0" indent="0" algn="l" rtl="0">
              <a:lnSpc>
                <a:spcPct val="80000"/>
              </a:lnSpc>
              <a:spcBef>
                <a:spcPts val="352"/>
              </a:spcBef>
              <a:spcAft>
                <a:spcPts val="0"/>
              </a:spcAft>
              <a:buClr>
                <a:schemeClr val="dk1"/>
              </a:buClr>
              <a:buSzPts val="1760"/>
              <a:buNone/>
            </a:pPr>
            <a:endParaRPr/>
          </a:p>
          <a:p>
            <a:pPr marL="0" lvl="0" indent="0" algn="l" rtl="0">
              <a:lnSpc>
                <a:spcPct val="80000"/>
              </a:lnSpc>
              <a:spcBef>
                <a:spcPts val="352"/>
              </a:spcBef>
              <a:spcAft>
                <a:spcPts val="0"/>
              </a:spcAft>
              <a:buClr>
                <a:schemeClr val="dk1"/>
              </a:buClr>
              <a:buSzPts val="1760"/>
              <a:buNone/>
            </a:pPr>
            <a:endParaRPr sz="176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4"/>
          <p:cNvSpPr txBox="1">
            <a:spLocks noGrp="1"/>
          </p:cNvSpPr>
          <p:nvPr>
            <p:ph type="title"/>
          </p:nvPr>
        </p:nvSpPr>
        <p:spPr>
          <a:xfrm>
            <a:off x="457200" y="205922"/>
            <a:ext cx="8229600" cy="83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3800"/>
              <a:t>Speaker’s notes: Water for Life</a:t>
            </a:r>
            <a:endParaRPr sz="3800"/>
          </a:p>
        </p:txBody>
      </p:sp>
      <p:sp>
        <p:nvSpPr>
          <p:cNvPr id="397" name="Google Shape;397;p54"/>
          <p:cNvSpPr txBox="1">
            <a:spLocks noGrp="1"/>
          </p:cNvSpPr>
          <p:nvPr>
            <p:ph type="body" idx="1"/>
          </p:nvPr>
        </p:nvSpPr>
        <p:spPr>
          <a:xfrm>
            <a:off x="457200" y="1041725"/>
            <a:ext cx="8229600" cy="5476500"/>
          </a:xfrm>
          <a:prstGeom prst="rect">
            <a:avLst/>
          </a:prstGeom>
          <a:noFill/>
          <a:ln>
            <a:noFill/>
          </a:ln>
        </p:spPr>
        <p:txBody>
          <a:bodyPr spcFirstLastPara="1" wrap="square" lIns="91425" tIns="45700" rIns="91425" bIns="45700" anchor="t" anchorCtr="0">
            <a:noAutofit/>
          </a:bodyPr>
          <a:lstStyle/>
          <a:p>
            <a:pPr marL="342900" lvl="0" indent="-321945" algn="l" rtl="0">
              <a:lnSpc>
                <a:spcPct val="80000"/>
              </a:lnSpc>
              <a:spcBef>
                <a:spcPts val="0"/>
              </a:spcBef>
              <a:spcAft>
                <a:spcPts val="0"/>
              </a:spcAft>
              <a:buClr>
                <a:schemeClr val="dk1"/>
              </a:buClr>
              <a:buSzPts val="1200"/>
              <a:buChar char="•"/>
            </a:pPr>
            <a:r>
              <a:rPr lang="en-US" sz="1200"/>
              <a:t>Water is wonderful:</a:t>
            </a:r>
            <a:endParaRPr sz="1200"/>
          </a:p>
          <a:p>
            <a:pPr marL="742950" lvl="1" indent="-286385" algn="l" rtl="0">
              <a:lnSpc>
                <a:spcPct val="80000"/>
              </a:lnSpc>
              <a:spcBef>
                <a:spcPts val="238"/>
              </a:spcBef>
              <a:spcAft>
                <a:spcPts val="0"/>
              </a:spcAft>
              <a:buClr>
                <a:schemeClr val="dk1"/>
              </a:buClr>
              <a:buSzPts val="1200"/>
              <a:buChar char="–"/>
            </a:pPr>
            <a:r>
              <a:rPr lang="en-US" sz="1200"/>
              <a:t>Water is the best drink for your child</a:t>
            </a:r>
            <a:endParaRPr sz="1200"/>
          </a:p>
          <a:p>
            <a:pPr marL="742950" lvl="1" indent="-286385" algn="l" rtl="0">
              <a:lnSpc>
                <a:spcPct val="80000"/>
              </a:lnSpc>
              <a:spcBef>
                <a:spcPts val="238"/>
              </a:spcBef>
              <a:spcAft>
                <a:spcPts val="0"/>
              </a:spcAft>
              <a:buClr>
                <a:schemeClr val="dk1"/>
              </a:buClr>
              <a:buSzPts val="1200"/>
              <a:buChar char="–"/>
            </a:pPr>
            <a:r>
              <a:rPr lang="en-US" sz="1200"/>
              <a:t>Teach your child to drink from a cup</a:t>
            </a:r>
            <a:endParaRPr sz="1200"/>
          </a:p>
          <a:p>
            <a:pPr marL="742950" lvl="1" indent="-286385" algn="l" rtl="0">
              <a:lnSpc>
                <a:spcPct val="80000"/>
              </a:lnSpc>
              <a:spcBef>
                <a:spcPts val="238"/>
              </a:spcBef>
              <a:spcAft>
                <a:spcPts val="0"/>
              </a:spcAft>
              <a:buClr>
                <a:schemeClr val="dk1"/>
              </a:buClr>
              <a:buSzPts val="1200"/>
              <a:buChar char="–"/>
            </a:pPr>
            <a:r>
              <a:rPr lang="en-US" sz="1200"/>
              <a:t>Give your child water to drink after meals.</a:t>
            </a:r>
            <a:endParaRPr sz="1200"/>
          </a:p>
          <a:p>
            <a:pPr marL="742950" lvl="1" indent="-286385" algn="l" rtl="0">
              <a:lnSpc>
                <a:spcPct val="80000"/>
              </a:lnSpc>
              <a:spcBef>
                <a:spcPts val="238"/>
              </a:spcBef>
              <a:spcAft>
                <a:spcPts val="0"/>
              </a:spcAft>
              <a:buClr>
                <a:schemeClr val="dk1"/>
              </a:buClr>
              <a:buSzPts val="1200"/>
              <a:buChar char="–"/>
            </a:pPr>
            <a:r>
              <a:rPr lang="en-US" sz="1200"/>
              <a:t>Be a good role model: Drink plenty of water yourself and your child will copy you</a:t>
            </a:r>
            <a:endParaRPr sz="1200"/>
          </a:p>
          <a:p>
            <a:pPr marL="742950" lvl="1" indent="-286385" algn="l" rtl="0">
              <a:lnSpc>
                <a:spcPct val="80000"/>
              </a:lnSpc>
              <a:spcBef>
                <a:spcPts val="238"/>
              </a:spcBef>
              <a:spcAft>
                <a:spcPts val="0"/>
              </a:spcAft>
              <a:buClr>
                <a:schemeClr val="dk1"/>
              </a:buClr>
              <a:buSzPts val="1200"/>
              <a:buChar char="–"/>
            </a:pPr>
            <a:r>
              <a:rPr lang="en-US" sz="1200"/>
              <a:t>Water is the best choice as it has no sugar in it to rot their teeth.</a:t>
            </a:r>
            <a:endParaRPr sz="1200"/>
          </a:p>
          <a:p>
            <a:pPr marL="1143000" lvl="2" indent="-229235" algn="l" rtl="0">
              <a:lnSpc>
                <a:spcPct val="80000"/>
              </a:lnSpc>
              <a:spcBef>
                <a:spcPts val="238"/>
              </a:spcBef>
              <a:spcAft>
                <a:spcPts val="0"/>
              </a:spcAft>
              <a:buClr>
                <a:schemeClr val="dk1"/>
              </a:buClr>
              <a:buSzPts val="1200"/>
              <a:buChar char="•"/>
            </a:pPr>
            <a:r>
              <a:rPr lang="en-US" sz="1200"/>
              <a:t>Avoid sugary drinks such as tea and soda. Other drinks can contain unhealthy ingredients and additives that are not healthy. Giving your child tea can make them have weak blood (anaemia – low iron). </a:t>
            </a:r>
            <a:endParaRPr sz="1200"/>
          </a:p>
          <a:p>
            <a:pPr marL="742950" lvl="1" indent="-210184" algn="l" rtl="0">
              <a:lnSpc>
                <a:spcPct val="80000"/>
              </a:lnSpc>
              <a:spcBef>
                <a:spcPts val="238"/>
              </a:spcBef>
              <a:spcAft>
                <a:spcPts val="0"/>
              </a:spcAft>
              <a:buClr>
                <a:schemeClr val="dk1"/>
              </a:buClr>
              <a:buSzPts val="1190"/>
              <a:buNone/>
            </a:pPr>
            <a:endParaRPr sz="1200"/>
          </a:p>
          <a:p>
            <a:pPr marL="342900" lvl="0" indent="-321945" algn="l" rtl="0">
              <a:lnSpc>
                <a:spcPct val="80000"/>
              </a:lnSpc>
              <a:spcBef>
                <a:spcPts val="306"/>
              </a:spcBef>
              <a:spcAft>
                <a:spcPts val="0"/>
              </a:spcAft>
              <a:buClr>
                <a:schemeClr val="dk1"/>
              </a:buClr>
              <a:buSzPts val="1200"/>
              <a:buChar char="•"/>
            </a:pPr>
            <a:r>
              <a:rPr lang="en-US" sz="1200"/>
              <a:t>Contaminated water:</a:t>
            </a:r>
            <a:endParaRPr sz="1200"/>
          </a:p>
          <a:p>
            <a:pPr marL="742950" lvl="1" indent="-286385" algn="l" rtl="0">
              <a:lnSpc>
                <a:spcPct val="80000"/>
              </a:lnSpc>
              <a:spcBef>
                <a:spcPts val="238"/>
              </a:spcBef>
              <a:spcAft>
                <a:spcPts val="0"/>
              </a:spcAft>
              <a:buClr>
                <a:schemeClr val="dk1"/>
              </a:buClr>
              <a:buSzPts val="1200"/>
              <a:buChar char="–"/>
            </a:pPr>
            <a:r>
              <a:rPr lang="en-US" sz="1200"/>
              <a:t>(or water that is not from an ‘improved’ water supply) needs to be treated in the home. Even if it is transported from an ‘improved source’ such as a piped system, transportation and storage in the home can cause further contamination. </a:t>
            </a:r>
            <a:endParaRPr sz="1200"/>
          </a:p>
          <a:p>
            <a:pPr marL="742950" lvl="1" indent="-286385" algn="l" rtl="0">
              <a:lnSpc>
                <a:spcPct val="80000"/>
              </a:lnSpc>
              <a:spcBef>
                <a:spcPts val="238"/>
              </a:spcBef>
              <a:spcAft>
                <a:spcPts val="0"/>
              </a:spcAft>
              <a:buClr>
                <a:schemeClr val="dk1"/>
              </a:buClr>
              <a:buSzPts val="1200"/>
              <a:buChar char="–"/>
            </a:pPr>
            <a:r>
              <a:rPr lang="en-US" sz="1200"/>
              <a:t>Unsafe water increases worms and germs entering the body. This is often a major cause of diarrhea in children. Severe diarrhea has the potential to kill young children. Having diarrhea too often changes the inside of children’s gut so that they cannot absorb the nutrients from their food properly anymore, so they become weak.</a:t>
            </a:r>
            <a:endParaRPr sz="1200"/>
          </a:p>
          <a:p>
            <a:pPr marL="742950" lvl="1" indent="-286385" algn="l" rtl="0">
              <a:lnSpc>
                <a:spcPct val="80000"/>
              </a:lnSpc>
              <a:spcBef>
                <a:spcPts val="238"/>
              </a:spcBef>
              <a:spcAft>
                <a:spcPts val="0"/>
              </a:spcAft>
              <a:buClr>
                <a:schemeClr val="dk1"/>
              </a:buClr>
              <a:buSzPts val="1200"/>
              <a:buChar char="–"/>
            </a:pPr>
            <a:r>
              <a:rPr lang="en-US" sz="1200"/>
              <a:t>Wherever possible, treat all water used for drinking before it is consumed. The common methods are boiling, filtering or solar disinfection (putting water in clear containers in the sun for a minimum 6 hours where the sun’s rays will help kill harmful pathogens).</a:t>
            </a:r>
            <a:endParaRPr sz="1200"/>
          </a:p>
          <a:p>
            <a:pPr marL="742950" lvl="1" indent="-286385" algn="l" rtl="0">
              <a:lnSpc>
                <a:spcPct val="80000"/>
              </a:lnSpc>
              <a:spcBef>
                <a:spcPts val="238"/>
              </a:spcBef>
              <a:spcAft>
                <a:spcPts val="0"/>
              </a:spcAft>
              <a:buClr>
                <a:schemeClr val="dk1"/>
              </a:buClr>
              <a:buSzPts val="1200"/>
              <a:buChar char="–"/>
            </a:pPr>
            <a:r>
              <a:rPr lang="en-US" sz="1200"/>
              <a:t>If water is cloudy (such as if taken from a river) it is important to allow sediment to separate from the water first to make it clearer so that other disinfecting methods work better. You can do this by resting it in a bucket for some time and scooping out the clear water or by using special chemicals or native coagulant plants.</a:t>
            </a:r>
            <a:endParaRPr sz="1200"/>
          </a:p>
          <a:p>
            <a:pPr marL="342900" lvl="0" indent="-245745" algn="l" rtl="0">
              <a:lnSpc>
                <a:spcPct val="80000"/>
              </a:lnSpc>
              <a:spcBef>
                <a:spcPts val="306"/>
              </a:spcBef>
              <a:spcAft>
                <a:spcPts val="0"/>
              </a:spcAft>
              <a:buClr>
                <a:schemeClr val="dk1"/>
              </a:buClr>
              <a:buSzPts val="1530"/>
              <a:buNone/>
            </a:pPr>
            <a:endParaRPr sz="1300"/>
          </a:p>
          <a:p>
            <a:pPr marL="0" lvl="0" indent="0" algn="l" rtl="0">
              <a:lnSpc>
                <a:spcPct val="80000"/>
              </a:lnSpc>
              <a:spcBef>
                <a:spcPts val="306"/>
              </a:spcBef>
              <a:spcAft>
                <a:spcPts val="0"/>
              </a:spcAft>
              <a:buClr>
                <a:schemeClr val="dk1"/>
              </a:buClr>
              <a:buSzPts val="1530"/>
              <a:buNone/>
            </a:pPr>
            <a:r>
              <a:rPr lang="en-US" sz="1300"/>
              <a:t>Discussion: What is the best drink for children?</a:t>
            </a:r>
            <a:endParaRPr sz="1300"/>
          </a:p>
          <a:p>
            <a:pPr marL="0" lvl="0" indent="0" algn="l" rtl="0">
              <a:lnSpc>
                <a:spcPct val="80000"/>
              </a:lnSpc>
              <a:spcBef>
                <a:spcPts val="306"/>
              </a:spcBef>
              <a:spcAft>
                <a:spcPts val="0"/>
              </a:spcAft>
              <a:buClr>
                <a:schemeClr val="dk1"/>
              </a:buClr>
              <a:buSzPts val="1530"/>
              <a:buNone/>
            </a:pPr>
            <a:r>
              <a:rPr lang="en-US" sz="1300"/>
              <a:t>What can you do to encourage your child to drink more water?</a:t>
            </a:r>
            <a:endParaRPr sz="1300"/>
          </a:p>
          <a:p>
            <a:pPr marL="0" lvl="0" indent="0" algn="l" rtl="0">
              <a:lnSpc>
                <a:spcPct val="80000"/>
              </a:lnSpc>
              <a:spcBef>
                <a:spcPts val="306"/>
              </a:spcBef>
              <a:spcAft>
                <a:spcPts val="0"/>
              </a:spcAft>
              <a:buClr>
                <a:schemeClr val="dk1"/>
              </a:buClr>
              <a:buSzPts val="1530"/>
              <a:buNone/>
            </a:pPr>
            <a:r>
              <a:rPr lang="en-US" sz="1300"/>
              <a:t>How do you treat your drinking water?</a:t>
            </a:r>
            <a:endParaRPr sz="13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488480" y="640081"/>
            <a:ext cx="2532887" cy="36819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800"/>
              <a:buFont typeface="Calibri"/>
              <a:buNone/>
            </a:pPr>
            <a:r>
              <a:rPr lang="en-US" sz="4500" b="1">
                <a:latin typeface="Amatic SC"/>
                <a:ea typeface="Amatic SC"/>
                <a:cs typeface="Amatic SC"/>
                <a:sym typeface="Amatic SC"/>
              </a:rPr>
              <a:t>Drink Lots of Clean Water!</a:t>
            </a:r>
            <a:endParaRPr sz="4500" b="1">
              <a:latin typeface="Amatic SC"/>
              <a:ea typeface="Amatic SC"/>
              <a:cs typeface="Amatic SC"/>
              <a:sym typeface="Amatic SC"/>
            </a:endParaRPr>
          </a:p>
        </p:txBody>
      </p:sp>
      <p:pic>
        <p:nvPicPr>
          <p:cNvPr id="403" name="Google Shape;403;p55" descr="IMG_4205.jpg"/>
          <p:cNvPicPr preferRelativeResize="0">
            <a:picLocks noGrp="1"/>
          </p:cNvPicPr>
          <p:nvPr>
            <p:ph type="body" idx="1"/>
          </p:nvPr>
        </p:nvPicPr>
        <p:blipFill rotWithShape="1">
          <a:blip r:embed="rId3">
            <a:alphaModFix/>
          </a:blip>
          <a:srcRect l="15505" r="22670"/>
          <a:stretch/>
        </p:blipFill>
        <p:spPr>
          <a:xfrm>
            <a:off x="3490722" y="10"/>
            <a:ext cx="5653278" cy="6857990"/>
          </a:xfrm>
          <a:prstGeom prst="rect">
            <a:avLst/>
          </a:prstGeom>
          <a:noFill/>
          <a:ln>
            <a:noFill/>
          </a:ln>
          <a:effectLst>
            <a:outerShdw blurRad="628650" dist="19050" dir="5400000" algn="bl" rotWithShape="0">
              <a:srgbClr val="000000">
                <a:alpha val="50000"/>
              </a:srgbClr>
            </a:outerShdw>
            <a:reflection stA="31000" endPos="1000" dist="495300" dir="5400000" fadeDir="5400012" sy="-100000" algn="bl" rotWithShape="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Happy Teeth</a:t>
            </a:r>
            <a:endParaRPr/>
          </a:p>
        </p:txBody>
      </p:sp>
      <p:sp>
        <p:nvSpPr>
          <p:cNvPr id="409" name="Google Shape;409;p56"/>
          <p:cNvSpPr txBox="1">
            <a:spLocks noGrp="1"/>
          </p:cNvSpPr>
          <p:nvPr>
            <p:ph type="body" idx="1"/>
          </p:nvPr>
        </p:nvSpPr>
        <p:spPr>
          <a:xfrm>
            <a:off x="457200" y="1275850"/>
            <a:ext cx="8229600" cy="4985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665"/>
              <a:buChar char="•"/>
            </a:pPr>
            <a:r>
              <a:rPr lang="en-US" sz="1665"/>
              <a:t>To have strong healthy teeth, we need to look after them. As soon as teeth appear they can get tooth decay. We need to look after teeth as small children need strong healthy teeth to chew food, speak and have a good looking smile.</a:t>
            </a:r>
            <a:endParaRPr sz="1665"/>
          </a:p>
          <a:p>
            <a:pPr marL="342900" lvl="0" indent="-342900" algn="l" rtl="0">
              <a:lnSpc>
                <a:spcPct val="90000"/>
              </a:lnSpc>
              <a:spcBef>
                <a:spcPts val="333"/>
              </a:spcBef>
              <a:spcAft>
                <a:spcPts val="0"/>
              </a:spcAft>
              <a:buClr>
                <a:schemeClr val="dk1"/>
              </a:buClr>
              <a:buSzPts val="1665"/>
              <a:buChar char="•"/>
            </a:pPr>
            <a:r>
              <a:rPr lang="en-US" sz="1665"/>
              <a:t>Dental tips:</a:t>
            </a:r>
            <a:endParaRPr/>
          </a:p>
          <a:p>
            <a:pPr marL="742950" lvl="1" indent="-285750" algn="l" rtl="0">
              <a:lnSpc>
                <a:spcPct val="90000"/>
              </a:lnSpc>
              <a:spcBef>
                <a:spcPts val="259"/>
              </a:spcBef>
              <a:spcAft>
                <a:spcPts val="0"/>
              </a:spcAft>
              <a:buClr>
                <a:schemeClr val="dk1"/>
              </a:buClr>
              <a:buSzPts val="1295"/>
              <a:buChar char="–"/>
            </a:pPr>
            <a:r>
              <a:rPr lang="en-US" sz="1295"/>
              <a:t>Brush your child’s teeth with a toothbrush preferably after each meal, at least twice a day. You can lie your toddler down in your lap if that is easier for you and your child.</a:t>
            </a:r>
            <a:endParaRPr sz="1295"/>
          </a:p>
          <a:p>
            <a:pPr marL="742950" lvl="1" indent="-285750" algn="l" rtl="0">
              <a:lnSpc>
                <a:spcPct val="90000"/>
              </a:lnSpc>
              <a:spcBef>
                <a:spcPts val="259"/>
              </a:spcBef>
              <a:spcAft>
                <a:spcPts val="0"/>
              </a:spcAft>
              <a:buClr>
                <a:schemeClr val="dk1"/>
              </a:buClr>
              <a:buSzPts val="1295"/>
              <a:buChar char="–"/>
            </a:pPr>
            <a:r>
              <a:rPr lang="en-US" sz="1295"/>
              <a:t>0-17 months, no toothpaste.</a:t>
            </a:r>
            <a:endParaRPr sz="1295"/>
          </a:p>
          <a:p>
            <a:pPr marL="742950" lvl="1" indent="-285750" algn="l" rtl="0">
              <a:lnSpc>
                <a:spcPct val="90000"/>
              </a:lnSpc>
              <a:spcBef>
                <a:spcPts val="259"/>
              </a:spcBef>
              <a:spcAft>
                <a:spcPts val="0"/>
              </a:spcAft>
              <a:buClr>
                <a:schemeClr val="dk1"/>
              </a:buClr>
              <a:buSzPts val="1295"/>
              <a:buChar char="–"/>
            </a:pPr>
            <a:r>
              <a:rPr lang="en-US" sz="1295"/>
              <a:t>18months-5 years, use only a little toothpaste.</a:t>
            </a:r>
            <a:endParaRPr sz="1295"/>
          </a:p>
          <a:p>
            <a:pPr marL="742950" lvl="1" indent="-285750" algn="l" rtl="0">
              <a:lnSpc>
                <a:spcPct val="90000"/>
              </a:lnSpc>
              <a:spcBef>
                <a:spcPts val="259"/>
              </a:spcBef>
              <a:spcAft>
                <a:spcPts val="0"/>
              </a:spcAft>
              <a:buClr>
                <a:schemeClr val="dk1"/>
              </a:buClr>
              <a:buSzPts val="1295"/>
              <a:buChar char="–"/>
            </a:pPr>
            <a:r>
              <a:rPr lang="en-US" sz="1295"/>
              <a:t>Small children should be supervised when they are cleaning their teeth. They cannot reach all of the cracks properly.</a:t>
            </a:r>
            <a:endParaRPr sz="1295"/>
          </a:p>
          <a:p>
            <a:pPr marL="742950" lvl="1" indent="-285750" algn="l" rtl="0">
              <a:lnSpc>
                <a:spcPct val="90000"/>
              </a:lnSpc>
              <a:spcBef>
                <a:spcPts val="259"/>
              </a:spcBef>
              <a:spcAft>
                <a:spcPts val="0"/>
              </a:spcAft>
              <a:buClr>
                <a:schemeClr val="dk1"/>
              </a:buClr>
              <a:buSzPts val="1295"/>
              <a:buChar char="–"/>
            </a:pPr>
            <a:r>
              <a:rPr lang="en-US" sz="1295"/>
              <a:t>By 1 year old your child should not be taking a bottle. Offer them a cup from six months old. </a:t>
            </a:r>
            <a:endParaRPr sz="1295"/>
          </a:p>
          <a:p>
            <a:pPr marL="742950" lvl="1" indent="-285750" algn="l" rtl="0">
              <a:lnSpc>
                <a:spcPct val="90000"/>
              </a:lnSpc>
              <a:spcBef>
                <a:spcPts val="259"/>
              </a:spcBef>
              <a:spcAft>
                <a:spcPts val="0"/>
              </a:spcAft>
              <a:buClr>
                <a:schemeClr val="dk1"/>
              </a:buClr>
              <a:buSzPts val="1295"/>
              <a:buChar char="–"/>
            </a:pPr>
            <a:r>
              <a:rPr lang="en-US" sz="1295"/>
              <a:t>Lift the lip and check your toddlers teeth.</a:t>
            </a:r>
            <a:endParaRPr sz="1295"/>
          </a:p>
          <a:p>
            <a:pPr marL="342900" lvl="0" indent="-342900" algn="l" rtl="0">
              <a:lnSpc>
                <a:spcPct val="90000"/>
              </a:lnSpc>
              <a:spcBef>
                <a:spcPts val="333"/>
              </a:spcBef>
              <a:spcAft>
                <a:spcPts val="0"/>
              </a:spcAft>
              <a:buClr>
                <a:schemeClr val="dk1"/>
              </a:buClr>
              <a:buSzPts val="1665"/>
              <a:buChar char="•"/>
            </a:pPr>
            <a:r>
              <a:rPr lang="en-US" sz="1665"/>
              <a:t>What’s BEST to drink?</a:t>
            </a:r>
            <a:endParaRPr/>
          </a:p>
          <a:p>
            <a:pPr marL="742950" lvl="1" indent="-285750" algn="l" rtl="0">
              <a:lnSpc>
                <a:spcPct val="90000"/>
              </a:lnSpc>
              <a:spcBef>
                <a:spcPts val="259"/>
              </a:spcBef>
              <a:spcAft>
                <a:spcPts val="0"/>
              </a:spcAft>
              <a:buClr>
                <a:schemeClr val="dk1"/>
              </a:buClr>
              <a:buSzPts val="1295"/>
              <a:buChar char="–"/>
            </a:pPr>
            <a:r>
              <a:rPr lang="en-US" sz="1295"/>
              <a:t>Mostly water.</a:t>
            </a:r>
            <a:endParaRPr sz="1295"/>
          </a:p>
          <a:p>
            <a:pPr marL="742950" lvl="1" indent="-285750" algn="l" rtl="0">
              <a:lnSpc>
                <a:spcPct val="90000"/>
              </a:lnSpc>
              <a:spcBef>
                <a:spcPts val="259"/>
              </a:spcBef>
              <a:spcAft>
                <a:spcPts val="0"/>
              </a:spcAft>
              <a:buClr>
                <a:schemeClr val="dk1"/>
              </a:buClr>
              <a:buSzPts val="1295"/>
              <a:buChar char="–"/>
            </a:pPr>
            <a:r>
              <a:rPr lang="en-US" sz="1295"/>
              <a:t>Full cream cow’s or goat’s milk after 1 year old (exception is breastfeeding which can continue as long as desired)</a:t>
            </a:r>
            <a:endParaRPr sz="1295"/>
          </a:p>
          <a:p>
            <a:pPr marL="742950" lvl="1" indent="-285750" algn="l" rtl="0">
              <a:lnSpc>
                <a:spcPct val="90000"/>
              </a:lnSpc>
              <a:spcBef>
                <a:spcPts val="259"/>
              </a:spcBef>
              <a:spcAft>
                <a:spcPts val="0"/>
              </a:spcAft>
              <a:buClr>
                <a:schemeClr val="dk1"/>
              </a:buClr>
              <a:buSzPts val="1295"/>
              <a:buChar char="–"/>
            </a:pPr>
            <a:r>
              <a:rPr lang="en-US" sz="1295"/>
              <a:t>Milk has a lot of good nutrients in it such as calcium and protein. Children don’t need too much milk or they will fill up and there will be no room for other healthy foods that are important to make the child grow strong.</a:t>
            </a:r>
            <a:endParaRPr sz="1295"/>
          </a:p>
          <a:p>
            <a:pPr marL="742950" lvl="1" indent="-285750" algn="l" rtl="0">
              <a:lnSpc>
                <a:spcPct val="90000"/>
              </a:lnSpc>
              <a:spcBef>
                <a:spcPts val="259"/>
              </a:spcBef>
              <a:spcAft>
                <a:spcPts val="0"/>
              </a:spcAft>
              <a:buClr>
                <a:srgbClr val="000000"/>
              </a:buClr>
              <a:buSzPts val="1295"/>
              <a:buChar char="–"/>
            </a:pPr>
            <a:r>
              <a:rPr lang="en-US" sz="1295">
                <a:solidFill>
                  <a:srgbClr val="000000"/>
                </a:solidFill>
              </a:rPr>
              <a:t>Fresh Smoothies – fruit, veg, nuts, spices inside!</a:t>
            </a:r>
            <a:endParaRPr/>
          </a:p>
          <a:p>
            <a:pPr marL="742950" lvl="1" indent="-203517" algn="l" rtl="0">
              <a:lnSpc>
                <a:spcPct val="90000"/>
              </a:lnSpc>
              <a:spcBef>
                <a:spcPts val="259"/>
              </a:spcBef>
              <a:spcAft>
                <a:spcPts val="0"/>
              </a:spcAft>
              <a:buClr>
                <a:schemeClr val="dk1"/>
              </a:buClr>
              <a:buSzPts val="1295"/>
              <a:buNone/>
            </a:pPr>
            <a:endParaRPr sz="1295"/>
          </a:p>
          <a:p>
            <a:pPr marL="342900" lvl="0" indent="-342900" algn="l" rtl="0">
              <a:lnSpc>
                <a:spcPct val="90000"/>
              </a:lnSpc>
              <a:spcBef>
                <a:spcPts val="333"/>
              </a:spcBef>
              <a:spcAft>
                <a:spcPts val="0"/>
              </a:spcAft>
              <a:buClr>
                <a:schemeClr val="dk1"/>
              </a:buClr>
              <a:buSzPts val="1665"/>
              <a:buChar char="•"/>
            </a:pPr>
            <a:r>
              <a:rPr lang="en-US" sz="1665"/>
              <a:t>Drinks not suitable for small children: Soda, Tea or Coffee, Alcoholic drinks</a:t>
            </a:r>
            <a:endParaRPr sz="1665"/>
          </a:p>
          <a:p>
            <a:pPr marL="0" lvl="0" indent="0" algn="l" rtl="0">
              <a:lnSpc>
                <a:spcPct val="90000"/>
              </a:lnSpc>
              <a:spcBef>
                <a:spcPts val="333"/>
              </a:spcBef>
              <a:spcAft>
                <a:spcPts val="0"/>
              </a:spcAft>
              <a:buClr>
                <a:schemeClr val="dk1"/>
              </a:buClr>
              <a:buSzPts val="1665"/>
              <a:buNone/>
            </a:pPr>
            <a:endParaRPr sz="1665"/>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xfrm>
            <a:off x="491490" y="365125"/>
            <a:ext cx="3840085" cy="16927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5000" b="1">
                <a:latin typeface="Amatic SC"/>
                <a:ea typeface="Amatic SC"/>
                <a:cs typeface="Amatic SC"/>
                <a:sym typeface="Amatic SC"/>
              </a:rPr>
              <a:t>Strong Healthy Happy Teeth</a:t>
            </a:r>
            <a:endParaRPr sz="5000" b="1">
              <a:latin typeface="Amatic SC"/>
              <a:ea typeface="Amatic SC"/>
              <a:cs typeface="Amatic SC"/>
              <a:sym typeface="Amatic SC"/>
            </a:endParaRPr>
          </a:p>
        </p:txBody>
      </p:sp>
      <p:cxnSp>
        <p:nvCxnSpPr>
          <p:cNvPr id="415" name="Google Shape;415;p57"/>
          <p:cNvCxnSpPr/>
          <p:nvPr/>
        </p:nvCxnSpPr>
        <p:spPr>
          <a:xfrm>
            <a:off x="697027" y="2331905"/>
            <a:ext cx="3429000" cy="0"/>
          </a:xfrm>
          <a:prstGeom prst="straightConnector1">
            <a:avLst/>
          </a:prstGeom>
          <a:noFill/>
          <a:ln w="19050" cap="sq" cmpd="sng">
            <a:solidFill>
              <a:schemeClr val="dk1"/>
            </a:solidFill>
            <a:prstDash val="solid"/>
            <a:round/>
            <a:headEnd type="none" w="sm" len="sm"/>
            <a:tailEnd type="none" w="sm" len="sm"/>
          </a:ln>
        </p:spPr>
      </p:cxnSp>
      <p:sp>
        <p:nvSpPr>
          <p:cNvPr id="416" name="Google Shape;416;p57"/>
          <p:cNvSpPr txBox="1">
            <a:spLocks noGrp="1"/>
          </p:cNvSpPr>
          <p:nvPr>
            <p:ph type="body" idx="1"/>
          </p:nvPr>
        </p:nvSpPr>
        <p:spPr>
          <a:xfrm>
            <a:off x="877640" y="3254659"/>
            <a:ext cx="3840000" cy="346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None/>
            </a:pPr>
            <a:r>
              <a:rPr lang="en-US" sz="1600"/>
              <a:t>	</a:t>
            </a:r>
            <a:endParaRPr sz="1600"/>
          </a:p>
          <a:p>
            <a:pPr marL="0" lvl="0" indent="0" algn="l" rtl="0">
              <a:spcBef>
                <a:spcPts val="0"/>
              </a:spcBef>
              <a:spcAft>
                <a:spcPts val="0"/>
              </a:spcAft>
              <a:buClr>
                <a:schemeClr val="dk1"/>
              </a:buClr>
              <a:buSzPts val="1600"/>
              <a:buNone/>
            </a:pPr>
            <a:endParaRPr sz="3500" b="1">
              <a:latin typeface="Amatic SC"/>
              <a:ea typeface="Amatic SC"/>
              <a:cs typeface="Amatic SC"/>
              <a:sym typeface="Amatic SC"/>
            </a:endParaRPr>
          </a:p>
          <a:p>
            <a:pPr marL="457200" lvl="0" indent="457200" algn="l" rtl="0">
              <a:spcBef>
                <a:spcPts val="0"/>
              </a:spcBef>
              <a:spcAft>
                <a:spcPts val="0"/>
              </a:spcAft>
              <a:buClr>
                <a:schemeClr val="dk1"/>
              </a:buClr>
              <a:buSzPts val="1600"/>
              <a:buNone/>
            </a:pPr>
            <a:r>
              <a:rPr lang="en-US" sz="3500" b="1">
                <a:latin typeface="Amatic SC"/>
                <a:ea typeface="Amatic SC"/>
                <a:cs typeface="Amatic SC"/>
                <a:sym typeface="Amatic SC"/>
              </a:rPr>
              <a:t>Clean Teeth </a:t>
            </a:r>
            <a:endParaRPr sz="3500" b="1">
              <a:latin typeface="Amatic SC"/>
              <a:ea typeface="Amatic SC"/>
              <a:cs typeface="Amatic SC"/>
              <a:sym typeface="Amatic SC"/>
            </a:endParaRPr>
          </a:p>
          <a:p>
            <a:pPr marL="0" lvl="0" indent="0" algn="l" rtl="0">
              <a:spcBef>
                <a:spcPts val="560"/>
              </a:spcBef>
              <a:spcAft>
                <a:spcPts val="0"/>
              </a:spcAft>
              <a:buClr>
                <a:schemeClr val="dk1"/>
              </a:buClr>
              <a:buSzPts val="2800"/>
              <a:buNone/>
            </a:pPr>
            <a:r>
              <a:rPr lang="en-US" sz="3500" b="1">
                <a:latin typeface="Amatic SC"/>
                <a:ea typeface="Amatic SC"/>
                <a:cs typeface="Amatic SC"/>
                <a:sym typeface="Amatic SC"/>
              </a:rPr>
              <a:t>		after Meals </a:t>
            </a:r>
            <a:r>
              <a:rPr lang="en-US" sz="2800"/>
              <a:t>   </a:t>
            </a:r>
            <a:endParaRPr/>
          </a:p>
        </p:txBody>
      </p:sp>
      <p:pic>
        <p:nvPicPr>
          <p:cNvPr id="417" name="Google Shape;417;p57" descr="IMG_4272.jpg"/>
          <p:cNvPicPr preferRelativeResize="0"/>
          <p:nvPr/>
        </p:nvPicPr>
        <p:blipFill rotWithShape="1">
          <a:blip r:embed="rId3">
            <a:alphaModFix/>
          </a:blip>
          <a:srcRect l="6806" r="1138"/>
          <a:stretch/>
        </p:blipFill>
        <p:spPr>
          <a:xfrm>
            <a:off x="4409136" y="10"/>
            <a:ext cx="4734863"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Wash your hands!</a:t>
            </a:r>
            <a:endParaRPr/>
          </a:p>
        </p:txBody>
      </p:sp>
      <p:sp>
        <p:nvSpPr>
          <p:cNvPr id="423" name="Google Shape;423;p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It is important to wash hands before preparing food, ensure that children clean hands before starting to eat their meal.</a:t>
            </a:r>
            <a:endParaRPr/>
          </a:p>
          <a:p>
            <a:pPr marL="342900" lvl="0" indent="-342900" algn="l" rtl="0">
              <a:spcBef>
                <a:spcPts val="360"/>
              </a:spcBef>
              <a:spcAft>
                <a:spcPts val="0"/>
              </a:spcAft>
              <a:buClr>
                <a:schemeClr val="dk1"/>
              </a:buClr>
              <a:buSzPts val="1800"/>
              <a:buChar char="•"/>
            </a:pPr>
            <a:r>
              <a:rPr lang="en-US" sz="1800"/>
              <a:t>Child and adults should wash hands:</a:t>
            </a:r>
            <a:endParaRPr/>
          </a:p>
          <a:p>
            <a:pPr marL="742950" lvl="1" indent="-285750" algn="l" rtl="0">
              <a:spcBef>
                <a:spcPts val="280"/>
              </a:spcBef>
              <a:spcAft>
                <a:spcPts val="0"/>
              </a:spcAft>
              <a:buClr>
                <a:schemeClr val="dk1"/>
              </a:buClr>
              <a:buSzPts val="1400"/>
              <a:buChar char="–"/>
            </a:pPr>
            <a:r>
              <a:rPr lang="en-US" sz="1400"/>
              <a:t>Before eating</a:t>
            </a:r>
            <a:endParaRPr sz="1400"/>
          </a:p>
          <a:p>
            <a:pPr marL="742950" lvl="1" indent="-285750" algn="l" rtl="0">
              <a:spcBef>
                <a:spcPts val="280"/>
              </a:spcBef>
              <a:spcAft>
                <a:spcPts val="0"/>
              </a:spcAft>
              <a:buClr>
                <a:schemeClr val="dk1"/>
              </a:buClr>
              <a:buSzPts val="1400"/>
              <a:buChar char="–"/>
            </a:pPr>
            <a:r>
              <a:rPr lang="en-US" sz="1400"/>
              <a:t>After going to the toilet, blowing your nose or handling rubbish</a:t>
            </a:r>
            <a:endParaRPr sz="1400"/>
          </a:p>
          <a:p>
            <a:pPr marL="742950" lvl="1" indent="-285750" algn="l" rtl="0">
              <a:spcBef>
                <a:spcPts val="280"/>
              </a:spcBef>
              <a:spcAft>
                <a:spcPts val="0"/>
              </a:spcAft>
              <a:buClr>
                <a:srgbClr val="000000"/>
              </a:buClr>
              <a:buSzPts val="1400"/>
              <a:buChar char="–"/>
            </a:pPr>
            <a:r>
              <a:rPr lang="en-US" sz="1400">
                <a:solidFill>
                  <a:srgbClr val="000000"/>
                </a:solidFill>
              </a:rPr>
              <a:t>Any time your hands look or feel dirty</a:t>
            </a:r>
            <a:endParaRPr/>
          </a:p>
          <a:p>
            <a:pPr marL="742950" lvl="1" indent="-171450" algn="l" rtl="0">
              <a:spcBef>
                <a:spcPts val="360"/>
              </a:spcBef>
              <a:spcAft>
                <a:spcPts val="0"/>
              </a:spcAft>
              <a:buClr>
                <a:schemeClr val="dk1"/>
              </a:buClr>
              <a:buSzPts val="1800"/>
              <a:buNone/>
            </a:pPr>
            <a:endParaRPr sz="1800">
              <a:solidFill>
                <a:srgbClr val="000000"/>
              </a:solidFill>
            </a:endParaRPr>
          </a:p>
          <a:p>
            <a:pPr marL="342900" lvl="0" indent="-342900" algn="l" rtl="0">
              <a:spcBef>
                <a:spcPts val="360"/>
              </a:spcBef>
              <a:spcAft>
                <a:spcPts val="0"/>
              </a:spcAft>
              <a:buClr>
                <a:schemeClr val="dk1"/>
              </a:buClr>
              <a:buSzPts val="1800"/>
              <a:buChar char="•"/>
            </a:pPr>
            <a:r>
              <a:rPr lang="en-US" sz="1800"/>
              <a:t>Other food hygiene tips: Serving utensils and spoons should be used for serving food and not to eat from it</a:t>
            </a:r>
            <a:endParaRPr/>
          </a:p>
          <a:p>
            <a:pPr marL="342900" lvl="0" indent="-228600" algn="l" rtl="0">
              <a:spcBef>
                <a:spcPts val="36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Food dropped on the floor should not be eaten</a:t>
            </a:r>
            <a:endParaRPr sz="1800"/>
          </a:p>
          <a:p>
            <a:pPr marL="742950" lvl="1" indent="-285750" algn="l" rtl="0">
              <a:spcBef>
                <a:spcPts val="280"/>
              </a:spcBef>
              <a:spcAft>
                <a:spcPts val="0"/>
              </a:spcAft>
              <a:buClr>
                <a:schemeClr val="dk1"/>
              </a:buClr>
              <a:buSzPts val="1400"/>
              <a:buChar char="–"/>
            </a:pPr>
            <a:r>
              <a:rPr lang="en-US" sz="1400"/>
              <a:t>These can put germs on you that can make you sick e.g diarrhea and vomiting or put you in hospital. </a:t>
            </a:r>
            <a:endParaRPr sz="1400"/>
          </a:p>
          <a:p>
            <a:pPr marL="742950" lvl="1" indent="-196850" algn="l" rtl="0">
              <a:spcBef>
                <a:spcPts val="280"/>
              </a:spcBef>
              <a:spcAft>
                <a:spcPts val="0"/>
              </a:spcAft>
              <a:buClr>
                <a:schemeClr val="dk1"/>
              </a:buClr>
              <a:buSzPts val="1400"/>
              <a:buNone/>
            </a:pPr>
            <a:endParaRPr sz="1400"/>
          </a:p>
          <a:p>
            <a:pPr marL="342900" lvl="0" indent="-342900" algn="l" rtl="0">
              <a:spcBef>
                <a:spcPts val="360"/>
              </a:spcBef>
              <a:spcAft>
                <a:spcPts val="0"/>
              </a:spcAft>
              <a:buClr>
                <a:schemeClr val="dk1"/>
              </a:buClr>
              <a:buSzPts val="1800"/>
              <a:buChar char="•"/>
            </a:pPr>
            <a:r>
              <a:rPr lang="en-US" sz="1800"/>
              <a:t>‘No Germs’ protects you and means you can be happy and healthy and strong.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pic>
        <p:nvPicPr>
          <p:cNvPr id="428" name="Google Shape;428;p59" descr="IMG_4241.jpg"/>
          <p:cNvPicPr preferRelativeResize="0"/>
          <p:nvPr/>
        </p:nvPicPr>
        <p:blipFill rotWithShape="1">
          <a:blip r:embed="rId3">
            <a:alphaModFix/>
          </a:blip>
          <a:srcRect l="4527" r="5907" b="2"/>
          <a:stretch/>
        </p:blipFill>
        <p:spPr>
          <a:xfrm>
            <a:off x="4562839" y="-168318"/>
            <a:ext cx="4695998" cy="3932313"/>
          </a:xfrm>
          <a:prstGeom prst="rect">
            <a:avLst/>
          </a:prstGeom>
          <a:noFill/>
          <a:ln>
            <a:noFill/>
          </a:ln>
        </p:spPr>
      </p:pic>
      <p:pic>
        <p:nvPicPr>
          <p:cNvPr id="429" name="Google Shape;429;p59" descr="IMG_4258.jpg"/>
          <p:cNvPicPr preferRelativeResize="0"/>
          <p:nvPr/>
        </p:nvPicPr>
        <p:blipFill rotWithShape="1">
          <a:blip r:embed="rId4">
            <a:alphaModFix/>
          </a:blip>
          <a:srcRect r="16416" b="-2"/>
          <a:stretch/>
        </p:blipFill>
        <p:spPr>
          <a:xfrm>
            <a:off x="4567428" y="2487168"/>
            <a:ext cx="4697730" cy="4215384"/>
          </a:xfrm>
          <a:prstGeom prst="rect">
            <a:avLst/>
          </a:prstGeom>
          <a:noFill/>
          <a:ln>
            <a:noFill/>
          </a:ln>
        </p:spPr>
      </p:pic>
      <p:pic>
        <p:nvPicPr>
          <p:cNvPr id="430" name="Google Shape;430;p59"/>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431" name="Google Shape;431;p59"/>
          <p:cNvSpPr txBox="1">
            <a:spLocks noGrp="1"/>
          </p:cNvSpPr>
          <p:nvPr>
            <p:ph type="title"/>
          </p:nvPr>
        </p:nvSpPr>
        <p:spPr>
          <a:xfrm>
            <a:off x="603748" y="798445"/>
            <a:ext cx="3602727" cy="131166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500"/>
              <a:buFont typeface="Calibri"/>
              <a:buNone/>
            </a:pPr>
            <a:r>
              <a:rPr lang="en-US" sz="4000" b="1">
                <a:solidFill>
                  <a:srgbClr val="000000"/>
                </a:solidFill>
                <a:latin typeface="Amatic SC"/>
                <a:ea typeface="Amatic SC"/>
                <a:cs typeface="Amatic SC"/>
                <a:sym typeface="Amatic SC"/>
              </a:rPr>
              <a:t>No Germs!</a:t>
            </a:r>
            <a:endParaRPr sz="4000" b="1">
              <a:latin typeface="Amatic SC"/>
              <a:ea typeface="Amatic SC"/>
              <a:cs typeface="Amatic SC"/>
              <a:sym typeface="Amatic SC"/>
            </a:endParaRPr>
          </a:p>
        </p:txBody>
      </p:sp>
      <p:sp>
        <p:nvSpPr>
          <p:cNvPr id="432" name="Google Shape;432;p59"/>
          <p:cNvSpPr txBox="1">
            <a:spLocks noGrp="1"/>
          </p:cNvSpPr>
          <p:nvPr>
            <p:ph type="body" idx="1"/>
          </p:nvPr>
        </p:nvSpPr>
        <p:spPr>
          <a:xfrm>
            <a:off x="603747" y="2110093"/>
            <a:ext cx="3602700" cy="378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700"/>
              <a:buNone/>
            </a:pPr>
            <a:endParaRPr/>
          </a:p>
          <a:p>
            <a:pPr marL="342900" lvl="0" indent="-234950" algn="l" rtl="0">
              <a:spcBef>
                <a:spcPts val="340"/>
              </a:spcBef>
              <a:spcAft>
                <a:spcPts val="0"/>
              </a:spcAft>
              <a:buClr>
                <a:schemeClr val="dk1"/>
              </a:buClr>
              <a:buSzPts val="1700"/>
              <a:buNone/>
            </a:pPr>
            <a:endParaRPr sz="1700">
              <a:solidFill>
                <a:srgbClr val="000000"/>
              </a:solidFill>
            </a:endParaRPr>
          </a:p>
          <a:p>
            <a:pPr marL="0" lvl="0" indent="0" algn="l" rtl="0">
              <a:spcBef>
                <a:spcPts val="340"/>
              </a:spcBef>
              <a:spcAft>
                <a:spcPts val="0"/>
              </a:spcAft>
              <a:buClr>
                <a:schemeClr val="dk1"/>
              </a:buClr>
              <a:buSzPts val="1700"/>
              <a:buNone/>
            </a:pPr>
            <a:endParaRPr sz="1700">
              <a:solidFill>
                <a:srgbClr val="000000"/>
              </a:solidFill>
            </a:endParaRPr>
          </a:p>
        </p:txBody>
      </p:sp>
      <p:sp>
        <p:nvSpPr>
          <p:cNvPr id="433" name="Google Shape;433;p59"/>
          <p:cNvSpPr/>
          <p:nvPr/>
        </p:nvSpPr>
        <p:spPr>
          <a:xfrm>
            <a:off x="603749" y="2210450"/>
            <a:ext cx="3842400" cy="37887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500" b="1">
                <a:latin typeface="Amatic SC"/>
                <a:ea typeface="Amatic SC"/>
                <a:cs typeface="Amatic SC"/>
                <a:sym typeface="Amatic SC"/>
              </a:rPr>
              <a:t>Always wash your hands and face with soap and water!</a:t>
            </a:r>
            <a:endParaRPr sz="2500" b="1">
              <a:latin typeface="Amatic SC"/>
              <a:ea typeface="Amatic SC"/>
              <a:cs typeface="Amatic SC"/>
              <a:sym typeface="Amatic S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Keep it clean!</a:t>
            </a:r>
            <a:endParaRPr/>
          </a:p>
        </p:txBody>
      </p:sp>
      <p:sp>
        <p:nvSpPr>
          <p:cNvPr id="439" name="Google Shape;439;p6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Discuss what ideas participants have for ‘No Germs in the Kitchen’ and why we need to know what to do and how to do this.</a:t>
            </a:r>
            <a:endParaRPr/>
          </a:p>
          <a:p>
            <a:pPr marL="342900" lvl="0" indent="-228600" algn="l" rtl="0">
              <a:spcBef>
                <a:spcPts val="360"/>
              </a:spcBef>
              <a:spcAft>
                <a:spcPts val="0"/>
              </a:spcAft>
              <a:buClr>
                <a:schemeClr val="dk1"/>
              </a:buClr>
              <a:buSzPts val="1800"/>
              <a:buNone/>
            </a:pPr>
            <a:endParaRPr sz="1800"/>
          </a:p>
          <a:p>
            <a:pPr marL="342900" lvl="0" indent="-342900" algn="l" rtl="0">
              <a:spcBef>
                <a:spcPts val="360"/>
              </a:spcBef>
              <a:spcAft>
                <a:spcPts val="0"/>
              </a:spcAft>
              <a:buClr>
                <a:schemeClr val="dk1"/>
              </a:buClr>
              <a:buSzPts val="1800"/>
              <a:buChar char="•"/>
            </a:pPr>
            <a:r>
              <a:rPr lang="en-US" sz="1800"/>
              <a:t>How do we make sure there are no germs in the kitchen/wherever food is prepared/served:</a:t>
            </a:r>
            <a:endParaRPr sz="1800"/>
          </a:p>
          <a:p>
            <a:pPr marL="742950" lvl="1" indent="-285750" algn="l" rtl="0">
              <a:spcBef>
                <a:spcPts val="280"/>
              </a:spcBef>
              <a:spcAft>
                <a:spcPts val="0"/>
              </a:spcAft>
              <a:buClr>
                <a:schemeClr val="dk1"/>
              </a:buClr>
              <a:buSzPts val="1400"/>
              <a:buChar char="–"/>
            </a:pPr>
            <a:r>
              <a:rPr lang="en-US" sz="1400"/>
              <a:t>It is important to ensure that all cooking surfaces and utensils are clean before use</a:t>
            </a:r>
            <a:endParaRPr sz="1400"/>
          </a:p>
          <a:p>
            <a:pPr marL="742950" lvl="1" indent="-285750" algn="l" rtl="0">
              <a:spcBef>
                <a:spcPts val="280"/>
              </a:spcBef>
              <a:spcAft>
                <a:spcPts val="0"/>
              </a:spcAft>
              <a:buClr>
                <a:schemeClr val="dk1"/>
              </a:buClr>
              <a:buSzPts val="1400"/>
              <a:buChar char="–"/>
            </a:pPr>
            <a:r>
              <a:rPr lang="en-US" sz="1400"/>
              <a:t>Always wash your bench top with hot soap and water</a:t>
            </a:r>
            <a:endParaRPr sz="1400"/>
          </a:p>
          <a:p>
            <a:pPr marL="742950" lvl="1" indent="-285750" algn="l" rtl="0">
              <a:spcBef>
                <a:spcPts val="280"/>
              </a:spcBef>
              <a:spcAft>
                <a:spcPts val="0"/>
              </a:spcAft>
              <a:buClr>
                <a:schemeClr val="dk1"/>
              </a:buClr>
              <a:buSzPts val="1400"/>
              <a:buChar char="–"/>
            </a:pPr>
            <a:r>
              <a:rPr lang="en-US" sz="1400"/>
              <a:t>Use clean utensils, pots, pans, cutlery</a:t>
            </a:r>
            <a:endParaRPr sz="1400"/>
          </a:p>
          <a:p>
            <a:pPr marL="742950" lvl="1" indent="-285750" algn="l" rtl="0">
              <a:spcBef>
                <a:spcPts val="280"/>
              </a:spcBef>
              <a:spcAft>
                <a:spcPts val="0"/>
              </a:spcAft>
              <a:buClr>
                <a:schemeClr val="dk1"/>
              </a:buClr>
              <a:buSzPts val="1400"/>
              <a:buChar char="–"/>
            </a:pPr>
            <a:r>
              <a:rPr lang="en-US" sz="1400"/>
              <a:t>Wash dishes between use with hot soapy water and leave them to dry, rather than using a cloth</a:t>
            </a:r>
            <a:endParaRPr sz="1400"/>
          </a:p>
          <a:p>
            <a:pPr marL="742950" lvl="1" indent="-285750" algn="l" rtl="0">
              <a:spcBef>
                <a:spcPts val="280"/>
              </a:spcBef>
              <a:spcAft>
                <a:spcPts val="0"/>
              </a:spcAft>
              <a:buClr>
                <a:schemeClr val="dk1"/>
              </a:buClr>
              <a:buSzPts val="1400"/>
              <a:buChar char="–"/>
            </a:pPr>
            <a:r>
              <a:rPr lang="en-US" sz="1400"/>
              <a:t>Serve and eat food immediately after heating, food should not be left sitting out for too long.</a:t>
            </a:r>
            <a:endParaRPr sz="1400"/>
          </a:p>
          <a:p>
            <a:pPr marL="457200" lvl="1" indent="0" algn="l" rtl="0">
              <a:spcBef>
                <a:spcPts val="280"/>
              </a:spcBef>
              <a:spcAft>
                <a:spcPts val="0"/>
              </a:spcAft>
              <a:buClr>
                <a:schemeClr val="dk1"/>
              </a:buClr>
              <a:buSzPts val="1400"/>
              <a:buNone/>
            </a:pPr>
            <a:endParaRPr sz="1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3"/>
        <p:cNvGrpSpPr/>
        <p:nvPr/>
      </p:nvGrpSpPr>
      <p:grpSpPr>
        <a:xfrm>
          <a:off x="0" y="0"/>
          <a:ext cx="0" cy="0"/>
          <a:chOff x="0" y="0"/>
          <a:chExt cx="0" cy="0"/>
        </a:xfrm>
      </p:grpSpPr>
      <p:sp>
        <p:nvSpPr>
          <p:cNvPr id="444" name="Google Shape;444;p61"/>
          <p:cNvSpPr/>
          <p:nvPr/>
        </p:nvSpPr>
        <p:spPr>
          <a:xfrm>
            <a:off x="297661" y="280374"/>
            <a:ext cx="8579095" cy="1844256"/>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61"/>
          <p:cNvSpPr txBox="1">
            <a:spLocks noGrp="1"/>
          </p:cNvSpPr>
          <p:nvPr>
            <p:ph type="title"/>
          </p:nvPr>
        </p:nvSpPr>
        <p:spPr>
          <a:xfrm>
            <a:off x="409775" y="433551"/>
            <a:ext cx="8355000" cy="1126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300"/>
              <a:buFont typeface="Calibri"/>
              <a:buNone/>
            </a:pPr>
            <a:r>
              <a:rPr lang="en-US" sz="3300" b="1">
                <a:solidFill>
                  <a:srgbClr val="FFFFFF"/>
                </a:solidFill>
                <a:latin typeface="Amatic SC"/>
                <a:ea typeface="Amatic SC"/>
                <a:cs typeface="Amatic SC"/>
                <a:sym typeface="Amatic SC"/>
              </a:rPr>
              <a:t>No Germs in the Kitchen! Clean, Safe, Children</a:t>
            </a:r>
            <a:endParaRPr b="1">
              <a:latin typeface="Amatic SC"/>
              <a:ea typeface="Amatic SC"/>
              <a:cs typeface="Amatic SC"/>
              <a:sym typeface="Amatic SC"/>
            </a:endParaRPr>
          </a:p>
        </p:txBody>
      </p:sp>
      <p:cxnSp>
        <p:nvCxnSpPr>
          <p:cNvPr id="446" name="Google Shape;446;p61"/>
          <p:cNvCxnSpPr/>
          <p:nvPr/>
        </p:nvCxnSpPr>
        <p:spPr>
          <a:xfrm>
            <a:off x="1672571" y="1796479"/>
            <a:ext cx="5829300" cy="0"/>
          </a:xfrm>
          <a:prstGeom prst="straightConnector1">
            <a:avLst/>
          </a:prstGeom>
          <a:noFill/>
          <a:ln w="22225" cap="flat" cmpd="sng">
            <a:solidFill>
              <a:srgbClr val="D9D9D9"/>
            </a:solidFill>
            <a:prstDash val="solid"/>
            <a:round/>
            <a:headEnd type="none" w="sm" len="sm"/>
            <a:tailEnd type="none" w="sm" len="sm"/>
          </a:ln>
        </p:spPr>
      </p:cxnSp>
      <p:pic>
        <p:nvPicPr>
          <p:cNvPr id="447" name="Google Shape;447;p61" descr="IMG_4128.jpg"/>
          <p:cNvPicPr preferRelativeResize="0"/>
          <p:nvPr/>
        </p:nvPicPr>
        <p:blipFill rotWithShape="1">
          <a:blip r:embed="rId3">
            <a:alphaModFix/>
          </a:blip>
          <a:srcRect/>
          <a:stretch/>
        </p:blipFill>
        <p:spPr>
          <a:xfrm>
            <a:off x="795530" y="2426818"/>
            <a:ext cx="2998227" cy="3997637"/>
          </a:xfrm>
          <a:prstGeom prst="rect">
            <a:avLst/>
          </a:prstGeom>
          <a:noFill/>
          <a:ln>
            <a:noFill/>
          </a:ln>
          <a:effectLst>
            <a:outerShdw blurRad="1000125" dist="19050" dir="5400000" algn="bl" rotWithShape="0">
              <a:srgbClr val="000000">
                <a:alpha val="50000"/>
              </a:srgbClr>
            </a:outerShdw>
          </a:effectLst>
        </p:spPr>
      </p:pic>
      <p:cxnSp>
        <p:nvCxnSpPr>
          <p:cNvPr id="448" name="Google Shape;448;p61"/>
          <p:cNvCxnSpPr/>
          <p:nvPr/>
        </p:nvCxnSpPr>
        <p:spPr>
          <a:xfrm>
            <a:off x="4587208" y="2596836"/>
            <a:ext cx="0" cy="3657600"/>
          </a:xfrm>
          <a:prstGeom prst="straightConnector1">
            <a:avLst/>
          </a:prstGeom>
          <a:noFill/>
          <a:ln w="101600" cap="flat" cmpd="dbl">
            <a:solidFill>
              <a:srgbClr val="595959"/>
            </a:solidFill>
            <a:prstDash val="solid"/>
            <a:round/>
            <a:headEnd type="none" w="sm" len="sm"/>
            <a:tailEnd type="none" w="sm" len="sm"/>
          </a:ln>
        </p:spPr>
      </p:cxnSp>
      <p:pic>
        <p:nvPicPr>
          <p:cNvPr id="449" name="Google Shape;449;p61" descr="IMG_4124.jpg"/>
          <p:cNvPicPr preferRelativeResize="0">
            <a:picLocks noGrp="1"/>
          </p:cNvPicPr>
          <p:nvPr>
            <p:ph type="body" idx="1"/>
          </p:nvPr>
        </p:nvPicPr>
        <p:blipFill rotWithShape="1">
          <a:blip r:embed="rId4">
            <a:alphaModFix/>
          </a:blip>
          <a:srcRect l="4278" t="17731" r="9108" b="17731"/>
          <a:stretch/>
        </p:blipFill>
        <p:spPr>
          <a:xfrm>
            <a:off x="5161623" y="2589160"/>
            <a:ext cx="3715133" cy="3690974"/>
          </a:xfrm>
          <a:prstGeom prst="rect">
            <a:avLst/>
          </a:prstGeom>
          <a:noFill/>
          <a:ln>
            <a:noFill/>
          </a:ln>
          <a:effectLst>
            <a:outerShdw blurRad="1000125" dist="19050" dir="5400000" algn="bl" rotWithShape="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sz="4000"/>
              <a:t>Speaker’s notes: Cooking together</a:t>
            </a:r>
            <a:endParaRPr sz="4000"/>
          </a:p>
        </p:txBody>
      </p:sp>
      <p:sp>
        <p:nvSpPr>
          <p:cNvPr id="455" name="Google Shape;455;p62"/>
          <p:cNvSpPr txBox="1">
            <a:spLocks noGrp="1"/>
          </p:cNvSpPr>
          <p:nvPr>
            <p:ph type="body" idx="1"/>
          </p:nvPr>
        </p:nvSpPr>
        <p:spPr>
          <a:xfrm>
            <a:off x="457200" y="1260375"/>
            <a:ext cx="8229600" cy="5244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530"/>
              <a:buChar char="•"/>
            </a:pPr>
            <a:r>
              <a:rPr lang="en-US" sz="1530"/>
              <a:t>Discuss what foods participants make and what fresh ingredients, where possible, the can use to make it healthier.</a:t>
            </a:r>
            <a:endParaRPr sz="1530"/>
          </a:p>
          <a:p>
            <a:pPr marL="342900" lvl="0" indent="-342900" algn="l" rtl="0">
              <a:lnSpc>
                <a:spcPct val="90000"/>
              </a:lnSpc>
              <a:spcBef>
                <a:spcPts val="306"/>
              </a:spcBef>
              <a:spcAft>
                <a:spcPts val="0"/>
              </a:spcAft>
              <a:buClr>
                <a:schemeClr val="dk1"/>
              </a:buClr>
              <a:buSzPts val="1530"/>
              <a:buChar char="•"/>
            </a:pPr>
            <a:r>
              <a:rPr lang="en-US" sz="1530"/>
              <a:t>Fresh ingredients reduce added salt, sugar or fats.</a:t>
            </a:r>
            <a:endParaRPr sz="2720"/>
          </a:p>
          <a:p>
            <a:pPr marL="342900" lvl="0" indent="-342900" algn="l" rtl="0">
              <a:lnSpc>
                <a:spcPct val="90000"/>
              </a:lnSpc>
              <a:spcBef>
                <a:spcPts val="306"/>
              </a:spcBef>
              <a:spcAft>
                <a:spcPts val="0"/>
              </a:spcAft>
              <a:buClr>
                <a:schemeClr val="dk1"/>
              </a:buClr>
              <a:buSzPts val="1530"/>
              <a:buChar char="•"/>
            </a:pPr>
            <a:r>
              <a:rPr lang="en-US" sz="1530"/>
              <a:t>It is very important to involve children in food preparation when they are young, this activity can encourage healthy eating patterns in positive and fun way. </a:t>
            </a:r>
            <a:endParaRPr/>
          </a:p>
          <a:p>
            <a:pPr marL="342900" lvl="0" indent="-342900" algn="l" rtl="0">
              <a:lnSpc>
                <a:spcPct val="90000"/>
              </a:lnSpc>
              <a:spcBef>
                <a:spcPts val="306"/>
              </a:spcBef>
              <a:spcAft>
                <a:spcPts val="0"/>
              </a:spcAft>
              <a:buClr>
                <a:schemeClr val="dk1"/>
              </a:buClr>
              <a:buSzPts val="1530"/>
              <a:buChar char="•"/>
            </a:pPr>
            <a:r>
              <a:rPr lang="en-US" sz="1530"/>
              <a:t>Helping with cooking helps young children learn:</a:t>
            </a:r>
            <a:endParaRPr/>
          </a:p>
          <a:p>
            <a:pPr marL="742950" lvl="1" indent="-285750" algn="l" rtl="0">
              <a:lnSpc>
                <a:spcPct val="90000"/>
              </a:lnSpc>
              <a:spcBef>
                <a:spcPts val="238"/>
              </a:spcBef>
              <a:spcAft>
                <a:spcPts val="0"/>
              </a:spcAft>
              <a:buClr>
                <a:schemeClr val="dk1"/>
              </a:buClr>
              <a:buSzPts val="1190"/>
              <a:buChar char="–"/>
            </a:pPr>
            <a:r>
              <a:rPr lang="en-US" sz="1190"/>
              <a:t>New words</a:t>
            </a:r>
            <a:endParaRPr sz="1190"/>
          </a:p>
          <a:p>
            <a:pPr marL="742950" lvl="1" indent="-285750" algn="l" rtl="0">
              <a:lnSpc>
                <a:spcPct val="90000"/>
              </a:lnSpc>
              <a:spcBef>
                <a:spcPts val="238"/>
              </a:spcBef>
              <a:spcAft>
                <a:spcPts val="0"/>
              </a:spcAft>
              <a:buClr>
                <a:schemeClr val="dk1"/>
              </a:buClr>
              <a:buSzPts val="1190"/>
              <a:buChar char="–"/>
            </a:pPr>
            <a:r>
              <a:rPr lang="en-US" sz="1190"/>
              <a:t>Measuring</a:t>
            </a:r>
            <a:endParaRPr sz="1190"/>
          </a:p>
          <a:p>
            <a:pPr marL="742950" lvl="1" indent="-285750" algn="l" rtl="0">
              <a:lnSpc>
                <a:spcPct val="90000"/>
              </a:lnSpc>
              <a:spcBef>
                <a:spcPts val="238"/>
              </a:spcBef>
              <a:spcAft>
                <a:spcPts val="0"/>
              </a:spcAft>
              <a:buClr>
                <a:schemeClr val="dk1"/>
              </a:buClr>
              <a:buSzPts val="1190"/>
              <a:buChar char="–"/>
            </a:pPr>
            <a:r>
              <a:rPr lang="en-US" sz="1190"/>
              <a:t>To do things step by step</a:t>
            </a:r>
            <a:endParaRPr sz="1190"/>
          </a:p>
          <a:p>
            <a:pPr marL="742950" lvl="1" indent="-285750" algn="l" rtl="0">
              <a:lnSpc>
                <a:spcPct val="90000"/>
              </a:lnSpc>
              <a:spcBef>
                <a:spcPts val="238"/>
              </a:spcBef>
              <a:spcAft>
                <a:spcPts val="0"/>
              </a:spcAft>
              <a:buClr>
                <a:schemeClr val="dk1"/>
              </a:buClr>
              <a:buSzPts val="1190"/>
              <a:buChar char="–"/>
            </a:pPr>
            <a:r>
              <a:rPr lang="en-US" sz="1190"/>
              <a:t>To be patient whilst food is cooking</a:t>
            </a:r>
            <a:endParaRPr sz="1190"/>
          </a:p>
          <a:p>
            <a:pPr marL="342900" lvl="0" indent="-245745" algn="l" rtl="0">
              <a:lnSpc>
                <a:spcPct val="90000"/>
              </a:lnSpc>
              <a:spcBef>
                <a:spcPts val="306"/>
              </a:spcBef>
              <a:spcAft>
                <a:spcPts val="0"/>
              </a:spcAft>
              <a:buClr>
                <a:schemeClr val="dk1"/>
              </a:buClr>
              <a:buSzPts val="1530"/>
              <a:buNone/>
            </a:pPr>
            <a:endParaRPr sz="1530"/>
          </a:p>
          <a:p>
            <a:pPr marL="342900" lvl="0" indent="-342900" algn="l" rtl="0">
              <a:lnSpc>
                <a:spcPct val="90000"/>
              </a:lnSpc>
              <a:spcBef>
                <a:spcPts val="306"/>
              </a:spcBef>
              <a:spcAft>
                <a:spcPts val="0"/>
              </a:spcAft>
              <a:buClr>
                <a:schemeClr val="dk1"/>
              </a:buClr>
              <a:buSzPts val="1530"/>
              <a:buChar char="•"/>
            </a:pPr>
            <a:r>
              <a:rPr lang="en-US" sz="1530"/>
              <a:t>Doing things together involves mainly watching and learning but small children can help:</a:t>
            </a:r>
            <a:endParaRPr/>
          </a:p>
          <a:p>
            <a:pPr marL="742950" lvl="1" indent="-285750" algn="l" rtl="0">
              <a:lnSpc>
                <a:spcPct val="90000"/>
              </a:lnSpc>
              <a:spcBef>
                <a:spcPts val="238"/>
              </a:spcBef>
              <a:spcAft>
                <a:spcPts val="0"/>
              </a:spcAft>
              <a:buClr>
                <a:schemeClr val="dk1"/>
              </a:buClr>
              <a:buSzPts val="1190"/>
              <a:buChar char="–"/>
            </a:pPr>
            <a:r>
              <a:rPr lang="en-US" sz="1190"/>
              <a:t>Handing the utensils</a:t>
            </a:r>
            <a:endParaRPr sz="1190"/>
          </a:p>
          <a:p>
            <a:pPr marL="742950" lvl="1" indent="-285750" algn="l" rtl="0">
              <a:lnSpc>
                <a:spcPct val="90000"/>
              </a:lnSpc>
              <a:spcBef>
                <a:spcPts val="238"/>
              </a:spcBef>
              <a:spcAft>
                <a:spcPts val="0"/>
              </a:spcAft>
              <a:buClr>
                <a:schemeClr val="dk1"/>
              </a:buClr>
              <a:buSzPts val="1190"/>
              <a:buChar char="–"/>
            </a:pPr>
            <a:r>
              <a:rPr lang="en-US" sz="1190"/>
              <a:t>Put spices and herbs into meals</a:t>
            </a:r>
            <a:endParaRPr sz="1190"/>
          </a:p>
          <a:p>
            <a:pPr marL="742950" lvl="1" indent="-285750" algn="l" rtl="0">
              <a:lnSpc>
                <a:spcPct val="90000"/>
              </a:lnSpc>
              <a:spcBef>
                <a:spcPts val="238"/>
              </a:spcBef>
              <a:spcAft>
                <a:spcPts val="0"/>
              </a:spcAft>
              <a:buClr>
                <a:schemeClr val="dk1"/>
              </a:buClr>
              <a:buSzPts val="1190"/>
              <a:buChar char="–"/>
            </a:pPr>
            <a:r>
              <a:rPr lang="en-US" sz="1190"/>
              <a:t>Decorate salad onto plates</a:t>
            </a:r>
            <a:endParaRPr sz="1190"/>
          </a:p>
          <a:p>
            <a:pPr marL="742950" lvl="1" indent="-285750" algn="l" rtl="0">
              <a:lnSpc>
                <a:spcPct val="90000"/>
              </a:lnSpc>
              <a:spcBef>
                <a:spcPts val="238"/>
              </a:spcBef>
              <a:spcAft>
                <a:spcPts val="0"/>
              </a:spcAft>
              <a:buClr>
                <a:schemeClr val="dk1"/>
              </a:buClr>
              <a:buSzPts val="1190"/>
              <a:buChar char="–"/>
            </a:pPr>
            <a:r>
              <a:rPr lang="en-US" sz="1190"/>
              <a:t>Put cold food onto their own plate</a:t>
            </a:r>
            <a:endParaRPr sz="1190"/>
          </a:p>
          <a:p>
            <a:pPr marL="742950" lvl="1" indent="-285750" algn="l" rtl="0">
              <a:lnSpc>
                <a:spcPct val="90000"/>
              </a:lnSpc>
              <a:spcBef>
                <a:spcPts val="238"/>
              </a:spcBef>
              <a:spcAft>
                <a:spcPts val="0"/>
              </a:spcAft>
              <a:buClr>
                <a:schemeClr val="dk1"/>
              </a:buClr>
              <a:buSzPts val="1190"/>
              <a:buChar char="–"/>
            </a:pPr>
            <a:r>
              <a:rPr lang="en-US" sz="1190"/>
              <a:t>Set the table ready for eating</a:t>
            </a:r>
            <a:endParaRPr sz="1190"/>
          </a:p>
          <a:p>
            <a:pPr marL="742950" lvl="1" indent="-285750" algn="l" rtl="0">
              <a:lnSpc>
                <a:spcPct val="90000"/>
              </a:lnSpc>
              <a:spcBef>
                <a:spcPts val="238"/>
              </a:spcBef>
              <a:spcAft>
                <a:spcPts val="0"/>
              </a:spcAft>
              <a:buClr>
                <a:schemeClr val="dk1"/>
              </a:buClr>
              <a:buSzPts val="1190"/>
              <a:buChar char="–"/>
            </a:pPr>
            <a:r>
              <a:rPr lang="en-US" sz="1190"/>
              <a:t>Help decide what needs to be bought</a:t>
            </a:r>
            <a:endParaRPr sz="1190"/>
          </a:p>
          <a:p>
            <a:pPr marL="742950" lvl="1" indent="-285750" algn="l" rtl="0">
              <a:lnSpc>
                <a:spcPct val="90000"/>
              </a:lnSpc>
              <a:spcBef>
                <a:spcPts val="238"/>
              </a:spcBef>
              <a:spcAft>
                <a:spcPts val="0"/>
              </a:spcAft>
              <a:buClr>
                <a:schemeClr val="dk1"/>
              </a:buClr>
              <a:buSzPts val="1190"/>
              <a:buChar char="–"/>
            </a:pPr>
            <a:r>
              <a:rPr lang="en-US" sz="1190"/>
              <a:t>Put light items away on the shelf</a:t>
            </a:r>
            <a:endParaRPr sz="1190"/>
          </a:p>
          <a:p>
            <a:pPr marL="742950" lvl="1" indent="-285750" algn="l" rtl="0">
              <a:lnSpc>
                <a:spcPct val="90000"/>
              </a:lnSpc>
              <a:spcBef>
                <a:spcPts val="238"/>
              </a:spcBef>
              <a:spcAft>
                <a:spcPts val="0"/>
              </a:spcAft>
              <a:buClr>
                <a:schemeClr val="dk1"/>
              </a:buClr>
              <a:buSzPts val="1190"/>
              <a:buChar char="–"/>
            </a:pPr>
            <a:r>
              <a:rPr lang="en-US" sz="1190"/>
              <a:t>Growing the food (fruit and vegetable garden)</a:t>
            </a:r>
            <a:endParaRPr sz="1190"/>
          </a:p>
          <a:p>
            <a:pPr marL="342900" lvl="0" indent="-342900" algn="l" rtl="0">
              <a:lnSpc>
                <a:spcPct val="90000"/>
              </a:lnSpc>
              <a:spcBef>
                <a:spcPts val="306"/>
              </a:spcBef>
              <a:spcAft>
                <a:spcPts val="0"/>
              </a:spcAft>
              <a:buClr>
                <a:schemeClr val="dk1"/>
              </a:buClr>
              <a:buSzPts val="1530"/>
              <a:buChar char="•"/>
            </a:pPr>
            <a:r>
              <a:rPr lang="en-US" sz="1530"/>
              <a:t>Remember that at this age the small child can’t do a lot, but it is important to give praise and thank them for helping, rather than expecting to teach them to do things perfect.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Google Shape;460;p63"/>
          <p:cNvSpPr/>
          <p:nvPr/>
        </p:nvSpPr>
        <p:spPr>
          <a:xfrm>
            <a:off x="245659" y="4572000"/>
            <a:ext cx="5293730" cy="1964266"/>
          </a:xfrm>
          <a:prstGeom prst="rect">
            <a:avLst/>
          </a:prstGeom>
          <a:solidFill>
            <a:srgbClr val="486C4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1" name="Google Shape;461;p63"/>
          <p:cNvSpPr txBox="1">
            <a:spLocks noGrp="1"/>
          </p:cNvSpPr>
          <p:nvPr>
            <p:ph type="title"/>
          </p:nvPr>
        </p:nvSpPr>
        <p:spPr>
          <a:xfrm>
            <a:off x="393192" y="4767072"/>
            <a:ext cx="4945641" cy="16252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FFFF"/>
              </a:buClr>
              <a:buSzPts val="4400"/>
              <a:buFont typeface="Calibri"/>
              <a:buNone/>
            </a:pPr>
            <a:r>
              <a:rPr lang="en-US" sz="4800" b="1">
                <a:solidFill>
                  <a:srgbClr val="FFFFFF"/>
                </a:solidFill>
                <a:latin typeface="Amatic SC"/>
                <a:ea typeface="Amatic SC"/>
                <a:cs typeface="Amatic SC"/>
                <a:sym typeface="Amatic SC"/>
              </a:rPr>
              <a:t>Make your own food</a:t>
            </a:r>
            <a:endParaRPr sz="4800" b="1">
              <a:latin typeface="Amatic SC"/>
              <a:ea typeface="Amatic SC"/>
              <a:cs typeface="Amatic SC"/>
              <a:sym typeface="Amatic SC"/>
            </a:endParaRPr>
          </a:p>
        </p:txBody>
      </p:sp>
      <p:pic>
        <p:nvPicPr>
          <p:cNvPr id="462" name="Google Shape;462;p63" descr="IMG_4264.jpg"/>
          <p:cNvPicPr preferRelativeResize="0"/>
          <p:nvPr/>
        </p:nvPicPr>
        <p:blipFill rotWithShape="1">
          <a:blip r:embed="rId3">
            <a:alphaModFix/>
          </a:blip>
          <a:srcRect t="19160" r="1" b="22649"/>
          <a:stretch/>
        </p:blipFill>
        <p:spPr>
          <a:xfrm>
            <a:off x="245660" y="321733"/>
            <a:ext cx="5293729" cy="4107392"/>
          </a:xfrm>
          <a:prstGeom prst="rect">
            <a:avLst/>
          </a:prstGeom>
          <a:noFill/>
          <a:ln>
            <a:noFill/>
          </a:ln>
          <a:effectLst>
            <a:outerShdw blurRad="757238" dist="66675" dir="5400000" algn="bl" rotWithShape="0">
              <a:srgbClr val="486C42">
                <a:alpha val="50000"/>
              </a:srgbClr>
            </a:outerShdw>
          </a:effectLst>
        </p:spPr>
      </p:pic>
      <p:sp>
        <p:nvSpPr>
          <p:cNvPr id="463" name="Google Shape;463;p63"/>
          <p:cNvSpPr/>
          <p:nvPr/>
        </p:nvSpPr>
        <p:spPr>
          <a:xfrm>
            <a:off x="5650991" y="321732"/>
            <a:ext cx="3251710" cy="6214534"/>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4" name="Google Shape;464;p63"/>
          <p:cNvSpPr txBox="1">
            <a:spLocks noGrp="1"/>
          </p:cNvSpPr>
          <p:nvPr>
            <p:ph type="body" idx="1"/>
          </p:nvPr>
        </p:nvSpPr>
        <p:spPr>
          <a:xfrm>
            <a:off x="6021989" y="917725"/>
            <a:ext cx="2568554" cy="48523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2400"/>
              <a:buNone/>
            </a:pPr>
            <a:r>
              <a:rPr lang="en-US" sz="2800" b="1">
                <a:solidFill>
                  <a:srgbClr val="FFFFFF"/>
                </a:solidFill>
                <a:latin typeface="Amatic SC"/>
                <a:ea typeface="Amatic SC"/>
                <a:cs typeface="Amatic SC"/>
                <a:sym typeface="Amatic SC"/>
              </a:rPr>
              <a:t>Involve children </a:t>
            </a:r>
            <a:endParaRPr sz="2800" b="1">
              <a:solidFill>
                <a:srgbClr val="FFFFFF"/>
              </a:solidFill>
              <a:latin typeface="Amatic SC"/>
              <a:ea typeface="Amatic SC"/>
              <a:cs typeface="Amatic SC"/>
              <a:sym typeface="Amatic SC"/>
            </a:endParaRPr>
          </a:p>
          <a:p>
            <a:pPr marL="0" lvl="0" indent="0" algn="l" rtl="0">
              <a:spcBef>
                <a:spcPts val="480"/>
              </a:spcBef>
              <a:spcAft>
                <a:spcPts val="0"/>
              </a:spcAft>
              <a:buClr>
                <a:srgbClr val="FFFFFF"/>
              </a:buClr>
              <a:buSzPts val="2400"/>
              <a:buNone/>
            </a:pPr>
            <a:r>
              <a:rPr lang="en-US" sz="2800" b="1">
                <a:solidFill>
                  <a:srgbClr val="FFFFFF"/>
                </a:solidFill>
                <a:latin typeface="Amatic SC"/>
                <a:ea typeface="Amatic SC"/>
                <a:cs typeface="Amatic SC"/>
                <a:sym typeface="Amatic SC"/>
              </a:rPr>
              <a:t>in food preparation</a:t>
            </a:r>
            <a:endParaRPr sz="2800" b="1">
              <a:solidFill>
                <a:srgbClr val="FFFFFF"/>
              </a:solidFill>
              <a:latin typeface="Amatic SC"/>
              <a:ea typeface="Amatic SC"/>
              <a:cs typeface="Amatic SC"/>
              <a:sym typeface="Amatic SC"/>
            </a:endParaRPr>
          </a:p>
          <a:p>
            <a:pPr marL="342900" lvl="0" indent="-234950" algn="l" rtl="0">
              <a:spcBef>
                <a:spcPts val="340"/>
              </a:spcBef>
              <a:spcAft>
                <a:spcPts val="0"/>
              </a:spcAft>
              <a:buClr>
                <a:schemeClr val="dk1"/>
              </a:buClr>
              <a:buSzPts val="1700"/>
              <a:buNone/>
            </a:pPr>
            <a:endParaRPr sz="17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cxnSp>
        <p:nvCxnSpPr>
          <p:cNvPr id="130" name="Google Shape;130;p19"/>
          <p:cNvCxnSpPr/>
          <p:nvPr/>
        </p:nvCxnSpPr>
        <p:spPr>
          <a:xfrm>
            <a:off x="2346957" y="477749"/>
            <a:ext cx="0" cy="3657600"/>
          </a:xfrm>
          <a:prstGeom prst="straightConnector1">
            <a:avLst/>
          </a:prstGeom>
          <a:noFill/>
          <a:ln w="101600" cap="flat" cmpd="dbl">
            <a:solidFill>
              <a:srgbClr val="595959"/>
            </a:solidFill>
            <a:prstDash val="solid"/>
            <a:round/>
            <a:headEnd type="none" w="sm" len="sm"/>
            <a:tailEnd type="none" w="sm" len="sm"/>
          </a:ln>
        </p:spPr>
      </p:cxnSp>
      <p:pic>
        <p:nvPicPr>
          <p:cNvPr id="131" name="Google Shape;131;p19" descr="A person standing in a kitchen&#10;&#10;Description automatically generated"/>
          <p:cNvPicPr preferRelativeResize="0"/>
          <p:nvPr/>
        </p:nvPicPr>
        <p:blipFill rotWithShape="1">
          <a:blip r:embed="rId3">
            <a:alphaModFix/>
          </a:blip>
          <a:srcRect t="21332" r="33011" b="16143"/>
          <a:stretch/>
        </p:blipFill>
        <p:spPr>
          <a:xfrm>
            <a:off x="4692643" y="965200"/>
            <a:ext cx="1986278" cy="2712720"/>
          </a:xfrm>
          <a:prstGeom prst="rect">
            <a:avLst/>
          </a:prstGeom>
          <a:noFill/>
          <a:ln>
            <a:noFill/>
          </a:ln>
          <a:effectLst>
            <a:outerShdw blurRad="800100" dist="19050" dir="5400000" algn="bl" rotWithShape="0">
              <a:srgbClr val="000000">
                <a:alpha val="50000"/>
              </a:srgbClr>
            </a:outerShdw>
          </a:effectLst>
        </p:spPr>
      </p:pic>
      <p:sp>
        <p:nvSpPr>
          <p:cNvPr id="132" name="Google Shape;132;p19"/>
          <p:cNvSpPr/>
          <p:nvPr/>
        </p:nvSpPr>
        <p:spPr>
          <a:xfrm>
            <a:off x="283551" y="4633546"/>
            <a:ext cx="8579100" cy="1844400"/>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19"/>
          <p:cNvSpPr txBox="1">
            <a:spLocks noGrp="1"/>
          </p:cNvSpPr>
          <p:nvPr>
            <p:ph type="title"/>
          </p:nvPr>
        </p:nvSpPr>
        <p:spPr>
          <a:xfrm>
            <a:off x="395650" y="4756650"/>
            <a:ext cx="8355000" cy="1112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2900"/>
              <a:buFont typeface="Calibri"/>
              <a:buNone/>
            </a:pPr>
            <a:r>
              <a:rPr lang="en-US" sz="2900" b="1">
                <a:solidFill>
                  <a:srgbClr val="FFFFFF"/>
                </a:solidFill>
                <a:latin typeface="Amatic SC"/>
                <a:ea typeface="Amatic SC"/>
                <a:cs typeface="Amatic SC"/>
                <a:sym typeface="Amatic SC"/>
              </a:rPr>
              <a:t>Upendo ward: </a:t>
            </a:r>
            <a:br>
              <a:rPr lang="en-US" sz="2900" b="1">
                <a:solidFill>
                  <a:srgbClr val="FFFFFF"/>
                </a:solidFill>
                <a:latin typeface="Amatic SC"/>
                <a:ea typeface="Amatic SC"/>
                <a:cs typeface="Amatic SC"/>
                <a:sym typeface="Amatic SC"/>
              </a:rPr>
            </a:br>
            <a:r>
              <a:rPr lang="en-US" sz="2900" b="1">
                <a:solidFill>
                  <a:srgbClr val="FFFFFF"/>
                </a:solidFill>
                <a:latin typeface="Amatic SC"/>
                <a:ea typeface="Amatic SC"/>
                <a:cs typeface="Amatic SC"/>
                <a:sym typeface="Amatic SC"/>
              </a:rPr>
              <a:t>Nutrition for the Child with Cancer</a:t>
            </a:r>
            <a:endParaRPr b="1">
              <a:latin typeface="Amatic SC"/>
              <a:ea typeface="Amatic SC"/>
              <a:cs typeface="Amatic SC"/>
              <a:sym typeface="Amatic SC"/>
            </a:endParaRPr>
          </a:p>
        </p:txBody>
      </p:sp>
      <p:pic>
        <p:nvPicPr>
          <p:cNvPr id="134" name="Google Shape;134;p19" descr="A picture containing person, indoor, man&#10;&#10;Description automatically generated"/>
          <p:cNvPicPr preferRelativeResize="0">
            <a:picLocks noGrp="1"/>
          </p:cNvPicPr>
          <p:nvPr>
            <p:ph type="body" idx="1"/>
          </p:nvPr>
        </p:nvPicPr>
        <p:blipFill rotWithShape="1">
          <a:blip r:embed="rId4">
            <a:alphaModFix/>
          </a:blip>
          <a:srcRect l="21553" r="18476" b="12617"/>
          <a:stretch/>
        </p:blipFill>
        <p:spPr>
          <a:xfrm>
            <a:off x="240030" y="965200"/>
            <a:ext cx="1994700" cy="2712600"/>
          </a:xfrm>
          <a:prstGeom prst="rect">
            <a:avLst/>
          </a:prstGeom>
          <a:noFill/>
          <a:ln>
            <a:noFill/>
          </a:ln>
          <a:effectLst>
            <a:outerShdw blurRad="700088" dist="19050" dir="5400000" algn="bl" rotWithShape="0">
              <a:srgbClr val="000000">
                <a:alpha val="50000"/>
              </a:srgbClr>
            </a:outerShdw>
          </a:effectLst>
        </p:spPr>
      </p:pic>
      <p:pic>
        <p:nvPicPr>
          <p:cNvPr id="135" name="Google Shape;135;p19" descr="A picture containing person, wall, indoor, sitting&#10;&#10;Description automatically generated"/>
          <p:cNvPicPr preferRelativeResize="0"/>
          <p:nvPr/>
        </p:nvPicPr>
        <p:blipFill rotWithShape="1">
          <a:blip r:embed="rId5">
            <a:alphaModFix/>
          </a:blip>
          <a:srcRect t="1819" b="17306"/>
          <a:stretch/>
        </p:blipFill>
        <p:spPr>
          <a:xfrm>
            <a:off x="2467607" y="965200"/>
            <a:ext cx="1985007" cy="2712718"/>
          </a:xfrm>
          <a:prstGeom prst="rect">
            <a:avLst/>
          </a:prstGeom>
          <a:noFill/>
          <a:ln>
            <a:noFill/>
          </a:ln>
          <a:effectLst>
            <a:outerShdw blurRad="642938" dist="19050" dir="5400000" algn="bl" rotWithShape="0">
              <a:srgbClr val="000000">
                <a:alpha val="50000"/>
              </a:srgbClr>
            </a:outerShdw>
          </a:effectLst>
        </p:spPr>
      </p:pic>
      <p:cxnSp>
        <p:nvCxnSpPr>
          <p:cNvPr id="136" name="Google Shape;136;p19"/>
          <p:cNvCxnSpPr/>
          <p:nvPr/>
        </p:nvCxnSpPr>
        <p:spPr>
          <a:xfrm>
            <a:off x="4573264" y="477749"/>
            <a:ext cx="0" cy="3657600"/>
          </a:xfrm>
          <a:prstGeom prst="straightConnector1">
            <a:avLst/>
          </a:prstGeom>
          <a:noFill/>
          <a:ln w="101600" cap="flat" cmpd="dbl">
            <a:solidFill>
              <a:srgbClr val="595959"/>
            </a:solidFill>
            <a:prstDash val="solid"/>
            <a:round/>
            <a:headEnd type="none" w="sm" len="sm"/>
            <a:tailEnd type="none" w="sm" len="sm"/>
          </a:ln>
        </p:spPr>
      </p:cxnSp>
      <p:cxnSp>
        <p:nvCxnSpPr>
          <p:cNvPr id="137" name="Google Shape;137;p19"/>
          <p:cNvCxnSpPr/>
          <p:nvPr/>
        </p:nvCxnSpPr>
        <p:spPr>
          <a:xfrm>
            <a:off x="6799572" y="477749"/>
            <a:ext cx="0" cy="3657600"/>
          </a:xfrm>
          <a:prstGeom prst="straightConnector1">
            <a:avLst/>
          </a:prstGeom>
          <a:noFill/>
          <a:ln w="101600" cap="flat" cmpd="dbl">
            <a:solidFill>
              <a:srgbClr val="595959"/>
            </a:solidFill>
            <a:prstDash val="solid"/>
            <a:round/>
            <a:headEnd type="none" w="sm" len="sm"/>
            <a:tailEnd type="none" w="sm" len="sm"/>
          </a:ln>
        </p:spPr>
      </p:cxnSp>
      <p:pic>
        <p:nvPicPr>
          <p:cNvPr id="138" name="Google Shape;138;p19" descr="A picture containing person, indoor, food&#10;&#10;Description automatically generated"/>
          <p:cNvPicPr preferRelativeResize="0"/>
          <p:nvPr/>
        </p:nvPicPr>
        <p:blipFill rotWithShape="1">
          <a:blip r:embed="rId6">
            <a:alphaModFix/>
          </a:blip>
          <a:srcRect t="5347"/>
          <a:stretch/>
        </p:blipFill>
        <p:spPr>
          <a:xfrm>
            <a:off x="6918951" y="904240"/>
            <a:ext cx="2106925" cy="2773681"/>
          </a:xfrm>
          <a:prstGeom prst="rect">
            <a:avLst/>
          </a:prstGeom>
          <a:noFill/>
          <a:ln>
            <a:noFill/>
          </a:ln>
          <a:effectLst>
            <a:outerShdw blurRad="871538" dist="19050" dir="5400000" algn="bl" rotWithShape="0">
              <a:srgbClr val="000000">
                <a:alpha val="50000"/>
              </a:srgbClr>
            </a:outerShdw>
          </a:effectLst>
        </p:spPr>
      </p:pic>
      <p:cxnSp>
        <p:nvCxnSpPr>
          <p:cNvPr id="139" name="Google Shape;139;p19"/>
          <p:cNvCxnSpPr/>
          <p:nvPr/>
        </p:nvCxnSpPr>
        <p:spPr>
          <a:xfrm>
            <a:off x="1658625" y="6063066"/>
            <a:ext cx="5829300" cy="0"/>
          </a:xfrm>
          <a:prstGeom prst="straightConnector1">
            <a:avLst/>
          </a:prstGeom>
          <a:noFill/>
          <a:ln w="22225" cap="flat" cmpd="sng">
            <a:solidFill>
              <a:srgbClr val="D9D9D9"/>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Gardening goodness </a:t>
            </a:r>
            <a:endParaRPr sz="3959"/>
          </a:p>
        </p:txBody>
      </p:sp>
      <p:sp>
        <p:nvSpPr>
          <p:cNvPr id="470" name="Google Shape;470;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1665"/>
              <a:buChar char="•"/>
            </a:pPr>
            <a:r>
              <a:rPr lang="en-US" sz="1665"/>
              <a:t>Growing your own food increases fresh fruit and vegetable intake in a fun and cheap way. It gets you and your child outside in the garden enjoying some physical activity as well.</a:t>
            </a:r>
            <a:endParaRPr sz="2960"/>
          </a:p>
          <a:p>
            <a:pPr marL="0" lvl="0" indent="0" algn="l" rtl="0">
              <a:lnSpc>
                <a:spcPct val="90000"/>
              </a:lnSpc>
              <a:spcBef>
                <a:spcPts val="333"/>
              </a:spcBef>
              <a:spcAft>
                <a:spcPts val="0"/>
              </a:spcAft>
              <a:buClr>
                <a:schemeClr val="dk1"/>
              </a:buClr>
              <a:buSzPts val="1665"/>
              <a:buNone/>
            </a:pPr>
            <a:endParaRPr sz="1665"/>
          </a:p>
          <a:p>
            <a:pPr marL="342900" lvl="0" indent="-342900" algn="l" rtl="0">
              <a:lnSpc>
                <a:spcPct val="90000"/>
              </a:lnSpc>
              <a:spcBef>
                <a:spcPts val="333"/>
              </a:spcBef>
              <a:spcAft>
                <a:spcPts val="0"/>
              </a:spcAft>
              <a:buClr>
                <a:schemeClr val="dk1"/>
              </a:buClr>
              <a:buSzPts val="1665"/>
              <a:buChar char="•"/>
            </a:pPr>
            <a:r>
              <a:rPr lang="en-US" sz="1665"/>
              <a:t>Discuss and share what you can get from growing your own food?</a:t>
            </a:r>
            <a:endParaRPr/>
          </a:p>
          <a:p>
            <a:pPr marL="342900" lvl="0" indent="-342900" algn="l" rtl="0">
              <a:lnSpc>
                <a:spcPct val="90000"/>
              </a:lnSpc>
              <a:spcBef>
                <a:spcPts val="333"/>
              </a:spcBef>
              <a:spcAft>
                <a:spcPts val="0"/>
              </a:spcAft>
              <a:buClr>
                <a:schemeClr val="dk1"/>
              </a:buClr>
              <a:buSzPts val="1665"/>
              <a:buChar char="•"/>
            </a:pPr>
            <a:r>
              <a:rPr lang="en-US" sz="1665"/>
              <a:t>Create awareness of where food comes from</a:t>
            </a:r>
            <a:endParaRPr/>
          </a:p>
          <a:p>
            <a:pPr marL="342900" lvl="0" indent="-342900" algn="l" rtl="0">
              <a:lnSpc>
                <a:spcPct val="90000"/>
              </a:lnSpc>
              <a:spcBef>
                <a:spcPts val="333"/>
              </a:spcBef>
              <a:spcAft>
                <a:spcPts val="0"/>
              </a:spcAft>
              <a:buClr>
                <a:schemeClr val="dk1"/>
              </a:buClr>
              <a:buSzPts val="1665"/>
              <a:buChar char="•"/>
            </a:pPr>
            <a:r>
              <a:rPr lang="en-US" sz="1665"/>
              <a:t>Growing the food in a fruit and vegetable patch</a:t>
            </a:r>
            <a:endParaRPr/>
          </a:p>
          <a:p>
            <a:pPr marL="342900" lvl="0" indent="-342900" algn="l" rtl="0">
              <a:lnSpc>
                <a:spcPct val="90000"/>
              </a:lnSpc>
              <a:spcBef>
                <a:spcPts val="333"/>
              </a:spcBef>
              <a:spcAft>
                <a:spcPts val="0"/>
              </a:spcAft>
              <a:buClr>
                <a:schemeClr val="dk1"/>
              </a:buClr>
              <a:buSzPts val="1665"/>
              <a:buChar char="•"/>
            </a:pPr>
            <a:r>
              <a:rPr lang="en-US" sz="1665"/>
              <a:t>Your child can help in the garden when planting, weeding and watering</a:t>
            </a:r>
            <a:endParaRPr/>
          </a:p>
          <a:p>
            <a:pPr marL="342900" lvl="0" indent="-342900" algn="l" rtl="0">
              <a:lnSpc>
                <a:spcPct val="90000"/>
              </a:lnSpc>
              <a:spcBef>
                <a:spcPts val="333"/>
              </a:spcBef>
              <a:spcAft>
                <a:spcPts val="0"/>
              </a:spcAft>
              <a:buClr>
                <a:schemeClr val="dk1"/>
              </a:buClr>
              <a:buSzPts val="1665"/>
              <a:buChar char="•"/>
            </a:pPr>
            <a:r>
              <a:rPr lang="en-US" sz="1665"/>
              <a:t>Other ideas?</a:t>
            </a:r>
            <a:endParaRPr/>
          </a:p>
          <a:p>
            <a:pPr marL="0" lvl="0" indent="0" algn="l" rtl="0">
              <a:lnSpc>
                <a:spcPct val="90000"/>
              </a:lnSpc>
              <a:spcBef>
                <a:spcPts val="333"/>
              </a:spcBef>
              <a:spcAft>
                <a:spcPts val="0"/>
              </a:spcAft>
              <a:buClr>
                <a:schemeClr val="dk1"/>
              </a:buClr>
              <a:buSzPts val="1665"/>
              <a:buNone/>
            </a:pPr>
            <a:endParaRPr sz="1665"/>
          </a:p>
          <a:p>
            <a:pPr marL="342900" lvl="0" indent="-342900" algn="l" rtl="0">
              <a:lnSpc>
                <a:spcPct val="90000"/>
              </a:lnSpc>
              <a:spcBef>
                <a:spcPts val="333"/>
              </a:spcBef>
              <a:spcAft>
                <a:spcPts val="0"/>
              </a:spcAft>
              <a:buClr>
                <a:schemeClr val="dk1"/>
              </a:buClr>
              <a:buSzPts val="1665"/>
              <a:buChar char="•"/>
            </a:pPr>
            <a:r>
              <a:rPr lang="en-US" sz="1665"/>
              <a:t>How can you start? You don’t need to have lots of space, starting with a herb garden in pots is a start. </a:t>
            </a:r>
            <a:endParaRPr/>
          </a:p>
          <a:p>
            <a:pPr marL="342900" lvl="0" indent="-342900" algn="l" rtl="0">
              <a:lnSpc>
                <a:spcPct val="90000"/>
              </a:lnSpc>
              <a:spcBef>
                <a:spcPts val="333"/>
              </a:spcBef>
              <a:spcAft>
                <a:spcPts val="0"/>
              </a:spcAft>
              <a:buClr>
                <a:schemeClr val="dk1"/>
              </a:buClr>
              <a:buSzPts val="1665"/>
              <a:buChar char="•"/>
            </a:pPr>
            <a:r>
              <a:rPr lang="en-US" sz="1665"/>
              <a:t>Community gardens.</a:t>
            </a:r>
            <a:endParaRPr/>
          </a:p>
          <a:p>
            <a:pPr marL="342900" lvl="0" indent="-342900" algn="l" rtl="0">
              <a:lnSpc>
                <a:spcPct val="90000"/>
              </a:lnSpc>
              <a:spcBef>
                <a:spcPts val="333"/>
              </a:spcBef>
              <a:spcAft>
                <a:spcPts val="0"/>
              </a:spcAft>
              <a:buClr>
                <a:schemeClr val="dk1"/>
              </a:buClr>
              <a:buSzPts val="1665"/>
              <a:buChar char="•"/>
            </a:pPr>
            <a:r>
              <a:rPr lang="en-US" sz="1665"/>
              <a:t>School gardens. </a:t>
            </a:r>
            <a:endParaRPr/>
          </a:p>
          <a:p>
            <a:pPr marL="0" lvl="0" indent="0" algn="l" rtl="0">
              <a:lnSpc>
                <a:spcPct val="90000"/>
              </a:lnSpc>
              <a:spcBef>
                <a:spcPts val="333"/>
              </a:spcBef>
              <a:spcAft>
                <a:spcPts val="0"/>
              </a:spcAft>
              <a:buClr>
                <a:schemeClr val="dk1"/>
              </a:buClr>
              <a:buSzPts val="1665"/>
              <a:buNone/>
            </a:pPr>
            <a:endParaRPr sz="1665"/>
          </a:p>
          <a:p>
            <a:pPr marL="0" lvl="0" indent="0" algn="l" rtl="0">
              <a:lnSpc>
                <a:spcPct val="90000"/>
              </a:lnSpc>
              <a:spcBef>
                <a:spcPts val="333"/>
              </a:spcBef>
              <a:spcAft>
                <a:spcPts val="0"/>
              </a:spcAft>
              <a:buClr>
                <a:schemeClr val="dk1"/>
              </a:buClr>
              <a:buSzPts val="1665"/>
              <a:buNone/>
            </a:pPr>
            <a:r>
              <a:rPr lang="en-US" sz="1665"/>
              <a:t>Remember to wash your hands after playing in the garden.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4"/>
        <p:cNvGrpSpPr/>
        <p:nvPr/>
      </p:nvGrpSpPr>
      <p:grpSpPr>
        <a:xfrm>
          <a:off x="0" y="0"/>
          <a:ext cx="0" cy="0"/>
          <a:chOff x="0" y="0"/>
          <a:chExt cx="0" cy="0"/>
        </a:xfrm>
      </p:grpSpPr>
      <p:pic>
        <p:nvPicPr>
          <p:cNvPr id="475" name="Google Shape;475;p65" descr="African_Gardens_Rwanda_keyhole_garden_Rose-500x375.jpg"/>
          <p:cNvPicPr preferRelativeResize="0"/>
          <p:nvPr/>
        </p:nvPicPr>
        <p:blipFill rotWithShape="1">
          <a:blip r:embed="rId3">
            <a:alphaModFix/>
          </a:blip>
          <a:srcRect t="8241" b="23707"/>
          <a:stretch/>
        </p:blipFill>
        <p:spPr>
          <a:xfrm>
            <a:off x="20" y="10"/>
            <a:ext cx="9143980" cy="4666928"/>
          </a:xfrm>
          <a:prstGeom prst="rect">
            <a:avLst/>
          </a:prstGeom>
          <a:noFill/>
          <a:ln>
            <a:noFill/>
          </a:ln>
        </p:spPr>
      </p:pic>
      <p:pic>
        <p:nvPicPr>
          <p:cNvPr id="476" name="Google Shape;476;p65"/>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477" name="Google Shape;477;p65"/>
          <p:cNvSpPr/>
          <p:nvPr/>
        </p:nvSpPr>
        <p:spPr>
          <a:xfrm>
            <a:off x="1092200" y="4388303"/>
            <a:ext cx="618067"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65"/>
          <p:cNvSpPr txBox="1">
            <a:spLocks noGrp="1"/>
          </p:cNvSpPr>
          <p:nvPr>
            <p:ph type="title"/>
          </p:nvPr>
        </p:nvSpPr>
        <p:spPr>
          <a:xfrm>
            <a:off x="1807175" y="4388300"/>
            <a:ext cx="5776800" cy="2101500"/>
          </a:xfrm>
          <a:prstGeom prst="rect">
            <a:avLst/>
          </a:prstGeom>
          <a:solidFill>
            <a:srgbClr val="595959"/>
          </a:solidFill>
          <a:ln w="762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500"/>
              <a:buFont typeface="Calibri"/>
              <a:buNone/>
            </a:pPr>
            <a:r>
              <a:rPr lang="en-US" sz="3500" b="1">
                <a:solidFill>
                  <a:srgbClr val="FFFFFF"/>
                </a:solidFill>
                <a:latin typeface="Amatic SC"/>
                <a:ea typeface="Amatic SC"/>
                <a:cs typeface="Amatic SC"/>
                <a:sym typeface="Amatic SC"/>
              </a:rPr>
              <a:t>Grow your Own Fruit &amp; Vegetables</a:t>
            </a:r>
            <a:endParaRPr b="1">
              <a:solidFill>
                <a:srgbClr val="FFFFFF"/>
              </a:solidFill>
              <a:latin typeface="Amatic SC"/>
              <a:ea typeface="Amatic SC"/>
              <a:cs typeface="Amatic SC"/>
              <a:sym typeface="Amatic S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Get Moving!</a:t>
            </a:r>
            <a:endParaRPr/>
          </a:p>
        </p:txBody>
      </p:sp>
      <p:sp>
        <p:nvSpPr>
          <p:cNvPr id="484" name="Google Shape;484;p66"/>
          <p:cNvSpPr txBox="1">
            <a:spLocks noGrp="1"/>
          </p:cNvSpPr>
          <p:nvPr>
            <p:ph type="body" idx="1"/>
          </p:nvPr>
        </p:nvSpPr>
        <p:spPr>
          <a:xfrm>
            <a:off x="457200" y="1322175"/>
            <a:ext cx="8229600" cy="5091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65"/>
              <a:buChar char="•"/>
            </a:pPr>
            <a:r>
              <a:rPr lang="en-US" sz="1665"/>
              <a:t>Encouraging physical activity at a young age helps to:</a:t>
            </a:r>
            <a:endParaRPr sz="1665"/>
          </a:p>
          <a:p>
            <a:pPr marL="742950" lvl="1" indent="-285750" algn="l" rtl="0">
              <a:spcBef>
                <a:spcPts val="259"/>
              </a:spcBef>
              <a:spcAft>
                <a:spcPts val="0"/>
              </a:spcAft>
              <a:buClr>
                <a:schemeClr val="dk1"/>
              </a:buClr>
              <a:buSzPts val="1295"/>
              <a:buChar char="–"/>
            </a:pPr>
            <a:r>
              <a:rPr lang="en-US" sz="1295"/>
              <a:t>Maintain strong bones and muscles</a:t>
            </a:r>
            <a:endParaRPr sz="1295"/>
          </a:p>
          <a:p>
            <a:pPr marL="742950" lvl="1" indent="-285750" algn="l" rtl="0">
              <a:spcBef>
                <a:spcPts val="259"/>
              </a:spcBef>
              <a:spcAft>
                <a:spcPts val="0"/>
              </a:spcAft>
              <a:buClr>
                <a:schemeClr val="dk1"/>
              </a:buClr>
              <a:buSzPts val="1295"/>
              <a:buChar char="–"/>
            </a:pPr>
            <a:r>
              <a:rPr lang="en-US" sz="1295"/>
              <a:t>Improve coordination, balance, posture and flexibility by keeping your child fit and healthy </a:t>
            </a:r>
            <a:endParaRPr/>
          </a:p>
          <a:p>
            <a:pPr marL="742950" lvl="1" indent="-285750" algn="l" rtl="0">
              <a:spcBef>
                <a:spcPts val="185"/>
              </a:spcBef>
              <a:spcAft>
                <a:spcPts val="0"/>
              </a:spcAft>
              <a:buClr>
                <a:schemeClr val="dk1"/>
              </a:buClr>
              <a:buSzPts val="925"/>
              <a:buChar char="–"/>
            </a:pPr>
            <a:r>
              <a:rPr lang="en-US" sz="925"/>
              <a:t>Maintain a healthy weight and reduce the risk of poor health as children get older.</a:t>
            </a:r>
            <a:endParaRPr sz="925"/>
          </a:p>
          <a:p>
            <a:pPr marL="742950" lvl="1" indent="-285750" algn="l" rtl="0">
              <a:spcBef>
                <a:spcPts val="259"/>
              </a:spcBef>
              <a:spcAft>
                <a:spcPts val="0"/>
              </a:spcAft>
              <a:buClr>
                <a:schemeClr val="dk1"/>
              </a:buClr>
              <a:buSzPts val="1295"/>
              <a:buChar char="–"/>
            </a:pPr>
            <a:r>
              <a:rPr lang="en-US" sz="1295"/>
              <a:t>Enjoy being outside and connect with the land and have fun. </a:t>
            </a:r>
            <a:endParaRPr sz="1295"/>
          </a:p>
          <a:p>
            <a:pPr marL="0" lvl="0" indent="0" algn="l" rtl="0">
              <a:spcBef>
                <a:spcPts val="333"/>
              </a:spcBef>
              <a:spcAft>
                <a:spcPts val="0"/>
              </a:spcAft>
              <a:buClr>
                <a:schemeClr val="dk1"/>
              </a:buClr>
              <a:buSzPts val="1665"/>
              <a:buNone/>
            </a:pPr>
            <a:endParaRPr sz="1665"/>
          </a:p>
          <a:p>
            <a:pPr marL="342900" lvl="0" indent="-342900" algn="l" rtl="0">
              <a:spcBef>
                <a:spcPts val="333"/>
              </a:spcBef>
              <a:spcAft>
                <a:spcPts val="0"/>
              </a:spcAft>
              <a:buClr>
                <a:schemeClr val="dk1"/>
              </a:buClr>
              <a:buSzPts val="1665"/>
              <a:buChar char="•"/>
            </a:pPr>
            <a:r>
              <a:rPr lang="en-US" sz="1665"/>
              <a:t>An active child is more likely to:</a:t>
            </a:r>
            <a:endParaRPr/>
          </a:p>
          <a:p>
            <a:pPr marL="742950" lvl="1" indent="-285750" algn="l" rtl="0">
              <a:spcBef>
                <a:spcPts val="259"/>
              </a:spcBef>
              <a:spcAft>
                <a:spcPts val="0"/>
              </a:spcAft>
              <a:buClr>
                <a:schemeClr val="dk1"/>
              </a:buClr>
              <a:buSzPts val="1295"/>
              <a:buChar char="–"/>
            </a:pPr>
            <a:r>
              <a:rPr lang="en-US" sz="1295"/>
              <a:t>Be more confident</a:t>
            </a:r>
            <a:endParaRPr sz="1295"/>
          </a:p>
          <a:p>
            <a:pPr marL="742950" lvl="1" indent="-285750" algn="l" rtl="0">
              <a:spcBef>
                <a:spcPts val="259"/>
              </a:spcBef>
              <a:spcAft>
                <a:spcPts val="0"/>
              </a:spcAft>
              <a:buClr>
                <a:schemeClr val="dk1"/>
              </a:buClr>
              <a:buSzPts val="1295"/>
              <a:buChar char="–"/>
            </a:pPr>
            <a:r>
              <a:rPr lang="en-US" sz="1295"/>
              <a:t>Be happy and relaxed</a:t>
            </a:r>
            <a:endParaRPr sz="1295"/>
          </a:p>
          <a:p>
            <a:pPr marL="742950" lvl="1" indent="-285750" algn="l" rtl="0">
              <a:spcBef>
                <a:spcPts val="259"/>
              </a:spcBef>
              <a:spcAft>
                <a:spcPts val="0"/>
              </a:spcAft>
              <a:buClr>
                <a:schemeClr val="dk1"/>
              </a:buClr>
              <a:buSzPts val="1295"/>
              <a:buChar char="–"/>
            </a:pPr>
            <a:r>
              <a:rPr lang="en-US" sz="1295"/>
              <a:t>Sleep well</a:t>
            </a:r>
            <a:endParaRPr sz="1295"/>
          </a:p>
          <a:p>
            <a:pPr marL="0" lvl="0" indent="0" algn="l" rtl="0">
              <a:spcBef>
                <a:spcPts val="333"/>
              </a:spcBef>
              <a:spcAft>
                <a:spcPts val="0"/>
              </a:spcAft>
              <a:buClr>
                <a:schemeClr val="dk1"/>
              </a:buClr>
              <a:buSzPts val="1665"/>
              <a:buNone/>
            </a:pPr>
            <a:r>
              <a:rPr lang="en-US" sz="1665"/>
              <a:t/>
            </a:r>
            <a:br>
              <a:rPr lang="en-US" sz="1665"/>
            </a:br>
            <a:r>
              <a:rPr lang="en-US" sz="1665"/>
              <a:t>How to encourage moving and playing?</a:t>
            </a:r>
            <a:endParaRPr/>
          </a:p>
          <a:p>
            <a:pPr marL="742950" lvl="1" indent="-285750" algn="l" rtl="0">
              <a:spcBef>
                <a:spcPts val="259"/>
              </a:spcBef>
              <a:spcAft>
                <a:spcPts val="0"/>
              </a:spcAft>
              <a:buClr>
                <a:schemeClr val="dk1"/>
              </a:buClr>
              <a:buSzPts val="1295"/>
              <a:buChar char="–"/>
            </a:pPr>
            <a:r>
              <a:rPr lang="en-US" sz="1295"/>
              <a:t>At a young age the child should be encouraged to free and unrestricted play rather than specific activities</a:t>
            </a:r>
            <a:endParaRPr sz="1295"/>
          </a:p>
          <a:p>
            <a:pPr marL="742950" lvl="1" indent="-285750" algn="l" rtl="0">
              <a:spcBef>
                <a:spcPts val="259"/>
              </a:spcBef>
              <a:spcAft>
                <a:spcPts val="0"/>
              </a:spcAft>
              <a:buClr>
                <a:schemeClr val="dk1"/>
              </a:buClr>
              <a:buSzPts val="1295"/>
              <a:buChar char="–"/>
            </a:pPr>
            <a:r>
              <a:rPr lang="en-US" sz="1295"/>
              <a:t>A young child should have at least three hours of physical activity spread throughout the day</a:t>
            </a:r>
            <a:endParaRPr sz="1295"/>
          </a:p>
          <a:p>
            <a:pPr marL="742950" lvl="1" indent="-285750" algn="l" rtl="0">
              <a:spcBef>
                <a:spcPts val="259"/>
              </a:spcBef>
              <a:spcAft>
                <a:spcPts val="0"/>
              </a:spcAft>
              <a:buClr>
                <a:schemeClr val="dk1"/>
              </a:buClr>
              <a:buSzPts val="1295"/>
              <a:buChar char="–"/>
            </a:pPr>
            <a:r>
              <a:rPr lang="en-US" sz="1295"/>
              <a:t>Encourage play and activity outside in the garden or in the park rather than watching TV</a:t>
            </a:r>
            <a:endParaRPr sz="1295"/>
          </a:p>
          <a:p>
            <a:pPr marL="742950" lvl="1" indent="-285750" algn="l" rtl="0">
              <a:spcBef>
                <a:spcPts val="259"/>
              </a:spcBef>
              <a:spcAft>
                <a:spcPts val="0"/>
              </a:spcAft>
              <a:buClr>
                <a:schemeClr val="dk1"/>
              </a:buClr>
              <a:buSzPts val="1295"/>
              <a:buChar char="–"/>
            </a:pPr>
            <a:r>
              <a:rPr lang="en-US" sz="1295"/>
              <a:t>Be active yourself and your toddler will follow your example.</a:t>
            </a:r>
            <a:endParaRPr sz="1295"/>
          </a:p>
          <a:p>
            <a:pPr marL="742950" lvl="1" indent="-285750" algn="l" rtl="0">
              <a:spcBef>
                <a:spcPts val="259"/>
              </a:spcBef>
              <a:spcAft>
                <a:spcPts val="0"/>
              </a:spcAft>
              <a:buClr>
                <a:schemeClr val="dk1"/>
              </a:buClr>
              <a:buSzPts val="1295"/>
              <a:buChar char="–"/>
            </a:pPr>
            <a:r>
              <a:rPr lang="en-US" sz="1295"/>
              <a:t>Spend time with your toddler doing fun activities like playing in the garden, jumping and catching ball. </a:t>
            </a:r>
            <a:endParaRPr sz="1665"/>
          </a:p>
          <a:p>
            <a:pPr marL="742950" lvl="1" indent="-285750" algn="l" rtl="0">
              <a:spcBef>
                <a:spcPts val="259"/>
              </a:spcBef>
              <a:spcAft>
                <a:spcPts val="0"/>
              </a:spcAft>
              <a:buClr>
                <a:schemeClr val="dk1"/>
              </a:buClr>
              <a:buSzPts val="1295"/>
              <a:buChar char="–"/>
            </a:pPr>
            <a:r>
              <a:rPr lang="en-US" sz="1295"/>
              <a:t>How much screen time should a child have?</a:t>
            </a:r>
            <a:endParaRPr sz="1295"/>
          </a:p>
          <a:p>
            <a:pPr marL="742950" lvl="1" indent="-285750" algn="l" rtl="0">
              <a:spcBef>
                <a:spcPts val="259"/>
              </a:spcBef>
              <a:spcAft>
                <a:spcPts val="0"/>
              </a:spcAft>
              <a:buClr>
                <a:schemeClr val="dk1"/>
              </a:buClr>
              <a:buSzPts val="1295"/>
              <a:buChar char="–"/>
            </a:pPr>
            <a:r>
              <a:rPr lang="en-US" sz="1295"/>
              <a:t>Under 2 years of age, children should not watch TV</a:t>
            </a:r>
            <a:endParaRPr sz="1295"/>
          </a:p>
          <a:p>
            <a:pPr marL="742950" lvl="1" indent="-285750" algn="l" rtl="0">
              <a:spcBef>
                <a:spcPts val="259"/>
              </a:spcBef>
              <a:spcAft>
                <a:spcPts val="0"/>
              </a:spcAft>
              <a:buClr>
                <a:schemeClr val="dk1"/>
              </a:buClr>
              <a:buSzPts val="1295"/>
              <a:buChar char="–"/>
            </a:pPr>
            <a:r>
              <a:rPr lang="en-US" sz="1295"/>
              <a:t>Between 2-5 years children should have not more than 1 hour of screen time a day</a:t>
            </a:r>
            <a:endParaRPr sz="1295"/>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88"/>
        <p:cNvGrpSpPr/>
        <p:nvPr/>
      </p:nvGrpSpPr>
      <p:grpSpPr>
        <a:xfrm>
          <a:off x="0" y="0"/>
          <a:ext cx="0" cy="0"/>
          <a:chOff x="0" y="0"/>
          <a:chExt cx="0" cy="0"/>
        </a:xfrm>
      </p:grpSpPr>
      <p:sp>
        <p:nvSpPr>
          <p:cNvPr id="489" name="Google Shape;489;p67"/>
          <p:cNvSpPr txBox="1">
            <a:spLocks noGrp="1"/>
          </p:cNvSpPr>
          <p:nvPr>
            <p:ph type="title"/>
          </p:nvPr>
        </p:nvSpPr>
        <p:spPr>
          <a:xfrm>
            <a:off x="457200" y="4385078"/>
            <a:ext cx="8192700" cy="1793400"/>
          </a:xfrm>
          <a:prstGeom prst="rect">
            <a:avLst/>
          </a:prstGeom>
          <a:noFill/>
          <a:ln>
            <a:noFill/>
          </a:ln>
        </p:spPr>
        <p:txBody>
          <a:bodyPr spcFirstLastPara="1" wrap="square" lIns="91425" tIns="45700" rIns="91425" bIns="45700" anchor="b" anchorCtr="0">
            <a:noAutofit/>
          </a:bodyPr>
          <a:lstStyle/>
          <a:p>
            <a:pPr marL="914400" lvl="0" indent="457200" algn="l" rtl="0">
              <a:lnSpc>
                <a:spcPct val="90000"/>
              </a:lnSpc>
              <a:spcBef>
                <a:spcPts val="0"/>
              </a:spcBef>
              <a:spcAft>
                <a:spcPts val="0"/>
              </a:spcAft>
              <a:buClr>
                <a:schemeClr val="lt1"/>
              </a:buClr>
              <a:buSzPts val="6000"/>
              <a:buFont typeface="Calibri"/>
              <a:buNone/>
            </a:pPr>
            <a:r>
              <a:rPr lang="en-US" sz="6000" b="1">
                <a:solidFill>
                  <a:schemeClr val="lt1"/>
                </a:solidFill>
                <a:latin typeface="Amatic SC"/>
                <a:ea typeface="Amatic SC"/>
                <a:cs typeface="Amatic SC"/>
                <a:sym typeface="Amatic SC"/>
              </a:rPr>
              <a:t>Move and Play </a:t>
            </a:r>
            <a:r>
              <a:rPr lang="en-US" sz="6000" b="1">
                <a:latin typeface="Amatic SC"/>
                <a:ea typeface="Amatic SC"/>
                <a:cs typeface="Amatic SC"/>
                <a:sym typeface="Amatic SC"/>
              </a:rPr>
              <a:t>E</a:t>
            </a:r>
            <a:r>
              <a:rPr lang="en-US" sz="6000" b="1">
                <a:solidFill>
                  <a:schemeClr val="lt1"/>
                </a:solidFill>
                <a:latin typeface="Amatic SC"/>
                <a:ea typeface="Amatic SC"/>
                <a:cs typeface="Amatic SC"/>
                <a:sym typeface="Amatic SC"/>
              </a:rPr>
              <a:t>very </a:t>
            </a:r>
            <a:r>
              <a:rPr lang="en-US" sz="6000" b="1">
                <a:latin typeface="Amatic SC"/>
                <a:ea typeface="Amatic SC"/>
                <a:cs typeface="Amatic SC"/>
                <a:sym typeface="Amatic SC"/>
              </a:rPr>
              <a:t>D</a:t>
            </a:r>
            <a:r>
              <a:rPr lang="en-US" sz="6000" b="1">
                <a:solidFill>
                  <a:schemeClr val="lt1"/>
                </a:solidFill>
                <a:latin typeface="Amatic SC"/>
                <a:ea typeface="Amatic SC"/>
                <a:cs typeface="Amatic SC"/>
                <a:sym typeface="Amatic SC"/>
              </a:rPr>
              <a:t>ay</a:t>
            </a:r>
            <a:endParaRPr b="1">
              <a:latin typeface="Amatic SC"/>
              <a:ea typeface="Amatic SC"/>
              <a:cs typeface="Amatic SC"/>
              <a:sym typeface="Amatic SC"/>
            </a:endParaRPr>
          </a:p>
        </p:txBody>
      </p:sp>
      <p:pic>
        <p:nvPicPr>
          <p:cNvPr id="490" name="Google Shape;490;p67"/>
          <p:cNvPicPr preferRelativeResize="0">
            <a:picLocks noGrp="1"/>
          </p:cNvPicPr>
          <p:nvPr>
            <p:ph type="body" idx="1"/>
          </p:nvPr>
        </p:nvPicPr>
        <p:blipFill rotWithShape="1">
          <a:blip r:embed="rId3">
            <a:alphaModFix/>
          </a:blip>
          <a:srcRect l="389" r="5537" b="-1"/>
          <a:stretch/>
        </p:blipFill>
        <p:spPr>
          <a:xfrm>
            <a:off x="20" y="10"/>
            <a:ext cx="4571975" cy="4252522"/>
          </a:xfrm>
          <a:prstGeom prst="rect">
            <a:avLst/>
          </a:prstGeom>
          <a:noFill/>
          <a:ln>
            <a:noFill/>
          </a:ln>
        </p:spPr>
      </p:pic>
      <p:pic>
        <p:nvPicPr>
          <p:cNvPr id="491" name="Google Shape;491;p67"/>
          <p:cNvPicPr preferRelativeResize="0"/>
          <p:nvPr/>
        </p:nvPicPr>
        <p:blipFill rotWithShape="1">
          <a:blip r:embed="rId4">
            <a:alphaModFix/>
          </a:blip>
          <a:srcRect t="4194" b="33942"/>
          <a:stretch/>
        </p:blipFill>
        <p:spPr>
          <a:xfrm>
            <a:off x="4571999" y="-681"/>
            <a:ext cx="4572001" cy="4253215"/>
          </a:xfrm>
          <a:prstGeom prst="rect">
            <a:avLst/>
          </a:prstGeom>
          <a:noFill/>
          <a:ln>
            <a:noFill/>
          </a:ln>
        </p:spPr>
      </p:pic>
      <p:cxnSp>
        <p:nvCxnSpPr>
          <p:cNvPr id="492" name="Google Shape;492;p67"/>
          <p:cNvCxnSpPr/>
          <p:nvPr/>
        </p:nvCxnSpPr>
        <p:spPr>
          <a:xfrm>
            <a:off x="4572000" y="-680"/>
            <a:ext cx="0" cy="4242816"/>
          </a:xfrm>
          <a:prstGeom prst="straightConnector1">
            <a:avLst/>
          </a:prstGeom>
          <a:noFill/>
          <a:ln w="101600" cap="flat" cmpd="sng">
            <a:solidFill>
              <a:schemeClr val="lt1"/>
            </a:solidFill>
            <a:prstDash val="solid"/>
            <a:round/>
            <a:headEnd type="none" w="sm" len="sm"/>
            <a:tailEnd type="none" w="sm" len="sm"/>
          </a:ln>
        </p:spPr>
      </p:cxnSp>
      <p:cxnSp>
        <p:nvCxnSpPr>
          <p:cNvPr id="493" name="Google Shape;493;p67"/>
          <p:cNvCxnSpPr/>
          <p:nvPr/>
        </p:nvCxnSpPr>
        <p:spPr>
          <a:xfrm>
            <a:off x="-1" y="4242136"/>
            <a:ext cx="9144001" cy="0"/>
          </a:xfrm>
          <a:prstGeom prst="straightConnector1">
            <a:avLst/>
          </a:prstGeom>
          <a:noFill/>
          <a:ln w="101600" cap="flat" cmpd="sng">
            <a:solidFill>
              <a:schemeClr val="lt1"/>
            </a:solidFill>
            <a:prstDash val="solid"/>
            <a:round/>
            <a:headEnd type="none" w="sm" len="sm"/>
            <a:tailEnd type="none" w="sm" len="sm"/>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Health checks</a:t>
            </a:r>
            <a:endParaRPr/>
          </a:p>
        </p:txBody>
      </p:sp>
      <p:sp>
        <p:nvSpPr>
          <p:cNvPr id="499" name="Google Shape;499;p68"/>
          <p:cNvSpPr txBox="1">
            <a:spLocks noGrp="1"/>
          </p:cNvSpPr>
          <p:nvPr>
            <p:ph type="body" idx="1"/>
          </p:nvPr>
        </p:nvSpPr>
        <p:spPr>
          <a:xfrm>
            <a:off x="457200" y="1417650"/>
            <a:ext cx="8229600" cy="5127000"/>
          </a:xfrm>
          <a:prstGeom prst="rect">
            <a:avLst/>
          </a:prstGeom>
          <a:noFill/>
          <a:ln>
            <a:noFill/>
          </a:ln>
        </p:spPr>
        <p:txBody>
          <a:bodyPr spcFirstLastPara="1" wrap="square" lIns="91425" tIns="45700" rIns="91425" bIns="45700" anchor="t" anchorCtr="0">
            <a:noAutofit/>
          </a:bodyPr>
          <a:lstStyle/>
          <a:p>
            <a:pPr marL="342900" lvl="0" indent="-322580" algn="l" rtl="0">
              <a:lnSpc>
                <a:spcPct val="90000"/>
              </a:lnSpc>
              <a:spcBef>
                <a:spcPts val="0"/>
              </a:spcBef>
              <a:spcAft>
                <a:spcPts val="0"/>
              </a:spcAft>
              <a:buClr>
                <a:schemeClr val="dk1"/>
              </a:buClr>
              <a:buSzPts val="2400"/>
              <a:buChar char="•"/>
            </a:pPr>
            <a:r>
              <a:rPr lang="en-US" sz="2400"/>
              <a:t>Once you leave Upendo ward please continue on this healthy journey with your children.</a:t>
            </a:r>
            <a:endParaRPr sz="2400"/>
          </a:p>
          <a:p>
            <a:pPr marL="342900" lvl="0" indent="-322580" algn="l" rtl="0">
              <a:lnSpc>
                <a:spcPct val="90000"/>
              </a:lnSpc>
              <a:spcBef>
                <a:spcPts val="544"/>
              </a:spcBef>
              <a:spcAft>
                <a:spcPts val="0"/>
              </a:spcAft>
              <a:buClr>
                <a:schemeClr val="dk1"/>
              </a:buClr>
              <a:buSzPts val="2400"/>
              <a:buChar char="•"/>
            </a:pPr>
            <a:r>
              <a:rPr lang="en-US" sz="2400"/>
              <a:t>It is important as parents and caregivers that you access health services for you and your child regularly. </a:t>
            </a:r>
            <a:endParaRPr sz="2400"/>
          </a:p>
          <a:p>
            <a:pPr marL="342900" lvl="0" indent="-322580" algn="l" rtl="0">
              <a:lnSpc>
                <a:spcPct val="90000"/>
              </a:lnSpc>
              <a:spcBef>
                <a:spcPts val="544"/>
              </a:spcBef>
              <a:spcAft>
                <a:spcPts val="0"/>
              </a:spcAft>
              <a:buClr>
                <a:schemeClr val="dk1"/>
              </a:buClr>
              <a:buSzPts val="2400"/>
              <a:buChar char="•"/>
            </a:pPr>
            <a:r>
              <a:rPr lang="en-US" sz="2400"/>
              <a:t>This will help keep our children growing up strong. Young children are at high risk of early death and higher rates of disease and sickness. Upendo Families know this better than anyone!</a:t>
            </a:r>
            <a:endParaRPr sz="2400"/>
          </a:p>
          <a:p>
            <a:pPr marL="0" lvl="0" indent="0" algn="l" rtl="0">
              <a:lnSpc>
                <a:spcPct val="90000"/>
              </a:lnSpc>
              <a:spcBef>
                <a:spcPts val="544"/>
              </a:spcBef>
              <a:spcAft>
                <a:spcPts val="0"/>
              </a:spcAft>
              <a:buClr>
                <a:schemeClr val="dk1"/>
              </a:buClr>
              <a:buSzPts val="2720"/>
              <a:buNone/>
            </a:pPr>
            <a:endParaRPr sz="2400"/>
          </a:p>
          <a:p>
            <a:pPr marL="0" lvl="0" indent="0" algn="l" rtl="0">
              <a:lnSpc>
                <a:spcPct val="90000"/>
              </a:lnSpc>
              <a:spcBef>
                <a:spcPts val="544"/>
              </a:spcBef>
              <a:spcAft>
                <a:spcPts val="0"/>
              </a:spcAft>
              <a:buClr>
                <a:schemeClr val="dk1"/>
              </a:buClr>
              <a:buSzPts val="2720"/>
              <a:buNone/>
            </a:pPr>
            <a:r>
              <a:rPr lang="en-US" sz="2400"/>
              <a:t>What services do you know of and like in your area? Do you know how often you should visit them? </a:t>
            </a: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Google Shape;504;p69"/>
          <p:cNvSpPr/>
          <p:nvPr/>
        </p:nvSpPr>
        <p:spPr>
          <a:xfrm>
            <a:off x="283551" y="343486"/>
            <a:ext cx="8579094" cy="1844256"/>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5" name="Google Shape;505;p69"/>
          <p:cNvSpPr txBox="1">
            <a:spLocks noGrp="1"/>
          </p:cNvSpPr>
          <p:nvPr>
            <p:ph type="title"/>
          </p:nvPr>
        </p:nvSpPr>
        <p:spPr>
          <a:xfrm>
            <a:off x="394550" y="466575"/>
            <a:ext cx="8355000" cy="1201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2900"/>
              <a:buFont typeface="Calibri"/>
              <a:buNone/>
            </a:pPr>
            <a:r>
              <a:rPr lang="en-US" sz="3100" b="1">
                <a:solidFill>
                  <a:srgbClr val="FFFFFF"/>
                </a:solidFill>
                <a:latin typeface="Amatic SC"/>
                <a:ea typeface="Amatic SC"/>
                <a:cs typeface="Amatic SC"/>
                <a:sym typeface="Amatic SC"/>
              </a:rPr>
              <a:t>Visit your Health Clinic Regularly...</a:t>
            </a:r>
            <a:br>
              <a:rPr lang="en-US" sz="3100" b="1">
                <a:solidFill>
                  <a:srgbClr val="FFFFFF"/>
                </a:solidFill>
                <a:latin typeface="Amatic SC"/>
                <a:ea typeface="Amatic SC"/>
                <a:cs typeface="Amatic SC"/>
                <a:sym typeface="Amatic SC"/>
              </a:rPr>
            </a:br>
            <a:r>
              <a:rPr lang="en-US" sz="3100" b="1">
                <a:solidFill>
                  <a:srgbClr val="FFFFFF"/>
                </a:solidFill>
                <a:latin typeface="Amatic SC"/>
                <a:ea typeface="Amatic SC"/>
                <a:cs typeface="Amatic SC"/>
                <a:sym typeface="Amatic SC"/>
              </a:rPr>
              <a:t>Check your Child is on a Healthy Journey</a:t>
            </a:r>
            <a:endParaRPr sz="3100" b="1">
              <a:latin typeface="Amatic SC"/>
              <a:ea typeface="Amatic SC"/>
              <a:cs typeface="Amatic SC"/>
              <a:sym typeface="Amatic SC"/>
            </a:endParaRPr>
          </a:p>
        </p:txBody>
      </p:sp>
      <p:cxnSp>
        <p:nvCxnSpPr>
          <p:cNvPr id="506" name="Google Shape;506;p69"/>
          <p:cNvCxnSpPr/>
          <p:nvPr/>
        </p:nvCxnSpPr>
        <p:spPr>
          <a:xfrm>
            <a:off x="1564675" y="1791681"/>
            <a:ext cx="5829300" cy="0"/>
          </a:xfrm>
          <a:prstGeom prst="straightConnector1">
            <a:avLst/>
          </a:prstGeom>
          <a:noFill/>
          <a:ln w="22225" cap="flat" cmpd="sng">
            <a:solidFill>
              <a:srgbClr val="D9D9D9"/>
            </a:solidFill>
            <a:prstDash val="solid"/>
            <a:round/>
            <a:headEnd type="none" w="sm" len="sm"/>
            <a:tailEnd type="none" w="sm" len="sm"/>
          </a:ln>
        </p:spPr>
      </p:cxnSp>
      <p:pic>
        <p:nvPicPr>
          <p:cNvPr id="507" name="Google Shape;507;p69" descr="chw.jpg"/>
          <p:cNvPicPr preferRelativeResize="0">
            <a:picLocks noGrp="1"/>
          </p:cNvPicPr>
          <p:nvPr>
            <p:ph type="body" idx="1"/>
          </p:nvPr>
        </p:nvPicPr>
        <p:blipFill rotWithShape="1">
          <a:blip r:embed="rId3">
            <a:alphaModFix/>
          </a:blip>
          <a:srcRect t="1115" b="1115"/>
          <a:stretch/>
        </p:blipFill>
        <p:spPr>
          <a:xfrm>
            <a:off x="916834" y="2509911"/>
            <a:ext cx="7269006" cy="399763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a:t>Speaker’s notes: Role model Parents</a:t>
            </a:r>
            <a:endParaRPr sz="3959"/>
          </a:p>
        </p:txBody>
      </p:sp>
      <p:sp>
        <p:nvSpPr>
          <p:cNvPr id="513" name="Google Shape;513;p70"/>
          <p:cNvSpPr txBox="1">
            <a:spLocks noGrp="1"/>
          </p:cNvSpPr>
          <p:nvPr>
            <p:ph type="body" idx="1"/>
          </p:nvPr>
        </p:nvSpPr>
        <p:spPr>
          <a:xfrm>
            <a:off x="457200" y="1275850"/>
            <a:ext cx="8229600" cy="4526100"/>
          </a:xfrm>
          <a:prstGeom prst="rect">
            <a:avLst/>
          </a:prstGeom>
          <a:noFill/>
          <a:ln>
            <a:noFill/>
          </a:ln>
        </p:spPr>
        <p:txBody>
          <a:bodyPr spcFirstLastPara="1" wrap="square" lIns="91425" tIns="45700" rIns="91425" bIns="45700" anchor="t" anchorCtr="0">
            <a:noAutofit/>
          </a:bodyPr>
          <a:lstStyle/>
          <a:p>
            <a:pPr marL="342900" lvl="0" indent="-237172" algn="l" rtl="0">
              <a:spcBef>
                <a:spcPts val="0"/>
              </a:spcBef>
              <a:spcAft>
                <a:spcPts val="0"/>
              </a:spcAft>
              <a:buClr>
                <a:schemeClr val="dk1"/>
              </a:buClr>
              <a:buSzPts val="1665"/>
              <a:buNone/>
            </a:pPr>
            <a:endParaRPr sz="1665"/>
          </a:p>
          <a:p>
            <a:pPr marL="342900" lvl="0" indent="-342900" algn="l" rtl="0">
              <a:spcBef>
                <a:spcPts val="333"/>
              </a:spcBef>
              <a:spcAft>
                <a:spcPts val="0"/>
              </a:spcAft>
              <a:buClr>
                <a:schemeClr val="dk1"/>
              </a:buClr>
              <a:buSzPts val="1665"/>
              <a:buChar char="•"/>
            </a:pPr>
            <a:r>
              <a:rPr lang="en-US" sz="1665"/>
              <a:t>Reinforce the importance of parents and caregivers as role models to children</a:t>
            </a:r>
            <a:endParaRPr/>
          </a:p>
          <a:p>
            <a:pPr marL="342900" lvl="0" indent="-342900" algn="l" rtl="0">
              <a:spcBef>
                <a:spcPts val="333"/>
              </a:spcBef>
              <a:spcAft>
                <a:spcPts val="0"/>
              </a:spcAft>
              <a:buClr>
                <a:schemeClr val="dk1"/>
              </a:buClr>
              <a:buSzPts val="1665"/>
              <a:buChar char="•"/>
            </a:pPr>
            <a:r>
              <a:rPr lang="en-US" sz="1665"/>
              <a:t>Perhaps ask what they have learned from the presentations about role modelling and what they might like to do better or differently?</a:t>
            </a:r>
            <a:endParaRPr sz="1665"/>
          </a:p>
          <a:p>
            <a:pPr marL="342900" lvl="0" indent="-342900" algn="l" rtl="0">
              <a:spcBef>
                <a:spcPts val="333"/>
              </a:spcBef>
              <a:spcAft>
                <a:spcPts val="0"/>
              </a:spcAft>
              <a:buClr>
                <a:schemeClr val="dk1"/>
              </a:buClr>
              <a:buSzPts val="1665"/>
              <a:buChar char="•"/>
            </a:pPr>
            <a:r>
              <a:rPr lang="en-US" sz="1665"/>
              <a:t>Children are more affected by what they parents and caregivers do rather than what they say</a:t>
            </a:r>
            <a:endParaRPr/>
          </a:p>
          <a:p>
            <a:pPr marL="342900" lvl="0" indent="-342900" algn="l" rtl="0">
              <a:spcBef>
                <a:spcPts val="333"/>
              </a:spcBef>
              <a:spcAft>
                <a:spcPts val="0"/>
              </a:spcAft>
              <a:buClr>
                <a:schemeClr val="dk1"/>
              </a:buClr>
              <a:buSzPts val="1665"/>
              <a:buChar char="•"/>
            </a:pPr>
            <a:r>
              <a:rPr lang="en-US" sz="1665"/>
              <a:t>Stress the need to make sure they take time to show children how to do things and involve them as well as to explain what the parents and caregivers are doing and why. </a:t>
            </a:r>
            <a:endParaRPr/>
          </a:p>
          <a:p>
            <a:pPr marL="342900" lvl="0" indent="-237172" algn="l" rtl="0">
              <a:spcBef>
                <a:spcPts val="333"/>
              </a:spcBef>
              <a:spcAft>
                <a:spcPts val="0"/>
              </a:spcAft>
              <a:buClr>
                <a:schemeClr val="dk1"/>
              </a:buClr>
              <a:buSzPts val="1665"/>
              <a:buNone/>
            </a:pPr>
            <a:endParaRPr sz="1665"/>
          </a:p>
          <a:p>
            <a:pPr marL="342900" lvl="0" indent="-342900" algn="l" rtl="0">
              <a:spcBef>
                <a:spcPts val="333"/>
              </a:spcBef>
              <a:spcAft>
                <a:spcPts val="0"/>
              </a:spcAft>
              <a:buClr>
                <a:schemeClr val="dk1"/>
              </a:buClr>
              <a:buSzPts val="1665"/>
              <a:buChar char="•"/>
            </a:pPr>
            <a:r>
              <a:rPr lang="en-US" sz="1665"/>
              <a:t>Children rely on us to grow them up strong and healthy.</a:t>
            </a:r>
            <a:endParaRPr/>
          </a:p>
          <a:p>
            <a:pPr marL="342900" lvl="0" indent="-342900" algn="l" rtl="0">
              <a:spcBef>
                <a:spcPts val="333"/>
              </a:spcBef>
              <a:spcAft>
                <a:spcPts val="0"/>
              </a:spcAft>
              <a:buClr>
                <a:schemeClr val="dk1"/>
              </a:buClr>
              <a:buSzPts val="1665"/>
              <a:buChar char="•"/>
            </a:pPr>
            <a:r>
              <a:rPr lang="en-US" sz="1665"/>
              <a:t>And we want them to:</a:t>
            </a:r>
            <a:endParaRPr/>
          </a:p>
          <a:p>
            <a:pPr marL="742950" lvl="1" indent="-285750" algn="l" rtl="0">
              <a:spcBef>
                <a:spcPts val="259"/>
              </a:spcBef>
              <a:spcAft>
                <a:spcPts val="0"/>
              </a:spcAft>
              <a:buClr>
                <a:schemeClr val="dk1"/>
              </a:buClr>
              <a:buSzPts val="1295"/>
              <a:buChar char="–"/>
            </a:pPr>
            <a:r>
              <a:rPr lang="en-US" sz="1295"/>
              <a:t>Feel good</a:t>
            </a:r>
            <a:endParaRPr sz="1295"/>
          </a:p>
          <a:p>
            <a:pPr marL="742950" lvl="1" indent="-285750" algn="l" rtl="0">
              <a:spcBef>
                <a:spcPts val="259"/>
              </a:spcBef>
              <a:spcAft>
                <a:spcPts val="0"/>
              </a:spcAft>
              <a:buClr>
                <a:schemeClr val="dk1"/>
              </a:buClr>
              <a:buSzPts val="1295"/>
              <a:buChar char="–"/>
            </a:pPr>
            <a:r>
              <a:rPr lang="en-US" sz="1295"/>
              <a:t>Have strong bones</a:t>
            </a:r>
            <a:endParaRPr sz="1295"/>
          </a:p>
          <a:p>
            <a:pPr marL="742950" lvl="1" indent="-285750" algn="l" rtl="0">
              <a:spcBef>
                <a:spcPts val="259"/>
              </a:spcBef>
              <a:spcAft>
                <a:spcPts val="0"/>
              </a:spcAft>
              <a:buClr>
                <a:schemeClr val="dk1"/>
              </a:buClr>
              <a:buSzPts val="1295"/>
              <a:buChar char="–"/>
            </a:pPr>
            <a:r>
              <a:rPr lang="en-US" sz="1295"/>
              <a:t>Have strong teeth</a:t>
            </a:r>
            <a:endParaRPr sz="1295"/>
          </a:p>
          <a:p>
            <a:pPr marL="742950" lvl="1" indent="-285750" algn="l" rtl="0">
              <a:spcBef>
                <a:spcPts val="259"/>
              </a:spcBef>
              <a:spcAft>
                <a:spcPts val="0"/>
              </a:spcAft>
              <a:buClr>
                <a:schemeClr val="dk1"/>
              </a:buClr>
              <a:buSzPts val="1295"/>
              <a:buChar char="–"/>
            </a:pPr>
            <a:r>
              <a:rPr lang="en-US" sz="1295"/>
              <a:t>Have strong blood; and</a:t>
            </a:r>
            <a:endParaRPr sz="1295"/>
          </a:p>
          <a:p>
            <a:pPr marL="742950" lvl="1" indent="-285750" algn="l" rtl="0">
              <a:spcBef>
                <a:spcPts val="259"/>
              </a:spcBef>
              <a:spcAft>
                <a:spcPts val="0"/>
              </a:spcAft>
              <a:buClr>
                <a:schemeClr val="dk1"/>
              </a:buClr>
              <a:buSzPts val="1295"/>
              <a:buChar char="–"/>
            </a:pPr>
            <a:r>
              <a:rPr lang="en-US" sz="1295"/>
              <a:t>Think smart. </a:t>
            </a:r>
            <a:endParaRPr sz="1295"/>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71"/>
          <p:cNvSpPr/>
          <p:nvPr/>
        </p:nvSpPr>
        <p:spPr>
          <a:xfrm>
            <a:off x="0" y="0"/>
            <a:ext cx="914377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9" name="Google Shape;519;p71"/>
          <p:cNvGrpSpPr/>
          <p:nvPr/>
        </p:nvGrpSpPr>
        <p:grpSpPr>
          <a:xfrm>
            <a:off x="-313134" y="0"/>
            <a:ext cx="9438087" cy="6853238"/>
            <a:chOff x="-417513" y="0"/>
            <a:chExt cx="12584114" cy="6853238"/>
          </a:xfrm>
        </p:grpSpPr>
        <p:sp>
          <p:nvSpPr>
            <p:cNvPr id="520" name="Google Shape;520;p71"/>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71"/>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71"/>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71"/>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71"/>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71"/>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71"/>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71"/>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71"/>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71"/>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71"/>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71"/>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71"/>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71"/>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71"/>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71"/>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71"/>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71"/>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71"/>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71"/>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71"/>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41" name="Google Shape;541;p71"/>
          <p:cNvGrpSpPr/>
          <p:nvPr/>
        </p:nvGrpSpPr>
        <p:grpSpPr>
          <a:xfrm>
            <a:off x="600108" y="1699589"/>
            <a:ext cx="2755857" cy="3470421"/>
            <a:chOff x="697883" y="1816768"/>
            <a:chExt cx="3674476" cy="3470421"/>
          </a:xfrm>
        </p:grpSpPr>
        <p:sp>
          <p:nvSpPr>
            <p:cNvPr id="542" name="Google Shape;542;p71"/>
            <p:cNvSpPr/>
            <p:nvPr/>
          </p:nvSpPr>
          <p:spPr>
            <a:xfrm>
              <a:off x="697883" y="1816768"/>
              <a:ext cx="3674476" cy="5029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71"/>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71"/>
            <p:cNvSpPr/>
            <p:nvPr/>
          </p:nvSpPr>
          <p:spPr>
            <a:xfrm>
              <a:off x="704075" y="2392840"/>
              <a:ext cx="3668284" cy="26243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45" name="Google Shape;545;p71"/>
          <p:cNvSpPr txBox="1">
            <a:spLocks noGrp="1"/>
          </p:cNvSpPr>
          <p:nvPr>
            <p:ph type="title"/>
          </p:nvPr>
        </p:nvSpPr>
        <p:spPr>
          <a:xfrm>
            <a:off x="666473" y="2358391"/>
            <a:ext cx="2624234" cy="245367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100"/>
              <a:buFont typeface="Calibri"/>
              <a:buNone/>
            </a:pPr>
            <a:r>
              <a:rPr lang="en-US" sz="3100" b="1">
                <a:solidFill>
                  <a:srgbClr val="FFFFFF"/>
                </a:solidFill>
                <a:latin typeface="Amatic SC"/>
                <a:ea typeface="Amatic SC"/>
                <a:cs typeface="Amatic SC"/>
                <a:sym typeface="Amatic SC"/>
              </a:rPr>
              <a:t>Remember……. you are their role models!</a:t>
            </a:r>
            <a:r>
              <a:rPr lang="en-US" sz="3100">
                <a:solidFill>
                  <a:srgbClr val="FFFFFF"/>
                </a:solidFill>
                <a:latin typeface="Amatic SC"/>
                <a:ea typeface="Amatic SC"/>
                <a:cs typeface="Amatic SC"/>
                <a:sym typeface="Amatic SC"/>
              </a:rPr>
              <a:t> </a:t>
            </a:r>
            <a:endParaRPr>
              <a:latin typeface="Amatic SC"/>
              <a:ea typeface="Amatic SC"/>
              <a:cs typeface="Amatic SC"/>
              <a:sym typeface="Amatic SC"/>
            </a:endParaRPr>
          </a:p>
        </p:txBody>
      </p:sp>
      <p:pic>
        <p:nvPicPr>
          <p:cNvPr id="546" name="Google Shape;546;p71" descr="IMG_4184.jpg"/>
          <p:cNvPicPr preferRelativeResize="0"/>
          <p:nvPr/>
        </p:nvPicPr>
        <p:blipFill rotWithShape="1">
          <a:blip r:embed="rId3">
            <a:alphaModFix/>
          </a:blip>
          <a:srcRect t="20770" b="2683"/>
          <a:stretch/>
        </p:blipFill>
        <p:spPr>
          <a:xfrm>
            <a:off x="3445963" y="376238"/>
            <a:ext cx="3134623" cy="3199245"/>
          </a:xfrm>
          <a:prstGeom prst="rect">
            <a:avLst/>
          </a:prstGeom>
          <a:noFill/>
          <a:ln w="9525" cap="flat" cmpd="sng">
            <a:solidFill>
              <a:schemeClr val="dk1">
                <a:alpha val="20000"/>
              </a:schemeClr>
            </a:solidFill>
            <a:prstDash val="solid"/>
            <a:round/>
            <a:headEnd type="none" w="sm" len="sm"/>
            <a:tailEnd type="none" w="sm" len="sm"/>
          </a:ln>
        </p:spPr>
      </p:pic>
      <p:pic>
        <p:nvPicPr>
          <p:cNvPr id="547" name="Google Shape;547;p71" descr="IMG_4211.jpg"/>
          <p:cNvPicPr preferRelativeResize="0"/>
          <p:nvPr/>
        </p:nvPicPr>
        <p:blipFill rotWithShape="1">
          <a:blip r:embed="rId4">
            <a:alphaModFix/>
          </a:blip>
          <a:srcRect t="5145" b="19747"/>
          <a:stretch/>
        </p:blipFill>
        <p:spPr>
          <a:xfrm>
            <a:off x="5762627" y="3305786"/>
            <a:ext cx="3055059" cy="3059478"/>
          </a:xfrm>
          <a:prstGeom prst="rect">
            <a:avLst/>
          </a:prstGeom>
          <a:noFill/>
          <a:ln w="9525" cap="flat" cmpd="sng">
            <a:solidFill>
              <a:schemeClr val="dk1">
                <a:alpha val="20000"/>
              </a:schemeClr>
            </a:solidFill>
            <a:prstDash val="solid"/>
            <a:round/>
            <a:headEnd type="none" w="sm" len="sm"/>
            <a:tailEnd type="none" w="sm" len="sm"/>
          </a:ln>
        </p:spPr>
      </p:pic>
      <p:sp>
        <p:nvSpPr>
          <p:cNvPr id="548" name="Google Shape;548;p71"/>
          <p:cNvSpPr txBox="1">
            <a:spLocks noGrp="1"/>
          </p:cNvSpPr>
          <p:nvPr>
            <p:ph type="body" idx="1"/>
          </p:nvPr>
        </p:nvSpPr>
        <p:spPr>
          <a:xfrm>
            <a:off x="1755210" y="5069261"/>
            <a:ext cx="4322400" cy="1784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None/>
            </a:pPr>
            <a:r>
              <a:rPr lang="en-US" sz="2000" b="1" i="1">
                <a:latin typeface="Amatic SC"/>
                <a:ea typeface="Amatic SC"/>
                <a:cs typeface="Amatic SC"/>
                <a:sym typeface="Amatic SC"/>
              </a:rPr>
              <a:t>You set the example for healthy eating</a:t>
            </a:r>
            <a:r>
              <a:rPr lang="en-US" sz="1800" i="1"/>
              <a:t> </a:t>
            </a:r>
            <a:endParaRPr i="1"/>
          </a:p>
          <a:p>
            <a:pPr marL="342900" lvl="0" indent="-254000" algn="l" rtl="0">
              <a:spcBef>
                <a:spcPts val="280"/>
              </a:spcBef>
              <a:spcAft>
                <a:spcPts val="0"/>
              </a:spcAft>
              <a:buClr>
                <a:schemeClr val="dk1"/>
              </a:buClr>
              <a:buSzPts val="1400"/>
              <a:buNone/>
            </a:pP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Summary </a:t>
            </a:r>
            <a:endParaRPr/>
          </a:p>
        </p:txBody>
      </p:sp>
      <p:sp>
        <p:nvSpPr>
          <p:cNvPr id="554" name="Google Shape;554;p7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sz="1800"/>
          </a:p>
          <a:p>
            <a:pPr marL="342900" lvl="0" indent="-381000" algn="l" rtl="0">
              <a:spcBef>
                <a:spcPts val="360"/>
              </a:spcBef>
              <a:spcAft>
                <a:spcPts val="0"/>
              </a:spcAft>
              <a:buClr>
                <a:schemeClr val="dk1"/>
              </a:buClr>
              <a:buSzPts val="2400"/>
              <a:buChar char="•"/>
            </a:pPr>
            <a:r>
              <a:rPr lang="en-US" sz="2400"/>
              <a:t>Does anyone have any comments, questions or concerns?</a:t>
            </a:r>
            <a:endParaRPr sz="2400"/>
          </a:p>
          <a:p>
            <a:pPr marL="342900" lvl="0" indent="-228600" algn="l" rtl="0">
              <a:spcBef>
                <a:spcPts val="360"/>
              </a:spcBef>
              <a:spcAft>
                <a:spcPts val="0"/>
              </a:spcAft>
              <a:buClr>
                <a:schemeClr val="dk1"/>
              </a:buClr>
              <a:buSzPts val="1800"/>
              <a:buNone/>
            </a:pPr>
            <a:endParaRPr sz="2400"/>
          </a:p>
          <a:p>
            <a:pPr marL="342900" lvl="0" indent="-381000" algn="l" rtl="0">
              <a:spcBef>
                <a:spcPts val="360"/>
              </a:spcBef>
              <a:spcAft>
                <a:spcPts val="0"/>
              </a:spcAft>
              <a:buClr>
                <a:schemeClr val="dk1"/>
              </a:buClr>
              <a:buSzPts val="2400"/>
              <a:buChar char="•"/>
            </a:pPr>
            <a:r>
              <a:rPr lang="en-US" sz="2400"/>
              <a:t>Reinforce with the group that it can seem that everyone is an expert on your child and wants to give advice, but remember that you know your child best. So value yourself as an expert on your child, no one knows your child as well as you do</a:t>
            </a:r>
            <a:endParaRPr sz="2400"/>
          </a:p>
          <a:p>
            <a:pPr marL="342900" lvl="0" indent="-228600" algn="l" rtl="0">
              <a:spcBef>
                <a:spcPts val="360"/>
              </a:spcBef>
              <a:spcAft>
                <a:spcPts val="0"/>
              </a:spcAft>
              <a:buClr>
                <a:schemeClr val="dk1"/>
              </a:buClr>
              <a:buSzPts val="1800"/>
              <a:buNone/>
            </a:pPr>
            <a:endParaRPr sz="2400"/>
          </a:p>
          <a:p>
            <a:pPr marL="342900" lvl="0" indent="-381000" algn="l" rtl="0">
              <a:spcBef>
                <a:spcPts val="360"/>
              </a:spcBef>
              <a:spcAft>
                <a:spcPts val="0"/>
              </a:spcAft>
              <a:buClr>
                <a:schemeClr val="dk1"/>
              </a:buClr>
              <a:buSzPts val="2400"/>
              <a:buChar char="•"/>
            </a:pPr>
            <a:r>
              <a:rPr lang="en-US" sz="2400"/>
              <a:t>Your feedback is very valuable and very welcome</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8"/>
        <p:cNvGrpSpPr/>
        <p:nvPr/>
      </p:nvGrpSpPr>
      <p:grpSpPr>
        <a:xfrm>
          <a:off x="0" y="0"/>
          <a:ext cx="0" cy="0"/>
          <a:chOff x="0" y="0"/>
          <a:chExt cx="0" cy="0"/>
        </a:xfrm>
      </p:grpSpPr>
      <p:pic>
        <p:nvPicPr>
          <p:cNvPr id="559" name="Google Shape;559;p73" descr="IMG_4137 (1).jpg"/>
          <p:cNvPicPr preferRelativeResize="0">
            <a:picLocks noGrp="1"/>
          </p:cNvPicPr>
          <p:nvPr>
            <p:ph type="body" idx="1"/>
          </p:nvPr>
        </p:nvPicPr>
        <p:blipFill rotWithShape="1">
          <a:blip r:embed="rId3">
            <a:alphaModFix/>
          </a:blip>
          <a:srcRect/>
          <a:stretch/>
        </p:blipFill>
        <p:spPr>
          <a:xfrm>
            <a:off x="20" y="10"/>
            <a:ext cx="9143980" cy="6857990"/>
          </a:xfrm>
          <a:prstGeom prst="rect">
            <a:avLst/>
          </a:prstGeom>
          <a:noFill/>
          <a:ln>
            <a:noFill/>
          </a:ln>
        </p:spPr>
      </p:pic>
      <p:sp>
        <p:nvSpPr>
          <p:cNvPr id="560" name="Google Shape;560;p73"/>
          <p:cNvSpPr/>
          <p:nvPr/>
        </p:nvSpPr>
        <p:spPr>
          <a:xfrm>
            <a:off x="0" y="384325"/>
            <a:ext cx="9144000" cy="993600"/>
          </a:xfrm>
          <a:prstGeom prst="rect">
            <a:avLst/>
          </a:prstGeom>
          <a:solidFill>
            <a:srgbClr val="93C4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73"/>
          <p:cNvSpPr txBox="1">
            <a:spLocks noGrp="1"/>
          </p:cNvSpPr>
          <p:nvPr>
            <p:ph type="title"/>
          </p:nvPr>
        </p:nvSpPr>
        <p:spPr>
          <a:xfrm>
            <a:off x="392900" y="-167275"/>
            <a:ext cx="8408100" cy="1957200"/>
          </a:xfrm>
          <a:prstGeom prst="rect">
            <a:avLst/>
          </a:prstGeom>
          <a:noFill/>
          <a:ln>
            <a:noFill/>
          </a:ln>
        </p:spPr>
        <p:txBody>
          <a:bodyPr spcFirstLastPara="1" wrap="square" lIns="91425" tIns="45700" rIns="91425" bIns="45700" anchor="ctr" anchorCtr="0">
            <a:noAutofit/>
          </a:bodyPr>
          <a:lstStyle/>
          <a:p>
            <a:pPr marL="2743200" lvl="0" indent="457200" algn="l" rtl="0">
              <a:lnSpc>
                <a:spcPct val="90000"/>
              </a:lnSpc>
              <a:spcBef>
                <a:spcPts val="0"/>
              </a:spcBef>
              <a:spcAft>
                <a:spcPts val="0"/>
              </a:spcAft>
              <a:buClr>
                <a:srgbClr val="262626"/>
              </a:buClr>
              <a:buSzPts val="2790"/>
              <a:buFont typeface="Calibri"/>
              <a:buNone/>
            </a:pPr>
            <a:r>
              <a:rPr lang="en-US" sz="2790">
                <a:solidFill>
                  <a:srgbClr val="262626"/>
                </a:solidFill>
                <a:latin typeface="Amatic SC"/>
                <a:ea typeface="Amatic SC"/>
                <a:cs typeface="Amatic SC"/>
                <a:sym typeface="Amatic SC"/>
              </a:rPr>
              <a:t>Food Comes </a:t>
            </a:r>
            <a:br>
              <a:rPr lang="en-US" sz="2790">
                <a:solidFill>
                  <a:srgbClr val="262626"/>
                </a:solidFill>
                <a:latin typeface="Amatic SC"/>
                <a:ea typeface="Amatic SC"/>
                <a:cs typeface="Amatic SC"/>
                <a:sym typeface="Amatic SC"/>
              </a:rPr>
            </a:br>
            <a:r>
              <a:rPr lang="en-US" sz="2790">
                <a:solidFill>
                  <a:srgbClr val="262626"/>
                </a:solidFill>
                <a:latin typeface="Amatic SC"/>
                <a:ea typeface="Amatic SC"/>
                <a:cs typeface="Amatic SC"/>
                <a:sym typeface="Amatic SC"/>
              </a:rPr>
              <a:t>In a Rainbow of Colours </a:t>
            </a:r>
            <a:endParaRPr>
              <a:latin typeface="Amatic SC"/>
              <a:ea typeface="Amatic SC"/>
              <a:cs typeface="Amatic SC"/>
              <a:sym typeface="Amatic SC"/>
            </a:endParaRPr>
          </a:p>
        </p:txBody>
      </p:sp>
      <p:cxnSp>
        <p:nvCxnSpPr>
          <p:cNvPr id="562" name="Google Shape;562;p73"/>
          <p:cNvCxnSpPr/>
          <p:nvPr/>
        </p:nvCxnSpPr>
        <p:spPr>
          <a:xfrm>
            <a:off x="24950" y="269843"/>
            <a:ext cx="9144000" cy="0"/>
          </a:xfrm>
          <a:prstGeom prst="straightConnector1">
            <a:avLst/>
          </a:prstGeom>
          <a:noFill/>
          <a:ln w="41275" cap="flat" cmpd="sng">
            <a:solidFill>
              <a:srgbClr val="000000">
                <a:alpha val="89803"/>
              </a:srgbClr>
            </a:solidFill>
            <a:prstDash val="solid"/>
            <a:round/>
            <a:headEnd type="none" w="sm" len="sm"/>
            <a:tailEnd type="none" w="sm" len="sm"/>
          </a:ln>
        </p:spPr>
      </p:cxnSp>
      <p:cxnSp>
        <p:nvCxnSpPr>
          <p:cNvPr id="563" name="Google Shape;563;p73"/>
          <p:cNvCxnSpPr/>
          <p:nvPr/>
        </p:nvCxnSpPr>
        <p:spPr>
          <a:xfrm>
            <a:off x="24950" y="1537062"/>
            <a:ext cx="9144000" cy="0"/>
          </a:xfrm>
          <a:prstGeom prst="straightConnector1">
            <a:avLst/>
          </a:prstGeom>
          <a:noFill/>
          <a:ln w="41275" cap="flat" cmpd="sng">
            <a:solidFill>
              <a:srgbClr val="000000">
                <a:alpha val="89803"/>
              </a:srgbClr>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416633" y="629266"/>
            <a:ext cx="2773200" cy="1676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000"/>
              <a:buFont typeface="Calibri"/>
              <a:buNone/>
            </a:pPr>
            <a:r>
              <a:rPr lang="en-US" sz="3000" b="1">
                <a:latin typeface="Amatic SC"/>
                <a:ea typeface="Amatic SC"/>
                <a:cs typeface="Amatic SC"/>
                <a:sym typeface="Amatic SC"/>
              </a:rPr>
              <a:t>Supplemental nutrition for the sickest children</a:t>
            </a:r>
            <a:endParaRPr>
              <a:latin typeface="Amatic SC"/>
              <a:ea typeface="Amatic SC"/>
              <a:cs typeface="Amatic SC"/>
              <a:sym typeface="Amatic SC"/>
            </a:endParaRPr>
          </a:p>
        </p:txBody>
      </p:sp>
      <p:sp>
        <p:nvSpPr>
          <p:cNvPr id="151" name="Google Shape;151;p21"/>
          <p:cNvSpPr txBox="1">
            <a:spLocks noGrp="1"/>
          </p:cNvSpPr>
          <p:nvPr>
            <p:ph type="body" idx="1"/>
          </p:nvPr>
        </p:nvSpPr>
        <p:spPr>
          <a:xfrm>
            <a:off x="416634" y="2438400"/>
            <a:ext cx="2773200" cy="3785400"/>
          </a:xfrm>
          <a:prstGeom prst="rect">
            <a:avLst/>
          </a:prstGeom>
          <a:noFill/>
          <a:ln>
            <a:noFill/>
          </a:ln>
        </p:spPr>
        <p:txBody>
          <a:bodyPr spcFirstLastPara="1" wrap="square" lIns="91425" tIns="45700" rIns="91425" bIns="45700" anchor="t" anchorCtr="0">
            <a:noAutofit/>
          </a:bodyPr>
          <a:lstStyle/>
          <a:p>
            <a:pPr marL="342900" lvl="0" indent="-241300" algn="l" rtl="0">
              <a:spcBef>
                <a:spcPts val="0"/>
              </a:spcBef>
              <a:spcAft>
                <a:spcPts val="0"/>
              </a:spcAft>
              <a:buClr>
                <a:srgbClr val="40394D"/>
              </a:buClr>
              <a:buSzPts val="1600"/>
              <a:buNone/>
            </a:pPr>
            <a:endParaRPr sz="1600"/>
          </a:p>
        </p:txBody>
      </p:sp>
      <p:sp>
        <p:nvSpPr>
          <p:cNvPr id="152" name="Google Shape;152;p21"/>
          <p:cNvSpPr/>
          <p:nvPr/>
        </p:nvSpPr>
        <p:spPr>
          <a:xfrm>
            <a:off x="3474184" y="0"/>
            <a:ext cx="5669700" cy="6858000"/>
          </a:xfrm>
          <a:prstGeom prst="rect">
            <a:avLst/>
          </a:prstGeom>
          <a:solidFill>
            <a:srgbClr val="40394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21"/>
          <p:cNvSpPr/>
          <p:nvPr/>
        </p:nvSpPr>
        <p:spPr>
          <a:xfrm>
            <a:off x="3819746" y="484632"/>
            <a:ext cx="5031900" cy="5739300"/>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785813" dist="19050" dir="5400000" algn="t" rotWithShape="0">
              <a:srgbClr val="3C78D8">
                <a:alpha val="6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4" name="Google Shape;154;p21" descr="A picture containing person, indoor, clothing, child&#10;&#10;Description automatically generated"/>
          <p:cNvPicPr preferRelativeResize="0"/>
          <p:nvPr/>
        </p:nvPicPr>
        <p:blipFill rotWithShape="1">
          <a:blip r:embed="rId3">
            <a:alphaModFix/>
          </a:blip>
          <a:srcRect t="1003" b="25747"/>
          <a:stretch/>
        </p:blipFill>
        <p:spPr>
          <a:xfrm>
            <a:off x="4099767" y="936922"/>
            <a:ext cx="4471850" cy="4834700"/>
          </a:xfrm>
          <a:prstGeom prst="rect">
            <a:avLst/>
          </a:prstGeom>
          <a:noFill/>
          <a:ln>
            <a:noFill/>
          </a:ln>
          <a:effectLst>
            <a:outerShdw blurRad="1000125" dist="9525" dir="4200000" algn="bl" rotWithShape="0">
              <a:srgbClr val="A4C2F4">
                <a:alpha val="61000"/>
              </a:srgbClr>
            </a:outerShdw>
          </a:effectLst>
        </p:spPr>
      </p:pic>
      <p:pic>
        <p:nvPicPr>
          <p:cNvPr id="155" name="Google Shape;155;p21" descr="A picture containing object&#10;&#10;Description automatically generated"/>
          <p:cNvPicPr preferRelativeResize="0"/>
          <p:nvPr/>
        </p:nvPicPr>
        <p:blipFill rotWithShape="1">
          <a:blip r:embed="rId4">
            <a:alphaModFix/>
          </a:blip>
          <a:srcRect l="12609" r="-2545"/>
          <a:stretch/>
        </p:blipFill>
        <p:spPr>
          <a:xfrm>
            <a:off x="492519" y="2438400"/>
            <a:ext cx="2631562" cy="334388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a:t>
            </a:r>
            <a:endParaRPr/>
          </a:p>
        </p:txBody>
      </p:sp>
      <p:sp>
        <p:nvSpPr>
          <p:cNvPr id="569" name="Google Shape;569;p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chemeClr val="dk1"/>
              </a:buClr>
              <a:buSzPts val="3200"/>
              <a:buChar char="•"/>
            </a:pPr>
            <a:r>
              <a:rPr lang="en-US"/>
              <a:t>Thank you for coming along and participating today</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3"/>
        <p:cNvGrpSpPr/>
        <p:nvPr/>
      </p:nvGrpSpPr>
      <p:grpSpPr>
        <a:xfrm>
          <a:off x="0" y="0"/>
          <a:ext cx="0" cy="0"/>
          <a:chOff x="0" y="0"/>
          <a:chExt cx="0" cy="0"/>
        </a:xfrm>
      </p:grpSpPr>
      <p:pic>
        <p:nvPicPr>
          <p:cNvPr id="574" name="Google Shape;574;p75" descr="IMG_4219.jpg"/>
          <p:cNvPicPr preferRelativeResize="0"/>
          <p:nvPr/>
        </p:nvPicPr>
        <p:blipFill rotWithShape="1">
          <a:blip r:embed="rId3">
            <a:alphaModFix/>
          </a:blip>
          <a:srcRect t="15974" b="15974"/>
          <a:stretch/>
        </p:blipFill>
        <p:spPr>
          <a:xfrm>
            <a:off x="20" y="10"/>
            <a:ext cx="9143980" cy="4666928"/>
          </a:xfrm>
          <a:prstGeom prst="rect">
            <a:avLst/>
          </a:prstGeom>
          <a:noFill/>
          <a:ln>
            <a:noFill/>
          </a:ln>
        </p:spPr>
      </p:pic>
      <p:pic>
        <p:nvPicPr>
          <p:cNvPr id="575" name="Google Shape;575;p75"/>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576" name="Google Shape;576;p75"/>
          <p:cNvSpPr/>
          <p:nvPr/>
        </p:nvSpPr>
        <p:spPr>
          <a:xfrm>
            <a:off x="1092200" y="4388303"/>
            <a:ext cx="618067"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75"/>
          <p:cNvSpPr txBox="1">
            <a:spLocks noGrp="1"/>
          </p:cNvSpPr>
          <p:nvPr>
            <p:ph type="title"/>
          </p:nvPr>
        </p:nvSpPr>
        <p:spPr>
          <a:xfrm>
            <a:off x="634623" y="4551062"/>
            <a:ext cx="3766200" cy="1509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3500"/>
              <a:buFont typeface="Calibri"/>
              <a:buNone/>
            </a:pPr>
            <a:r>
              <a:rPr lang="en-US" sz="3800" b="1" i="1">
                <a:solidFill>
                  <a:srgbClr val="000000"/>
                </a:solidFill>
                <a:latin typeface="Amatic SC"/>
                <a:ea typeface="Amatic SC"/>
                <a:cs typeface="Amatic SC"/>
                <a:sym typeface="Amatic SC"/>
              </a:rPr>
              <a:t>Questions?</a:t>
            </a:r>
            <a:endParaRPr sz="3800" b="1" i="1">
              <a:latin typeface="Amatic SC"/>
              <a:ea typeface="Amatic SC"/>
              <a:cs typeface="Amatic SC"/>
              <a:sym typeface="Amatic SC"/>
            </a:endParaRPr>
          </a:p>
        </p:txBody>
      </p:sp>
      <p:sp>
        <p:nvSpPr>
          <p:cNvPr id="578" name="Google Shape;578;p75"/>
          <p:cNvSpPr txBox="1">
            <a:spLocks noGrp="1"/>
          </p:cNvSpPr>
          <p:nvPr>
            <p:ph type="body" idx="1"/>
          </p:nvPr>
        </p:nvSpPr>
        <p:spPr>
          <a:xfrm>
            <a:off x="4852685" y="4551037"/>
            <a:ext cx="3694808" cy="1509935"/>
          </a:xfrm>
          <a:prstGeom prst="rect">
            <a:avLst/>
          </a:prstGeom>
          <a:noFill/>
          <a:ln>
            <a:noFill/>
          </a:ln>
        </p:spPr>
        <p:txBody>
          <a:bodyPr spcFirstLastPara="1" wrap="square" lIns="91425" tIns="45700" rIns="91425" bIns="45700" anchor="ctr" anchorCtr="0">
            <a:noAutofit/>
          </a:bodyPr>
          <a:lstStyle/>
          <a:p>
            <a:pPr marL="342900" lvl="0" indent="-241300" algn="l" rtl="0">
              <a:spcBef>
                <a:spcPts val="0"/>
              </a:spcBef>
              <a:spcAft>
                <a:spcPts val="0"/>
              </a:spcAft>
              <a:buClr>
                <a:schemeClr val="dk1"/>
              </a:buClr>
              <a:buSzPts val="1600"/>
              <a:buNone/>
            </a:pPr>
            <a:endParaRPr sz="160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585" name="Google Shape;585;p76"/>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9"/>
        <p:cNvGrpSpPr/>
        <p:nvPr/>
      </p:nvGrpSpPr>
      <p:grpSpPr>
        <a:xfrm>
          <a:off x="0" y="0"/>
          <a:ext cx="0" cy="0"/>
          <a:chOff x="0" y="0"/>
          <a:chExt cx="0" cy="0"/>
        </a:xfrm>
      </p:grpSpPr>
      <p:sp>
        <p:nvSpPr>
          <p:cNvPr id="590" name="Google Shape;590;p77"/>
          <p:cNvSpPr/>
          <p:nvPr/>
        </p:nvSpPr>
        <p:spPr>
          <a:xfrm>
            <a:off x="505663" y="343202"/>
            <a:ext cx="3249300" cy="6179700"/>
          </a:xfrm>
          <a:prstGeom prst="rect">
            <a:avLst/>
          </a:prstGeom>
          <a:solidFill>
            <a:srgbClr val="20124D"/>
          </a:solidFill>
          <a:ln w="127000" cap="sq" cmpd="thinThick">
            <a:solidFill>
              <a:srgbClr val="595959">
                <a:alpha val="8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77"/>
          <p:cNvSpPr txBox="1">
            <a:spLocks noGrp="1"/>
          </p:cNvSpPr>
          <p:nvPr>
            <p:ph type="title"/>
          </p:nvPr>
        </p:nvSpPr>
        <p:spPr>
          <a:xfrm>
            <a:off x="505677" y="914400"/>
            <a:ext cx="2743200" cy="2887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200"/>
              <a:buFont typeface="Calibri"/>
              <a:buNone/>
            </a:pPr>
            <a:r>
              <a:rPr lang="en-US" sz="4200">
                <a:solidFill>
                  <a:srgbClr val="FFFFFF"/>
                </a:solidFill>
                <a:latin typeface="Amatic SC"/>
                <a:ea typeface="Amatic SC"/>
                <a:cs typeface="Amatic SC"/>
                <a:sym typeface="Amatic SC"/>
              </a:rPr>
              <a:t>Thank you! </a:t>
            </a:r>
            <a:endParaRPr>
              <a:latin typeface="Amatic SC"/>
              <a:ea typeface="Amatic SC"/>
              <a:cs typeface="Amatic SC"/>
              <a:sym typeface="Amatic SC"/>
            </a:endParaRPr>
          </a:p>
        </p:txBody>
      </p:sp>
      <p:cxnSp>
        <p:nvCxnSpPr>
          <p:cNvPr id="592" name="Google Shape;592;p77"/>
          <p:cNvCxnSpPr/>
          <p:nvPr/>
        </p:nvCxnSpPr>
        <p:spPr>
          <a:xfrm>
            <a:off x="893344" y="3910267"/>
            <a:ext cx="1940093" cy="0"/>
          </a:xfrm>
          <a:prstGeom prst="straightConnector1">
            <a:avLst/>
          </a:prstGeom>
          <a:noFill/>
          <a:ln w="22225" cap="flat" cmpd="sng">
            <a:solidFill>
              <a:srgbClr val="D9D9D9"/>
            </a:solidFill>
            <a:prstDash val="solid"/>
            <a:round/>
            <a:headEnd type="none" w="sm" len="sm"/>
            <a:tailEnd type="none" w="sm" len="sm"/>
          </a:ln>
        </p:spPr>
      </p:cxnSp>
      <p:pic>
        <p:nvPicPr>
          <p:cNvPr id="593" name="Google Shape;593;p77"/>
          <p:cNvPicPr preferRelativeResize="0">
            <a:picLocks noGrp="1"/>
          </p:cNvPicPr>
          <p:nvPr>
            <p:ph type="body" idx="1"/>
          </p:nvPr>
        </p:nvPicPr>
        <p:blipFill rotWithShape="1">
          <a:blip r:embed="rId3">
            <a:alphaModFix/>
          </a:blip>
          <a:srcRect/>
          <a:stretch/>
        </p:blipFill>
        <p:spPr>
          <a:xfrm>
            <a:off x="4117647" y="492573"/>
            <a:ext cx="4410597" cy="5880796"/>
          </a:xfrm>
          <a:prstGeom prst="rect">
            <a:avLst/>
          </a:prstGeom>
          <a:noFill/>
          <a:ln>
            <a:noFill/>
          </a:ln>
          <a:effectLst>
            <a:outerShdw blurRad="785813" dist="19050" dir="5400000" algn="bl" rotWithShape="0">
              <a:srgbClr val="351C75">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457200" y="166563"/>
            <a:ext cx="8229600" cy="924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000"/>
              <a:t>Speakers Notes: </a:t>
            </a:r>
            <a:br>
              <a:rPr lang="en-US" sz="3000"/>
            </a:br>
            <a:r>
              <a:rPr lang="en-US" sz="3000"/>
              <a:t>Nutrition in the sickest children</a:t>
            </a:r>
            <a:endParaRPr sz="3000"/>
          </a:p>
        </p:txBody>
      </p:sp>
      <p:sp>
        <p:nvSpPr>
          <p:cNvPr id="145" name="Google Shape;145;p20"/>
          <p:cNvSpPr txBox="1">
            <a:spLocks noGrp="1"/>
          </p:cNvSpPr>
          <p:nvPr>
            <p:ph type="body" idx="1"/>
          </p:nvPr>
        </p:nvSpPr>
        <p:spPr>
          <a:xfrm>
            <a:off x="457200" y="1090875"/>
            <a:ext cx="8229600" cy="5638800"/>
          </a:xfrm>
          <a:prstGeom prst="rect">
            <a:avLst/>
          </a:prstGeom>
          <a:noFill/>
          <a:ln>
            <a:noFill/>
          </a:ln>
        </p:spPr>
        <p:txBody>
          <a:bodyPr spcFirstLastPara="1" wrap="square" lIns="91425" tIns="45700" rIns="91425" bIns="45700" anchor="t" anchorCtr="0">
            <a:noAutofit/>
          </a:bodyPr>
          <a:lstStyle/>
          <a:p>
            <a:pPr marL="342900" lvl="0" indent="-320040" algn="l" rtl="0">
              <a:lnSpc>
                <a:spcPct val="80000"/>
              </a:lnSpc>
              <a:spcBef>
                <a:spcPts val="0"/>
              </a:spcBef>
              <a:spcAft>
                <a:spcPts val="0"/>
              </a:spcAft>
              <a:buClr>
                <a:schemeClr val="dk1"/>
              </a:buClr>
              <a:buSzPts val="1400"/>
              <a:buChar char="•"/>
            </a:pPr>
            <a:r>
              <a:rPr lang="en-US" sz="1400"/>
              <a:t>If your child is too weak or sick to eat listen carefully to what the doctors tell you.</a:t>
            </a:r>
            <a:endParaRPr sz="1400"/>
          </a:p>
          <a:p>
            <a:pPr marL="342900" lvl="0" indent="-320040" algn="l" rtl="0">
              <a:lnSpc>
                <a:spcPct val="80000"/>
              </a:lnSpc>
              <a:spcBef>
                <a:spcPts val="352"/>
              </a:spcBef>
              <a:spcAft>
                <a:spcPts val="0"/>
              </a:spcAft>
              <a:buClr>
                <a:schemeClr val="dk1"/>
              </a:buClr>
              <a:buSzPts val="1400"/>
              <a:buChar char="•"/>
            </a:pPr>
            <a:r>
              <a:rPr lang="en-US" sz="1400"/>
              <a:t>If they have very serious tummy problems the doctors may ask you not to give your child anything at all to eat or drink for a few days</a:t>
            </a:r>
            <a:endParaRPr sz="1400"/>
          </a:p>
          <a:p>
            <a:pPr marL="742950" lvl="1" indent="-276860" algn="l" rtl="0">
              <a:lnSpc>
                <a:spcPct val="80000"/>
              </a:lnSpc>
              <a:spcBef>
                <a:spcPts val="308"/>
              </a:spcBef>
              <a:spcAft>
                <a:spcPts val="0"/>
              </a:spcAft>
              <a:buClr>
                <a:schemeClr val="dk1"/>
              </a:buClr>
              <a:buSzPts val="1400"/>
              <a:buChar char="–"/>
            </a:pPr>
            <a:r>
              <a:rPr lang="en-US" sz="1400"/>
              <a:t>please listen and do what the nurses and doctors say</a:t>
            </a:r>
            <a:endParaRPr sz="1400"/>
          </a:p>
          <a:p>
            <a:pPr marL="742950" lvl="1" indent="-276860" algn="l" rtl="0">
              <a:lnSpc>
                <a:spcPct val="80000"/>
              </a:lnSpc>
              <a:spcBef>
                <a:spcPts val="308"/>
              </a:spcBef>
              <a:spcAft>
                <a:spcPts val="0"/>
              </a:spcAft>
              <a:buClr>
                <a:schemeClr val="dk1"/>
              </a:buClr>
              <a:buSzPts val="1400"/>
              <a:buChar char="–"/>
            </a:pPr>
            <a:r>
              <a:rPr lang="en-US" sz="1400"/>
              <a:t>there may be a blockage in their bowel</a:t>
            </a:r>
            <a:endParaRPr sz="1400"/>
          </a:p>
          <a:p>
            <a:pPr marL="742950" lvl="1" indent="-276860" algn="l" rtl="0">
              <a:lnSpc>
                <a:spcPct val="80000"/>
              </a:lnSpc>
              <a:spcBef>
                <a:spcPts val="308"/>
              </a:spcBef>
              <a:spcAft>
                <a:spcPts val="0"/>
              </a:spcAft>
              <a:buClr>
                <a:schemeClr val="dk1"/>
              </a:buClr>
              <a:buSzPts val="1400"/>
              <a:buChar char="–"/>
            </a:pPr>
            <a:r>
              <a:rPr lang="en-US" sz="1400"/>
              <a:t>it may be very dangerous to feed them</a:t>
            </a:r>
            <a:endParaRPr sz="1400"/>
          </a:p>
          <a:p>
            <a:pPr marL="742950" lvl="1" indent="-276860" algn="l" rtl="0">
              <a:lnSpc>
                <a:spcPct val="80000"/>
              </a:lnSpc>
              <a:spcBef>
                <a:spcPts val="308"/>
              </a:spcBef>
              <a:spcAft>
                <a:spcPts val="0"/>
              </a:spcAft>
              <a:buClr>
                <a:schemeClr val="dk1"/>
              </a:buClr>
              <a:buSzPts val="1400"/>
              <a:buChar char="–"/>
            </a:pPr>
            <a:r>
              <a:rPr lang="en-US" sz="1400"/>
              <a:t>the pressure from the food might burst their little bowel. </a:t>
            </a:r>
            <a:endParaRPr sz="1400"/>
          </a:p>
          <a:p>
            <a:pPr marL="457200" lvl="1" indent="0" algn="l" rtl="0">
              <a:lnSpc>
                <a:spcPct val="80000"/>
              </a:lnSpc>
              <a:spcBef>
                <a:spcPts val="165"/>
              </a:spcBef>
              <a:spcAft>
                <a:spcPts val="0"/>
              </a:spcAft>
              <a:buClr>
                <a:schemeClr val="dk1"/>
              </a:buClr>
              <a:buSzPts val="825"/>
              <a:buNone/>
            </a:pPr>
            <a:endParaRPr sz="1400"/>
          </a:p>
          <a:p>
            <a:pPr marL="342900" lvl="0" indent="-320040" algn="l" rtl="0">
              <a:lnSpc>
                <a:spcPct val="80000"/>
              </a:lnSpc>
              <a:spcBef>
                <a:spcPts val="352"/>
              </a:spcBef>
              <a:spcAft>
                <a:spcPts val="0"/>
              </a:spcAft>
              <a:buClr>
                <a:schemeClr val="dk1"/>
              </a:buClr>
              <a:buSzPts val="1400"/>
              <a:buChar char="•"/>
            </a:pPr>
            <a:r>
              <a:rPr lang="en-US" sz="1400"/>
              <a:t>Never try to feed your child by mouth if they are asleep or not responding to your voice. The food might go into their lungs and this is very dangerous.</a:t>
            </a:r>
            <a:endParaRPr sz="1400"/>
          </a:p>
          <a:p>
            <a:pPr marL="0" lvl="0" indent="0" algn="l" rtl="0">
              <a:lnSpc>
                <a:spcPct val="80000"/>
              </a:lnSpc>
              <a:spcBef>
                <a:spcPts val="165"/>
              </a:spcBef>
              <a:spcAft>
                <a:spcPts val="0"/>
              </a:spcAft>
              <a:buClr>
                <a:schemeClr val="dk1"/>
              </a:buClr>
              <a:buSzPts val="825"/>
              <a:buNone/>
            </a:pPr>
            <a:endParaRPr sz="1400"/>
          </a:p>
          <a:p>
            <a:pPr marL="342900" lvl="0" indent="-320040" algn="l" rtl="0">
              <a:lnSpc>
                <a:spcPct val="80000"/>
              </a:lnSpc>
              <a:spcBef>
                <a:spcPts val="352"/>
              </a:spcBef>
              <a:spcAft>
                <a:spcPts val="0"/>
              </a:spcAft>
              <a:buClr>
                <a:schemeClr val="dk1"/>
              </a:buClr>
              <a:buSzPts val="1400"/>
              <a:buChar char="•"/>
            </a:pPr>
            <a:r>
              <a:rPr lang="en-US" sz="1400"/>
              <a:t>If it is safe to eat but your child is too weak to try, or their poor mouth is too sore (from infections or chemotherapy), the doctors may suggest placing a tube from your child’s nose to their belly called a Naso-Gastric Tube (NGT): </a:t>
            </a:r>
            <a:endParaRPr sz="1400"/>
          </a:p>
          <a:p>
            <a:pPr marL="742950" lvl="1" indent="-276860" algn="l" rtl="0">
              <a:lnSpc>
                <a:spcPct val="80000"/>
              </a:lnSpc>
              <a:spcBef>
                <a:spcPts val="308"/>
              </a:spcBef>
              <a:spcAft>
                <a:spcPts val="0"/>
              </a:spcAft>
              <a:buClr>
                <a:schemeClr val="dk1"/>
              </a:buClr>
              <a:buSzPts val="1400"/>
              <a:buChar char="–"/>
            </a:pPr>
            <a:r>
              <a:rPr lang="en-US" sz="1400"/>
              <a:t>This tube allows you to continue to give your child healing and strengthening nutrition even when your child is very, very sick. </a:t>
            </a:r>
            <a:endParaRPr sz="1400"/>
          </a:p>
          <a:p>
            <a:pPr marL="742950" lvl="1" indent="-276860" algn="l" rtl="0">
              <a:lnSpc>
                <a:spcPct val="80000"/>
              </a:lnSpc>
              <a:spcBef>
                <a:spcPts val="308"/>
              </a:spcBef>
              <a:spcAft>
                <a:spcPts val="0"/>
              </a:spcAft>
              <a:buClr>
                <a:schemeClr val="dk1"/>
              </a:buClr>
              <a:buSzPts val="1400"/>
              <a:buChar char="–"/>
            </a:pPr>
            <a:r>
              <a:rPr lang="en-US" sz="1400"/>
              <a:t>You might be afraid when this is offered but please understand the good it will do your child – food is important for life, and to fight infections and beat cancer. </a:t>
            </a:r>
            <a:endParaRPr sz="1400"/>
          </a:p>
          <a:p>
            <a:pPr marL="742950" lvl="1" indent="-276860" algn="l" rtl="0">
              <a:lnSpc>
                <a:spcPct val="80000"/>
              </a:lnSpc>
              <a:spcBef>
                <a:spcPts val="308"/>
              </a:spcBef>
              <a:spcAft>
                <a:spcPts val="0"/>
              </a:spcAft>
              <a:buClr>
                <a:schemeClr val="dk1"/>
              </a:buClr>
              <a:buSzPts val="1400"/>
              <a:buChar char="–"/>
            </a:pPr>
            <a:r>
              <a:rPr lang="en-US" sz="1400"/>
              <a:t>If your child is too weak to eat it doesn’t mean they don’t need nutrition. In fact they often need more. </a:t>
            </a:r>
            <a:endParaRPr sz="1400"/>
          </a:p>
          <a:p>
            <a:pPr marL="742950" lvl="1" indent="-276860" algn="l" rtl="0">
              <a:lnSpc>
                <a:spcPct val="80000"/>
              </a:lnSpc>
              <a:spcBef>
                <a:spcPts val="308"/>
              </a:spcBef>
              <a:spcAft>
                <a:spcPts val="0"/>
              </a:spcAft>
              <a:buClr>
                <a:schemeClr val="dk1"/>
              </a:buClr>
              <a:buSzPts val="1400"/>
              <a:buChar char="–"/>
            </a:pPr>
            <a:r>
              <a:rPr lang="en-US" sz="1400"/>
              <a:t>Smoothies and milky porridge are perfect foods, high in calories and energy, to give by NGT.</a:t>
            </a:r>
            <a:endParaRPr sz="1400"/>
          </a:p>
          <a:p>
            <a:pPr marL="742950" lvl="1" indent="-276860" algn="l" rtl="0">
              <a:lnSpc>
                <a:spcPct val="80000"/>
              </a:lnSpc>
              <a:spcBef>
                <a:spcPts val="308"/>
              </a:spcBef>
              <a:spcAft>
                <a:spcPts val="0"/>
              </a:spcAft>
              <a:buClr>
                <a:schemeClr val="dk1"/>
              </a:buClr>
              <a:buSzPts val="1400"/>
              <a:buChar char="–"/>
            </a:pPr>
            <a:r>
              <a:rPr lang="en-US" sz="1400"/>
              <a:t>Feed  the sickest children small amounts very frequently (even every hour) to help them get the nutrition they need</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Speaker’s notes: Healthy Foods</a:t>
            </a:r>
            <a:endParaRPr/>
          </a:p>
        </p:txBody>
      </p:sp>
      <p:sp>
        <p:nvSpPr>
          <p:cNvPr id="161" name="Google Shape;161;p22"/>
          <p:cNvSpPr txBox="1">
            <a:spLocks noGrp="1"/>
          </p:cNvSpPr>
          <p:nvPr>
            <p:ph type="body" idx="1"/>
          </p:nvPr>
        </p:nvSpPr>
        <p:spPr>
          <a:xfrm>
            <a:off x="457200" y="1600200"/>
            <a:ext cx="8229600" cy="5162400"/>
          </a:xfrm>
          <a:prstGeom prst="rect">
            <a:avLst/>
          </a:prstGeom>
          <a:noFill/>
          <a:ln>
            <a:noFill/>
          </a:ln>
        </p:spPr>
        <p:txBody>
          <a:bodyPr spcFirstLastPara="1" wrap="square" lIns="91425" tIns="45700" rIns="91425" bIns="45700" anchor="t" anchorCtr="0">
            <a:noAutofit/>
          </a:bodyPr>
          <a:lstStyle/>
          <a:p>
            <a:pPr marL="342900" lvl="0" indent="-342900" algn="l" rtl="0">
              <a:lnSpc>
                <a:spcPct val="200000"/>
              </a:lnSpc>
              <a:spcBef>
                <a:spcPts val="0"/>
              </a:spcBef>
              <a:spcAft>
                <a:spcPts val="0"/>
              </a:spcAft>
              <a:buClr>
                <a:schemeClr val="dk1"/>
              </a:buClr>
              <a:buSzPts val="1800"/>
              <a:buChar char="•"/>
            </a:pPr>
            <a:r>
              <a:rPr lang="en-US" sz="1800"/>
              <a:t>Ask participants to discuss what is healthy food and what it means to them</a:t>
            </a:r>
            <a:endParaRPr sz="1800"/>
          </a:p>
          <a:p>
            <a:pPr marL="342900" lvl="0" indent="-342900" algn="l" rtl="0">
              <a:lnSpc>
                <a:spcPct val="200000"/>
              </a:lnSpc>
              <a:spcBef>
                <a:spcPts val="360"/>
              </a:spcBef>
              <a:spcAft>
                <a:spcPts val="0"/>
              </a:spcAft>
              <a:buClr>
                <a:schemeClr val="dk1"/>
              </a:buClr>
              <a:buSzPts val="1800"/>
              <a:buChar char="•"/>
            </a:pPr>
            <a:r>
              <a:rPr lang="en-US" sz="1800"/>
              <a:t>Choose food regularly from a wide variety of foods, including locally grown foods</a:t>
            </a:r>
            <a:endParaRPr sz="1800"/>
          </a:p>
          <a:p>
            <a:pPr marL="342900" lvl="0" indent="-342900" algn="l" rtl="0">
              <a:lnSpc>
                <a:spcPct val="200000"/>
              </a:lnSpc>
              <a:spcBef>
                <a:spcPts val="360"/>
              </a:spcBef>
              <a:spcAft>
                <a:spcPts val="0"/>
              </a:spcAft>
              <a:buClr>
                <a:schemeClr val="dk1"/>
              </a:buClr>
              <a:buSzPts val="1800"/>
              <a:buChar char="•"/>
            </a:pPr>
            <a:r>
              <a:rPr lang="en-US" sz="1800"/>
              <a:t>Discuss the local foods they are familiar with, what they eat or grow and what food is local to the area</a:t>
            </a:r>
            <a:endParaRPr sz="1800"/>
          </a:p>
          <a:p>
            <a:pPr marL="342900" lvl="0" indent="-342900" algn="l" rtl="0">
              <a:lnSpc>
                <a:spcPct val="200000"/>
              </a:lnSpc>
              <a:spcBef>
                <a:spcPts val="360"/>
              </a:spcBef>
              <a:spcAft>
                <a:spcPts val="0"/>
              </a:spcAft>
              <a:buClr>
                <a:schemeClr val="dk1"/>
              </a:buClr>
              <a:buSzPts val="1800"/>
              <a:buChar char="•"/>
            </a:pPr>
            <a:r>
              <a:rPr lang="en-US" sz="1800"/>
              <a:t>Healthy food gives children all the good things to make them strong and healthy</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742925" y="5758208"/>
            <a:ext cx="7658100" cy="1099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Calibri"/>
              <a:buNone/>
            </a:pPr>
            <a:endParaRPr sz="2400"/>
          </a:p>
          <a:p>
            <a:pPr marL="0" lvl="0" indent="0" algn="ctr" rtl="0">
              <a:lnSpc>
                <a:spcPct val="90000"/>
              </a:lnSpc>
              <a:spcBef>
                <a:spcPts val="0"/>
              </a:spcBef>
              <a:spcAft>
                <a:spcPts val="0"/>
              </a:spcAft>
              <a:buClr>
                <a:schemeClr val="dk1"/>
              </a:buClr>
              <a:buSzPts val="2400"/>
              <a:buFont typeface="Calibri"/>
              <a:buNone/>
            </a:pPr>
            <a:endParaRPr sz="2400"/>
          </a:p>
          <a:p>
            <a:pPr marL="0" lvl="0" indent="0" algn="ctr" rtl="0">
              <a:lnSpc>
                <a:spcPct val="90000"/>
              </a:lnSpc>
              <a:spcBef>
                <a:spcPts val="0"/>
              </a:spcBef>
              <a:spcAft>
                <a:spcPts val="0"/>
              </a:spcAft>
              <a:buClr>
                <a:schemeClr val="dk1"/>
              </a:buClr>
              <a:buSzPts val="2400"/>
              <a:buFont typeface="Calibri"/>
              <a:buNone/>
            </a:pPr>
            <a:endParaRPr sz="2400"/>
          </a:p>
          <a:p>
            <a:pPr marL="0" lvl="0" indent="0" algn="ctr" rtl="0">
              <a:lnSpc>
                <a:spcPct val="90000"/>
              </a:lnSpc>
              <a:spcBef>
                <a:spcPts val="0"/>
              </a:spcBef>
              <a:spcAft>
                <a:spcPts val="0"/>
              </a:spcAft>
              <a:buClr>
                <a:schemeClr val="dk1"/>
              </a:buClr>
              <a:buSzPts val="2400"/>
              <a:buFont typeface="Calibri"/>
              <a:buNone/>
            </a:pPr>
            <a:r>
              <a:rPr lang="en-US" sz="3000" b="1">
                <a:latin typeface="Amatic SC"/>
                <a:ea typeface="Amatic SC"/>
                <a:cs typeface="Amatic SC"/>
                <a:sym typeface="Amatic SC"/>
              </a:rPr>
              <a:t>You are a role model! </a:t>
            </a:r>
            <a:br>
              <a:rPr lang="en-US" sz="3000" b="1">
                <a:latin typeface="Amatic SC"/>
                <a:ea typeface="Amatic SC"/>
                <a:cs typeface="Amatic SC"/>
                <a:sym typeface="Amatic SC"/>
              </a:rPr>
            </a:br>
            <a:r>
              <a:rPr lang="en-US" sz="3000" b="1">
                <a:latin typeface="Amatic SC"/>
                <a:ea typeface="Amatic SC"/>
                <a:cs typeface="Amatic SC"/>
                <a:sym typeface="Amatic SC"/>
              </a:rPr>
              <a:t>Children will follow your example…</a:t>
            </a:r>
            <a:r>
              <a:rPr lang="en-US" sz="2400"/>
              <a:t/>
            </a:r>
            <a:br>
              <a:rPr lang="en-US" sz="2400"/>
            </a:br>
            <a:endParaRPr sz="2400"/>
          </a:p>
        </p:txBody>
      </p:sp>
      <p:sp>
        <p:nvSpPr>
          <p:cNvPr id="167" name="Google Shape;167;p23"/>
          <p:cNvSpPr/>
          <p:nvPr/>
        </p:nvSpPr>
        <p:spPr>
          <a:xfrm>
            <a:off x="0" y="0"/>
            <a:ext cx="9144000" cy="5302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23"/>
          <p:cNvSpPr/>
          <p:nvPr/>
        </p:nvSpPr>
        <p:spPr>
          <a:xfrm>
            <a:off x="241200" y="344401"/>
            <a:ext cx="8661600" cy="4613700"/>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9" name="Google Shape;169;p23" descr="IMG_4034 (1).jpg"/>
          <p:cNvPicPr preferRelativeResize="0">
            <a:picLocks noGrp="1"/>
          </p:cNvPicPr>
          <p:nvPr>
            <p:ph type="body" idx="1"/>
          </p:nvPr>
        </p:nvPicPr>
        <p:blipFill rotWithShape="1">
          <a:blip r:embed="rId3">
            <a:alphaModFix/>
          </a:blip>
          <a:srcRect l="39255" t="22804" r="686" b="21238"/>
          <a:stretch/>
        </p:blipFill>
        <p:spPr>
          <a:xfrm>
            <a:off x="380900" y="501675"/>
            <a:ext cx="2702100" cy="1990500"/>
          </a:xfrm>
          <a:prstGeom prst="rect">
            <a:avLst/>
          </a:prstGeom>
          <a:noFill/>
          <a:ln>
            <a:noFill/>
          </a:ln>
          <a:effectLst>
            <a:outerShdw blurRad="57150" dist="19050" dir="5400000" algn="bl" rotWithShape="0">
              <a:srgbClr val="000000">
                <a:alpha val="50000"/>
              </a:srgbClr>
            </a:outerShdw>
            <a:reflection dist="38100" dir="5400000" fadeDir="5400012" sy="-100000" algn="bl" rotWithShape="0"/>
          </a:effectLst>
        </p:spPr>
      </p:pic>
      <p:pic>
        <p:nvPicPr>
          <p:cNvPr id="170" name="Google Shape;170;p23"/>
          <p:cNvPicPr preferRelativeResize="0"/>
          <p:nvPr/>
        </p:nvPicPr>
        <p:blipFill rotWithShape="1">
          <a:blip r:embed="rId4">
            <a:alphaModFix/>
          </a:blip>
          <a:srcRect l="10888" t="20671" r="12469" b="32147"/>
          <a:stretch/>
        </p:blipFill>
        <p:spPr>
          <a:xfrm>
            <a:off x="3316900" y="501675"/>
            <a:ext cx="2510150" cy="1990500"/>
          </a:xfrm>
          <a:prstGeom prst="rect">
            <a:avLst/>
          </a:prstGeom>
          <a:noFill/>
          <a:ln>
            <a:noFill/>
          </a:ln>
          <a:effectLst>
            <a:reflection fadeDir="5400012" sy="-100000" algn="bl" rotWithShape="0"/>
          </a:effectLst>
        </p:spPr>
      </p:pic>
      <p:pic>
        <p:nvPicPr>
          <p:cNvPr id="171" name="Google Shape;171;p23" descr="IMG_4059.jpg"/>
          <p:cNvPicPr preferRelativeResize="0"/>
          <p:nvPr/>
        </p:nvPicPr>
        <p:blipFill rotWithShape="1">
          <a:blip r:embed="rId5">
            <a:alphaModFix/>
          </a:blip>
          <a:srcRect l="11999" t="19659" r="7703" b="24785"/>
          <a:stretch/>
        </p:blipFill>
        <p:spPr>
          <a:xfrm>
            <a:off x="6060950" y="501675"/>
            <a:ext cx="2567752" cy="1990497"/>
          </a:xfrm>
          <a:prstGeom prst="rect">
            <a:avLst/>
          </a:prstGeom>
          <a:noFill/>
          <a:ln>
            <a:noFill/>
          </a:ln>
          <a:effectLst>
            <a:outerShdw blurRad="57150" dist="19050" dir="5400000" algn="bl" rotWithShape="0">
              <a:srgbClr val="000000">
                <a:alpha val="50000"/>
              </a:srgbClr>
            </a:outerShdw>
            <a:reflection endPos="92000" dist="38100" dir="5400000" fadeDir="5400012" sy="-100000" algn="bl" rotWithShape="0"/>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2884</Words>
  <Application>Microsoft Office PowerPoint</Application>
  <PresentationFormat>On-screen Show (4:3)</PresentationFormat>
  <Paragraphs>438</Paragraphs>
  <Slides>63</Slides>
  <Notes>63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63</vt:i4>
      </vt:variant>
    </vt:vector>
  </HeadingPairs>
  <TitlesOfParts>
    <vt:vector size="68" baseType="lpstr">
      <vt:lpstr>Calibri</vt:lpstr>
      <vt:lpstr>Arial</vt:lpstr>
      <vt:lpstr>Amatic SC</vt:lpstr>
      <vt:lpstr>Office Theme</vt:lpstr>
      <vt:lpstr>Office Theme</vt:lpstr>
      <vt:lpstr>Food for Health and Strength</vt:lpstr>
      <vt:lpstr>Speakers Notes: Introduction</vt:lpstr>
      <vt:lpstr>Kids Food – Grow us up strong! </vt:lpstr>
      <vt:lpstr>Speakers Notes: Nutrition on Upendo Ward</vt:lpstr>
      <vt:lpstr>Upendo ward:  Nutrition for the Child with Cancer</vt:lpstr>
      <vt:lpstr>Supplemental nutrition for the sickest children</vt:lpstr>
      <vt:lpstr>Speakers Notes:  Nutrition in the sickest children</vt:lpstr>
      <vt:lpstr>Speaker’s notes: Healthy Foods</vt:lpstr>
      <vt:lpstr>   You are a role model!  Children will follow your example… </vt:lpstr>
      <vt:lpstr>Speaker’s notes: Eating together</vt:lpstr>
      <vt:lpstr>Mums and Dads Involved</vt:lpstr>
      <vt:lpstr>Speaker’s notes: Learning by Example</vt:lpstr>
      <vt:lpstr>Food for Health: </vt:lpstr>
      <vt:lpstr>Speaker’s notes: Food for healthy Growth</vt:lpstr>
      <vt:lpstr>Healthy Growth for Kids</vt:lpstr>
      <vt:lpstr>Speaker’s notes: Breast Feeding</vt:lpstr>
      <vt:lpstr>Give only breast milk to your baby for the first 6 months</vt:lpstr>
      <vt:lpstr>Speaker’s notes: Introducing solids after 6 months</vt:lpstr>
      <vt:lpstr>Start food for baby at 6 months old</vt:lpstr>
      <vt:lpstr> Speaker’s notes: Toddlers Diet, 1yr old </vt:lpstr>
      <vt:lpstr>Healthy Food for One Year Old</vt:lpstr>
      <vt:lpstr>Speaker’s notes: Toddlers Diet, 2yrs old</vt:lpstr>
      <vt:lpstr>Healthy Food for Two Years Old</vt:lpstr>
      <vt:lpstr>Speaker’s notes: Diet, 3yrs old</vt:lpstr>
      <vt:lpstr>Healthy Food for Three Years Old</vt:lpstr>
      <vt:lpstr>Speaker’s notes: General Tips for toddlers</vt:lpstr>
      <vt:lpstr>Trust small children to know what to eat and how much  </vt:lpstr>
      <vt:lpstr>Speaker’s notes: Messy Magic </vt:lpstr>
      <vt:lpstr>Let your child feed themselves. Toddlers love to explore and play with their food</vt:lpstr>
      <vt:lpstr>Speaker’s notes: Your little Researcher</vt:lpstr>
      <vt:lpstr>Healthy, Happy Kids</vt:lpstr>
      <vt:lpstr>Speaker’s notes:</vt:lpstr>
      <vt:lpstr>Try Many Foods, Many Times!</vt:lpstr>
      <vt:lpstr>Speaker’s notes: Everyday goodness</vt:lpstr>
      <vt:lpstr>Everyday Foods</vt:lpstr>
      <vt:lpstr>Speaker’s notes: 'Sometimes' foods </vt:lpstr>
      <vt:lpstr>'Sometimes' Foods – tasty but empty</vt:lpstr>
      <vt:lpstr>Speaker’s notes: Food Folly  </vt:lpstr>
      <vt:lpstr>PowerPoint Presentation</vt:lpstr>
      <vt:lpstr>Speaker’s notes: Water for Life</vt:lpstr>
      <vt:lpstr>Drink Lots of Clean Water!</vt:lpstr>
      <vt:lpstr>Speaker’s notes: Happy Teeth</vt:lpstr>
      <vt:lpstr>Strong Healthy Happy Teeth</vt:lpstr>
      <vt:lpstr>Speaker’s Notes: Wash your hands!</vt:lpstr>
      <vt:lpstr>No Germs!</vt:lpstr>
      <vt:lpstr>Speaker’s notes: Keep it clean!</vt:lpstr>
      <vt:lpstr>No Germs in the Kitchen! Clean, Safe, Children</vt:lpstr>
      <vt:lpstr>Speaker’s notes: Cooking together</vt:lpstr>
      <vt:lpstr>Make your own food</vt:lpstr>
      <vt:lpstr>Speaker’s notes: Gardening goodness </vt:lpstr>
      <vt:lpstr>Grow your Own Fruit &amp; Vegetables</vt:lpstr>
      <vt:lpstr>Speaker’s notes: Get Moving!</vt:lpstr>
      <vt:lpstr>Move and Play Every Day</vt:lpstr>
      <vt:lpstr>Speaker’s notes: Health checks</vt:lpstr>
      <vt:lpstr>Visit your Health Clinic Regularly... Check your Child is on a Healthy Journey</vt:lpstr>
      <vt:lpstr>Speaker’s notes: Role model Parents</vt:lpstr>
      <vt:lpstr>Remember……. you are their role models! </vt:lpstr>
      <vt:lpstr>Speaker’s notes: Summary </vt:lpstr>
      <vt:lpstr>Food Comes  In a Rainbow of Colours </vt:lpstr>
      <vt:lpstr>Speaker’s notes</vt:lpstr>
      <vt:lpstr>Questions?</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for Health and Strength</dc:title>
  <dc:creator>Lily</dc:creator>
  <cp:lastModifiedBy>Lilian</cp:lastModifiedBy>
  <cp:revision>3</cp:revision>
  <dcterms:modified xsi:type="dcterms:W3CDTF">2020-09-16T10:01:05Z</dcterms:modified>
</cp:coreProperties>
</file>