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73" r:id="rId2"/>
    <p:sldMasterId id="2147483686" r:id="rId3"/>
  </p:sldMasterIdLst>
  <p:notesMasterIdLst>
    <p:notesMasterId r:id="rId55"/>
  </p:notesMasterIdLst>
  <p:sldIdLst>
    <p:sldId id="256" r:id="rId4"/>
    <p:sldId id="294" r:id="rId5"/>
    <p:sldId id="295" r:id="rId6"/>
    <p:sldId id="296" r:id="rId7"/>
    <p:sldId id="259" r:id="rId8"/>
    <p:sldId id="260" r:id="rId9"/>
    <p:sldId id="261" r:id="rId10"/>
    <p:sldId id="262" r:id="rId11"/>
    <p:sldId id="264" r:id="rId12"/>
    <p:sldId id="265" r:id="rId13"/>
    <p:sldId id="299" r:id="rId14"/>
    <p:sldId id="267" r:id="rId15"/>
    <p:sldId id="318" r:id="rId16"/>
    <p:sldId id="319" r:id="rId17"/>
    <p:sldId id="320" r:id="rId18"/>
    <p:sldId id="321" r:id="rId19"/>
    <p:sldId id="314" r:id="rId20"/>
    <p:sldId id="315" r:id="rId21"/>
    <p:sldId id="316" r:id="rId22"/>
    <p:sldId id="317" r:id="rId23"/>
    <p:sldId id="285" r:id="rId24"/>
    <p:sldId id="313" r:id="rId25"/>
    <p:sldId id="282" r:id="rId26"/>
    <p:sldId id="283" r:id="rId27"/>
    <p:sldId id="288" r:id="rId28"/>
    <p:sldId id="307" r:id="rId29"/>
    <p:sldId id="308" r:id="rId30"/>
    <p:sldId id="331" r:id="rId31"/>
    <p:sldId id="312" r:id="rId32"/>
    <p:sldId id="309" r:id="rId33"/>
    <p:sldId id="311" r:id="rId34"/>
    <p:sldId id="366" r:id="rId35"/>
    <p:sldId id="367" r:id="rId36"/>
    <p:sldId id="368" r:id="rId37"/>
    <p:sldId id="332" r:id="rId38"/>
    <p:sldId id="334" r:id="rId39"/>
    <p:sldId id="333" r:id="rId40"/>
    <p:sldId id="322" r:id="rId41"/>
    <p:sldId id="323" r:id="rId42"/>
    <p:sldId id="324" r:id="rId43"/>
    <p:sldId id="325" r:id="rId44"/>
    <p:sldId id="326" r:id="rId45"/>
    <p:sldId id="328" r:id="rId46"/>
    <p:sldId id="329" r:id="rId47"/>
    <p:sldId id="330" r:id="rId48"/>
    <p:sldId id="327" r:id="rId49"/>
    <p:sldId id="303" r:id="rId50"/>
    <p:sldId id="304" r:id="rId51"/>
    <p:sldId id="306" r:id="rId52"/>
    <p:sldId id="305" r:id="rId53"/>
    <p:sldId id="30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 scanlan" initials="ts" lastIdx="1" clrIdx="0">
    <p:extLst>
      <p:ext uri="{19B8F6BF-5375-455C-9EA6-DF929625EA0E}">
        <p15:presenceInfo xmlns:p15="http://schemas.microsoft.com/office/powerpoint/2012/main" userId="e0b2221b55e880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9F4"/>
    <a:srgbClr val="FF7979"/>
    <a:srgbClr val="FF0000"/>
    <a:srgbClr val="C49500"/>
    <a:srgbClr val="63B3EF"/>
    <a:srgbClr val="D5B8EA"/>
    <a:srgbClr val="F69C3A"/>
    <a:srgbClr val="3B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p:cViewPr varScale="1">
        <p:scale>
          <a:sx n="67" d="100"/>
          <a:sy n="67" d="100"/>
        </p:scale>
        <p:origin x="43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E9BEB-25DE-4B91-8C85-CF3827D80D3F}" type="datetimeFigureOut">
              <a:rPr lang="en-IE" smtClean="0"/>
              <a:t>23/08/2020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0D8EA-3C67-4785-BC7F-F8A424BADEC4}" type="slidenum">
              <a:rPr lang="en-IE" smtClean="0"/>
              <a:t>‹#›</a:t>
            </a:fld>
            <a:endParaRPr lang="en-IE"/>
          </a:p>
        </p:txBody>
      </p:sp>
    </p:spTree>
    <p:extLst>
      <p:ext uri="{BB962C8B-B14F-4D97-AF65-F5344CB8AC3E}">
        <p14:creationId xmlns:p14="http://schemas.microsoft.com/office/powerpoint/2010/main" val="347823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u="none"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two-level Wells Score for PE, the scoring is: PE unlikely ≤ 4 points, PE likely &gt; 4 points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revised Geneva score, a simplified version exists (</a:t>
            </a:r>
            <a:r>
              <a:rPr lang="en-CA" sz="1200" b="0" i="0" u="none" strike="noStrike" kern="1200" baseline="0" dirty="0" err="1">
                <a:solidFill>
                  <a:schemeClr val="tx1"/>
                </a:solidFill>
                <a:latin typeface="+mn-lt"/>
                <a:ea typeface="+mn-ea"/>
                <a:cs typeface="+mn-cs"/>
              </a:rPr>
              <a:t>Klok</a:t>
            </a:r>
            <a:r>
              <a:rPr lang="en-CA" sz="1200" b="0" i="0" u="none" strike="noStrike" kern="1200" baseline="0" dirty="0">
                <a:solidFill>
                  <a:schemeClr val="tx1"/>
                </a:solidFill>
                <a:latin typeface="+mn-lt"/>
                <a:ea typeface="+mn-ea"/>
                <a:cs typeface="+mn-cs"/>
              </a:rPr>
              <a:t> JAMA Intern Med 2008) in which all components are awarded 1 point; scores can be trichotomized (low PTP 0-1 points, intermediate PTP 2-4 points, high PTP 5 or more points)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upper extremity DVT, the prevalence in patients with likely and unlikely probability was estimated at 10% and 40%. </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239378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BE0D8EA-3C67-4785-BC7F-F8A424BADEC4}" type="slidenum">
              <a:rPr lang="en-IE" smtClean="0"/>
              <a:t>41</a:t>
            </a:fld>
            <a:endParaRPr lang="en-IE"/>
          </a:p>
        </p:txBody>
      </p:sp>
    </p:spTree>
    <p:extLst>
      <p:ext uri="{BB962C8B-B14F-4D97-AF65-F5344CB8AC3E}">
        <p14:creationId xmlns:p14="http://schemas.microsoft.com/office/powerpoint/2010/main" val="237895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23/08/2020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18454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23/08/2020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301576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23/08/2020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220164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629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2607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3006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4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3073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697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676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496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23/08/2020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2507095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88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712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6086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DE5DC51-01A8-40EA-8E8B-1DF441149D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86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673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647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43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457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404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990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79E38-095B-45CE-870D-FA0E481A3990}" type="datetimeFigureOut">
              <a:rPr lang="en-IE" smtClean="0"/>
              <a:t>23/08/2020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2396661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9151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3572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405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096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3144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314325" y="1340570"/>
            <a:ext cx="8229600" cy="418113"/>
          </a:xfrm>
          <a:prstGeom prst="rect">
            <a:avLst/>
          </a:prstGeom>
        </p:spPr>
        <p:txBody>
          <a:bodyPr lIns="0" tIns="0" rIns="0" bIns="0" anchor="t" anchorCtr="0">
            <a:noAutofit/>
          </a:bodyPr>
          <a:lstStyle>
            <a:lvl1pPr>
              <a:defRPr sz="21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314325" y="2033094"/>
            <a:ext cx="8229600" cy="3954624"/>
          </a:xfrm>
          <a:prstGeom prst="rect">
            <a:avLst/>
          </a:prstGeom>
        </p:spPr>
        <p:txBody>
          <a:bodyPr lIns="0" tIns="0" rIns="0" bIns="0"/>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91440" y="383635"/>
            <a:ext cx="2489724"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5486401" y="6633881"/>
            <a:ext cx="2467535" cy="224120"/>
          </a:xfrm>
        </p:spPr>
        <p:txBody>
          <a:bodyPr/>
          <a:lstStyle>
            <a:lvl1pPr>
              <a:defRPr sz="800">
                <a:solidFill>
                  <a:schemeClr val="bg1"/>
                </a:solidFill>
              </a:defRPr>
            </a:lvl1pPr>
          </a:lstStyle>
          <a:p>
            <a:fld id="{12F42DBC-C000-474C-847A-96A1FE0230FB}" type="datetime1">
              <a:rPr lang="en-US" smtClean="0"/>
              <a:pPr/>
              <a:t>8/25/2020</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6553200" y="6633883"/>
            <a:ext cx="2167218" cy="224119"/>
          </a:xfrm>
        </p:spPr>
        <p:txBody>
          <a:bodyPr/>
          <a:lstStyle>
            <a:lvl1pPr>
              <a:defRPr sz="9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401721299"/>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93979E38-095B-45CE-870D-FA0E481A3990}" type="datetimeFigureOut">
              <a:rPr lang="en-IE" smtClean="0"/>
              <a:t>23/08/2020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140945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93979E38-095B-45CE-870D-FA0E481A3990}" type="datetimeFigureOut">
              <a:rPr lang="en-IE" smtClean="0"/>
              <a:t>23/08/2020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65106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93979E38-095B-45CE-870D-FA0E481A3990}" type="datetimeFigureOut">
              <a:rPr lang="en-IE" smtClean="0"/>
              <a:t>23/08/2020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329220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79E38-095B-45CE-870D-FA0E481A3990}" type="datetimeFigureOut">
              <a:rPr lang="en-IE" smtClean="0"/>
              <a:t>23/08/2020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375272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979E38-095B-45CE-870D-FA0E481A3990}" type="datetimeFigureOut">
              <a:rPr lang="en-IE" smtClean="0"/>
              <a:t>23/08/2020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76767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979E38-095B-45CE-870D-FA0E481A3990}" type="datetimeFigureOut">
              <a:rPr lang="en-IE" smtClean="0"/>
              <a:t>23/08/2020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424489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9E38-095B-45CE-870D-FA0E481A3990}" type="datetimeFigureOut">
              <a:rPr lang="en-IE" smtClean="0"/>
              <a:t>23/08/2020</a:t>
            </a:fld>
            <a:endParaRPr lang="en-IE"/>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83E17-9B86-44AA-9680-0E19894781B4}" type="slidenum">
              <a:rPr lang="en-IE" smtClean="0"/>
              <a:t>‹#›</a:t>
            </a:fld>
            <a:endParaRPr lang="en-IE"/>
          </a:p>
        </p:txBody>
      </p:sp>
    </p:spTree>
    <p:extLst>
      <p:ext uri="{BB962C8B-B14F-4D97-AF65-F5344CB8AC3E}">
        <p14:creationId xmlns:p14="http://schemas.microsoft.com/office/powerpoint/2010/main" val="413035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AA15-FA3A-402A-9A24-0B5F834F4D2C}" type="datetimeFigureOut">
              <a:rPr lang="en-US" smtClean="0">
                <a:solidFill>
                  <a:prstClr val="black">
                    <a:tint val="75000"/>
                  </a:prstClr>
                </a:solidFill>
              </a:rPr>
              <a:pPr/>
              <a:t>8/23/2020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17099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6710B-391C-44FA-A95C-471C82EFDDC0}" type="datetimeFigureOut">
              <a:rPr lang="en-GB" smtClean="0">
                <a:solidFill>
                  <a:prstClr val="black">
                    <a:tint val="75000"/>
                  </a:prstClr>
                </a:solidFill>
              </a:rPr>
              <a:pPr/>
              <a:t>23/08/2020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62D7-845F-4D6E-9113-5C4C1E4121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69003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3461" b="26123"/>
          <a:stretch/>
        </p:blipFill>
        <p:spPr bwMode="auto">
          <a:xfrm>
            <a:off x="611560" y="612531"/>
            <a:ext cx="3384376" cy="1988127"/>
          </a:xfrm>
          <a:prstGeom prst="rect">
            <a:avLst/>
          </a:prstGeom>
          <a:noFill/>
          <a:ln>
            <a:noFill/>
          </a:ln>
          <a:extLst>
            <a:ext uri="{53640926-AAD7-44D8-BBD7-CCE9431645EC}">
              <a14:shadowObscured xmlns:a14="http://schemas.microsoft.com/office/drawing/2010/main"/>
            </a:ext>
          </a:extLst>
        </p:spPr>
      </p:pic>
      <p:sp>
        <p:nvSpPr>
          <p:cNvPr id="13" name="Title 12"/>
          <p:cNvSpPr>
            <a:spLocks noGrp="1"/>
          </p:cNvSpPr>
          <p:nvPr>
            <p:ph type="ctrTitle"/>
          </p:nvPr>
        </p:nvSpPr>
        <p:spPr>
          <a:xfrm>
            <a:off x="253752" y="701016"/>
            <a:ext cx="8278688" cy="1899642"/>
          </a:xfrm>
        </p:spPr>
        <p:txBody>
          <a:bodyPr/>
          <a:lstStyle/>
          <a:p>
            <a:pPr algn="r"/>
            <a:r>
              <a:rPr lang="en-IE" b="1" dirty="0"/>
              <a:t>Paediatric</a:t>
            </a:r>
            <a:br>
              <a:rPr lang="en-IE" b="1" dirty="0"/>
            </a:br>
            <a:r>
              <a:rPr lang="en-IE" b="1" dirty="0"/>
              <a:t>Pocket Guide</a:t>
            </a:r>
          </a:p>
        </p:txBody>
      </p:sp>
      <p:pic>
        <p:nvPicPr>
          <p:cNvPr id="3" name="Picture 2">
            <a:extLst>
              <a:ext uri="{FF2B5EF4-FFF2-40B4-BE49-F238E27FC236}">
                <a16:creationId xmlns:a16="http://schemas.microsoft.com/office/drawing/2014/main" id="{718EA0EB-34B5-486D-BAC3-4DFD01A7A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520" y="2361978"/>
            <a:ext cx="4032448" cy="4016318"/>
          </a:xfrm>
          <a:prstGeom prst="rect">
            <a:avLst/>
          </a:prstGeom>
        </p:spPr>
      </p:pic>
      <p:sp>
        <p:nvSpPr>
          <p:cNvPr id="6" name="TextBox 5">
            <a:extLst>
              <a:ext uri="{FF2B5EF4-FFF2-40B4-BE49-F238E27FC236}">
                <a16:creationId xmlns:a16="http://schemas.microsoft.com/office/drawing/2014/main" id="{13FDBFDC-77CE-4401-AAD7-8D150542B4E6}"/>
              </a:ext>
            </a:extLst>
          </p:cNvPr>
          <p:cNvSpPr txBox="1"/>
          <p:nvPr/>
        </p:nvSpPr>
        <p:spPr>
          <a:xfrm>
            <a:off x="6804248" y="5589240"/>
            <a:ext cx="2016224" cy="646331"/>
          </a:xfrm>
          <a:prstGeom prst="rect">
            <a:avLst/>
          </a:prstGeom>
          <a:noFill/>
        </p:spPr>
        <p:txBody>
          <a:bodyPr wrap="square" rtlCol="0">
            <a:spAutoFit/>
          </a:bodyPr>
          <a:lstStyle/>
          <a:p>
            <a:r>
              <a:rPr lang="en-GB" dirty="0"/>
              <a:t>Edition 4</a:t>
            </a:r>
            <a:r>
              <a:rPr lang="en-GB"/>
              <a:t>: Revised </a:t>
            </a:r>
            <a:r>
              <a:rPr lang="en-GB" dirty="0"/>
              <a:t>August 2020</a:t>
            </a:r>
          </a:p>
        </p:txBody>
      </p:sp>
    </p:spTree>
    <p:extLst>
      <p:ext uri="{BB962C8B-B14F-4D97-AF65-F5344CB8AC3E}">
        <p14:creationId xmlns:p14="http://schemas.microsoft.com/office/powerpoint/2010/main" val="396427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dirty="0"/>
              <a:t>Reasons BP rate may change in Paediatric  oncology patients</a:t>
            </a:r>
          </a:p>
        </p:txBody>
      </p:sp>
      <p:sp>
        <p:nvSpPr>
          <p:cNvPr id="3" name="Content Placeholder 2"/>
          <p:cNvSpPr>
            <a:spLocks noGrp="1"/>
          </p:cNvSpPr>
          <p:nvPr>
            <p:ph sz="half" idx="2"/>
          </p:nvPr>
        </p:nvSpPr>
        <p:spPr>
          <a:xfrm>
            <a:off x="323529" y="1988840"/>
            <a:ext cx="2500330" cy="4143404"/>
          </a:xfrm>
        </p:spPr>
        <p:txBody>
          <a:bodyPr>
            <a:noAutofit/>
          </a:bodyPr>
          <a:lstStyle/>
          <a:p>
            <a:r>
              <a:rPr lang="en-GB" sz="3600" dirty="0"/>
              <a:t>Increase:-</a:t>
            </a:r>
          </a:p>
          <a:p>
            <a:endParaRPr lang="en-GB" sz="3600" dirty="0"/>
          </a:p>
          <a:p>
            <a:endParaRPr lang="en-GB" sz="3600" dirty="0"/>
          </a:p>
          <a:p>
            <a:endParaRPr lang="en-GB" sz="3600" dirty="0"/>
          </a:p>
          <a:p>
            <a:endParaRPr lang="en-GB" sz="3600" dirty="0"/>
          </a:p>
          <a:p>
            <a:r>
              <a:rPr lang="en-GB" sz="3600" dirty="0"/>
              <a:t>Decrease:-</a:t>
            </a:r>
          </a:p>
        </p:txBody>
      </p:sp>
      <p:sp>
        <p:nvSpPr>
          <p:cNvPr id="4" name="Content Placeholder 3"/>
          <p:cNvSpPr>
            <a:spLocks noGrp="1"/>
          </p:cNvSpPr>
          <p:nvPr>
            <p:ph sz="quarter" idx="4"/>
          </p:nvPr>
        </p:nvSpPr>
        <p:spPr>
          <a:xfrm>
            <a:off x="4499992" y="1340768"/>
            <a:ext cx="4392488" cy="5517232"/>
          </a:xfrm>
        </p:spPr>
        <p:txBody>
          <a:bodyPr>
            <a:normAutofit fontScale="77500" lnSpcReduction="20000"/>
          </a:bodyPr>
          <a:lstStyle/>
          <a:p>
            <a:endParaRPr lang="en-GB" dirty="0"/>
          </a:p>
          <a:p>
            <a:r>
              <a:rPr lang="en-GB" sz="2800" dirty="0"/>
              <a:t>Fluid overload</a:t>
            </a:r>
          </a:p>
          <a:p>
            <a:r>
              <a:rPr lang="en-GB" sz="2800" dirty="0"/>
              <a:t>Medications (</a:t>
            </a:r>
            <a:r>
              <a:rPr lang="en-GB" sz="2800" dirty="0" err="1"/>
              <a:t>eg</a:t>
            </a:r>
            <a:r>
              <a:rPr lang="en-GB" sz="2800" dirty="0"/>
              <a:t>: </a:t>
            </a:r>
            <a:r>
              <a:rPr lang="en-GB" sz="2800" dirty="0" err="1"/>
              <a:t>ciclosporin</a:t>
            </a:r>
            <a:r>
              <a:rPr lang="en-GB" sz="2800" dirty="0"/>
              <a:t>, steroids)</a:t>
            </a:r>
          </a:p>
          <a:p>
            <a:r>
              <a:rPr lang="en-GB" sz="2800" dirty="0"/>
              <a:t>Pain</a:t>
            </a:r>
          </a:p>
          <a:p>
            <a:r>
              <a:rPr lang="en-GB" sz="2800" dirty="0"/>
              <a:t>Anxiety</a:t>
            </a:r>
          </a:p>
          <a:p>
            <a:r>
              <a:rPr lang="en-GB" sz="2800" dirty="0"/>
              <a:t>Renal problems</a:t>
            </a:r>
          </a:p>
          <a:p>
            <a:endParaRPr lang="en-GB" sz="2800" dirty="0"/>
          </a:p>
          <a:p>
            <a:r>
              <a:rPr lang="en-GB" sz="2800" dirty="0"/>
              <a:t>Sepsis</a:t>
            </a:r>
          </a:p>
          <a:p>
            <a:r>
              <a:rPr lang="en-GB" sz="2800" dirty="0"/>
              <a:t>Shock</a:t>
            </a:r>
          </a:p>
          <a:p>
            <a:r>
              <a:rPr lang="en-GB" sz="2800" dirty="0" err="1"/>
              <a:t>Hypovoleamia</a:t>
            </a:r>
            <a:endParaRPr lang="en-GB" sz="2800" dirty="0"/>
          </a:p>
          <a:p>
            <a:r>
              <a:rPr lang="en-GB" sz="2800" dirty="0"/>
              <a:t>Anaphylaxis</a:t>
            </a:r>
          </a:p>
          <a:p>
            <a:r>
              <a:rPr lang="en-GB" sz="2800" dirty="0"/>
              <a:t>Medications (</a:t>
            </a:r>
            <a:r>
              <a:rPr lang="en-GB" sz="2800" dirty="0" err="1"/>
              <a:t>eg</a:t>
            </a:r>
            <a:r>
              <a:rPr lang="en-GB" sz="2800" dirty="0"/>
              <a:t>: etoposide especially if given too quickly. Best given over 2-4 hours)</a:t>
            </a:r>
          </a:p>
          <a:p>
            <a:r>
              <a:rPr lang="en-GB" sz="2800" dirty="0"/>
              <a:t>Opioids, benzodiazepines</a:t>
            </a:r>
          </a:p>
          <a:p>
            <a:endParaRPr lang="en-GB" sz="2800" dirty="0"/>
          </a:p>
        </p:txBody>
      </p:sp>
      <p:sp>
        <p:nvSpPr>
          <p:cNvPr id="7" name="Left Arrow 6"/>
          <p:cNvSpPr/>
          <p:nvPr/>
        </p:nvSpPr>
        <p:spPr>
          <a:xfrm rot="5400000" flipV="1">
            <a:off x="3134120" y="2562629"/>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eft Arrow 7"/>
          <p:cNvSpPr/>
          <p:nvPr/>
        </p:nvSpPr>
        <p:spPr>
          <a:xfrm rot="16200000" flipV="1">
            <a:off x="3134120" y="5082908"/>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96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dirty="0"/>
              <a:t>Fluid calculations</a:t>
            </a:r>
          </a:p>
        </p:txBody>
      </p:sp>
      <p:sp>
        <p:nvSpPr>
          <p:cNvPr id="6" name="Text Box 1"/>
          <p:cNvSpPr txBox="1">
            <a:spLocks noChangeArrowheads="1"/>
          </p:cNvSpPr>
          <p:nvPr/>
        </p:nvSpPr>
        <p:spPr bwMode="auto">
          <a:xfrm>
            <a:off x="251520" y="5340329"/>
            <a:ext cx="3672408" cy="146268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sng" strike="noStrike" cap="none" normalizeH="0" baseline="0" dirty="0">
                <a:ln>
                  <a:noFill/>
                </a:ln>
                <a:solidFill>
                  <a:srgbClr val="1F497D"/>
                </a:solidFill>
                <a:effectLst/>
                <a:latin typeface="Calibri" pitchFamily="34" charset="0"/>
                <a:cs typeface="Arial" pitchFamily="34" charset="0"/>
              </a:rPr>
              <a:t>I.V. Fluid Calculation = drops per min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a:ln>
                  <a:noFill/>
                </a:ln>
                <a:solidFill>
                  <a:schemeClr val="tx1"/>
                </a:solidFill>
                <a:effectLst/>
                <a:latin typeface="Calibri" pitchFamily="34" charset="0"/>
                <a:cs typeface="Arial" pitchFamily="34" charset="0"/>
              </a:rPr>
              <a:t>Volume to be infused (</a:t>
            </a:r>
            <a:r>
              <a:rPr kumimoji="0" lang="en-IE" sz="1400" b="0" i="0" u="none" strike="noStrike" cap="none" normalizeH="0" baseline="0" dirty="0" err="1">
                <a:ln>
                  <a:noFill/>
                </a:ln>
                <a:solidFill>
                  <a:schemeClr val="tx1"/>
                </a:solidFill>
                <a:effectLst/>
                <a:latin typeface="Calibri" pitchFamily="34" charset="0"/>
                <a:cs typeface="Arial" pitchFamily="34" charset="0"/>
              </a:rPr>
              <a:t>mls</a:t>
            </a:r>
            <a:r>
              <a:rPr kumimoji="0" lang="en-IE" sz="1400" b="0" i="0" u="none" strike="noStrike" cap="none" normalizeH="0" baseline="0" dirty="0">
                <a:ln>
                  <a:noFill/>
                </a:ln>
                <a:solidFill>
                  <a:schemeClr val="tx1"/>
                </a:solidFill>
                <a:effectLst/>
                <a:latin typeface="Calibri" pitchFamily="34" charset="0"/>
                <a:cs typeface="Arial" pitchFamily="34" charset="0"/>
              </a:rPr>
              <a:t>)        Drop factor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a:ln>
                  <a:noFill/>
                </a:ln>
                <a:solidFill>
                  <a:schemeClr val="tx1"/>
                </a:solidFill>
                <a:effectLst/>
                <a:latin typeface="Calibri" pitchFamily="34" charset="0"/>
                <a:cs typeface="Arial" pitchFamily="34" charset="0"/>
              </a:rPr>
              <a:t>_____________________    X  ___________</a:t>
            </a:r>
            <a:endParaRPr kumimoji="0" lang="en-IE" sz="14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a:ln>
                  <a:noFill/>
                </a:ln>
                <a:solidFill>
                  <a:schemeClr val="tx1"/>
                </a:solidFill>
                <a:effectLst/>
                <a:latin typeface="Calibri" pitchFamily="34" charset="0"/>
                <a:cs typeface="Arial" pitchFamily="34" charset="0"/>
              </a:rPr>
              <a:t>Time in hours                                  60 minutes</a:t>
            </a:r>
            <a:endParaRPr kumimoji="0" lang="en-IE" sz="14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TextBox 2"/>
          <p:cNvSpPr txBox="1"/>
          <p:nvPr/>
        </p:nvSpPr>
        <p:spPr>
          <a:xfrm>
            <a:off x="7628174" y="3960206"/>
            <a:ext cx="151582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b="1" dirty="0"/>
              <a:t>Adrenaline in cardiac arrest</a:t>
            </a:r>
          </a:p>
          <a:p>
            <a:pPr algn="ctr"/>
            <a:r>
              <a:rPr lang="en-IE" dirty="0"/>
              <a:t>0.1ml / kg 1:10, 000</a:t>
            </a:r>
          </a:p>
        </p:txBody>
      </p:sp>
      <p:sp>
        <p:nvSpPr>
          <p:cNvPr id="7" name="TextBox 6"/>
          <p:cNvSpPr txBox="1"/>
          <p:nvPr/>
        </p:nvSpPr>
        <p:spPr>
          <a:xfrm>
            <a:off x="5796136" y="3960207"/>
            <a:ext cx="172819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IE" b="1" dirty="0"/>
              <a:t>Adrenaline in anaphylaxis</a:t>
            </a:r>
          </a:p>
          <a:p>
            <a:pPr algn="ctr"/>
            <a:r>
              <a:rPr lang="en-IE" dirty="0"/>
              <a:t>0.1ml / kg 1:1000</a:t>
            </a:r>
          </a:p>
        </p:txBody>
      </p:sp>
      <p:sp>
        <p:nvSpPr>
          <p:cNvPr id="8" name="TextBox 7"/>
          <p:cNvSpPr txBox="1"/>
          <p:nvPr/>
        </p:nvSpPr>
        <p:spPr>
          <a:xfrm>
            <a:off x="5796136" y="1663621"/>
            <a:ext cx="324401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E" b="1" dirty="0"/>
              <a:t>Resuscitation fluids in medical emergency: </a:t>
            </a:r>
            <a:endParaRPr lang="en-IE" dirty="0"/>
          </a:p>
          <a:p>
            <a:pPr algn="ctr"/>
            <a:r>
              <a:rPr lang="en-IE" dirty="0"/>
              <a:t>20ml/kg </a:t>
            </a:r>
            <a:r>
              <a:rPr lang="en-IE" dirty="0" err="1"/>
              <a:t>NaCl</a:t>
            </a:r>
            <a:r>
              <a:rPr lang="en-IE" dirty="0"/>
              <a:t>  IV rapid push</a:t>
            </a:r>
          </a:p>
        </p:txBody>
      </p:sp>
      <p:sp>
        <p:nvSpPr>
          <p:cNvPr id="9" name="TextBox 8"/>
          <p:cNvSpPr txBox="1"/>
          <p:nvPr/>
        </p:nvSpPr>
        <p:spPr>
          <a:xfrm>
            <a:off x="5796136" y="2733158"/>
            <a:ext cx="3244017"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E" b="1" dirty="0"/>
              <a:t>Resuscitation fluids in trauma or neurological emergency: </a:t>
            </a:r>
          </a:p>
          <a:p>
            <a:r>
              <a:rPr lang="en-IE" dirty="0"/>
              <a:t>10ml/kg NaCl rapid push </a:t>
            </a:r>
          </a:p>
        </p:txBody>
      </p:sp>
      <p:pic>
        <p:nvPicPr>
          <p:cNvPr id="12" name="Content Placeholder 11" descr="A screenshot of a cell phone&#10;&#10;Description generated with very high confidence">
            <a:extLst>
              <a:ext uri="{FF2B5EF4-FFF2-40B4-BE49-F238E27FC236}">
                <a16:creationId xmlns:a16="http://schemas.microsoft.com/office/drawing/2014/main" id="{EC1E68CB-5232-467D-8ADC-EE94A8F49B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8384"/>
          <a:stretch/>
        </p:blipFill>
        <p:spPr>
          <a:xfrm>
            <a:off x="103847" y="3002715"/>
            <a:ext cx="5548274" cy="2224294"/>
          </a:xfrm>
          <a:ln>
            <a:solidFill>
              <a:schemeClr val="tx1"/>
            </a:solidFill>
          </a:ln>
        </p:spPr>
      </p:pic>
      <p:sp>
        <p:nvSpPr>
          <p:cNvPr id="13" name="Text Box 1">
            <a:extLst>
              <a:ext uri="{FF2B5EF4-FFF2-40B4-BE49-F238E27FC236}">
                <a16:creationId xmlns:a16="http://schemas.microsoft.com/office/drawing/2014/main" id="{63DA9AE9-1095-421A-9DF2-4B20BB8788D3}"/>
              </a:ext>
            </a:extLst>
          </p:cNvPr>
          <p:cNvSpPr txBox="1">
            <a:spLocks noChangeArrowheads="1"/>
          </p:cNvSpPr>
          <p:nvPr/>
        </p:nvSpPr>
        <p:spPr bwMode="auto">
          <a:xfrm>
            <a:off x="457200" y="1498718"/>
            <a:ext cx="4546848" cy="139067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sng" strike="noStrike" cap="none" normalizeH="0" baseline="0" dirty="0">
                <a:ln>
                  <a:noFill/>
                </a:ln>
                <a:solidFill>
                  <a:srgbClr val="1F497D"/>
                </a:solidFill>
                <a:effectLst/>
                <a:latin typeface="Calibri" pitchFamily="34" charset="0"/>
                <a:cs typeface="Arial" pitchFamily="34" charset="0"/>
              </a:rPr>
              <a:t>I.V. Fluid </a:t>
            </a:r>
            <a:r>
              <a:rPr lang="en-IE" sz="1400" b="1" u="sng" dirty="0">
                <a:solidFill>
                  <a:srgbClr val="1F497D"/>
                </a:solidFill>
                <a:latin typeface="Calibri" pitchFamily="34" charset="0"/>
                <a:cs typeface="Arial" pitchFamily="34" charset="0"/>
              </a:rPr>
              <a:t>at Induction of Chemotherapy (Hyperhydration in cycle/phase 1)</a:t>
            </a:r>
            <a:endParaRPr kumimoji="0" lang="en-IE" sz="1400" b="1" i="0" u="sng" strike="noStrike" cap="none" normalizeH="0" baseline="0" dirty="0">
              <a:ln>
                <a:noFill/>
              </a:ln>
              <a:solidFill>
                <a:srgbClr val="1F497D"/>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IE" sz="1400" dirty="0">
                <a:latin typeface="Calibri" pitchFamily="34" charset="0"/>
                <a:cs typeface="Arial" pitchFamily="34" charset="0"/>
              </a:rPr>
              <a:t>3000ml/m</a:t>
            </a:r>
            <a:r>
              <a:rPr lang="en-IE" sz="1400" baseline="30000" dirty="0">
                <a:latin typeface="Calibri" pitchFamily="34" charset="0"/>
                <a:cs typeface="Arial" pitchFamily="34" charset="0"/>
              </a:rPr>
              <a:t>2</a:t>
            </a:r>
            <a:r>
              <a:rPr lang="en-IE" sz="1400" dirty="0">
                <a:latin typeface="Calibri" pitchFamily="34" charset="0"/>
                <a:cs typeface="Arial" pitchFamily="34" charset="0"/>
              </a:rPr>
              <a:t>/day DNS X 5 days</a:t>
            </a:r>
            <a:r>
              <a:rPr kumimoji="0" lang="en-IE" sz="1400" b="0" i="0" u="none" strike="noStrike" cap="none" normalizeH="0" baseline="0" dirty="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n-IE" sz="1400" dirty="0">
                <a:latin typeface="Calibri" pitchFamily="34" charset="0"/>
                <a:cs typeface="Arial" pitchFamily="34" charset="0"/>
              </a:rPr>
              <a:t>i.e. D 0 (Pre-chemo), D1-4 (during and post chemo</a:t>
            </a:r>
            <a:endParaRPr kumimoji="0" lang="en-IE" sz="14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Box 13">
            <a:extLst>
              <a:ext uri="{FF2B5EF4-FFF2-40B4-BE49-F238E27FC236}">
                <a16:creationId xmlns:a16="http://schemas.microsoft.com/office/drawing/2014/main" id="{48883ECB-8520-45FA-8C2F-AFCA417FCBDE}"/>
              </a:ext>
            </a:extLst>
          </p:cNvPr>
          <p:cNvSpPr txBox="1"/>
          <p:nvPr/>
        </p:nvSpPr>
        <p:spPr>
          <a:xfrm>
            <a:off x="4290467" y="5518158"/>
            <a:ext cx="4615198" cy="92333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b="1" dirty="0"/>
              <a:t>If RBG &lt;4mmol/l</a:t>
            </a:r>
          </a:p>
          <a:p>
            <a:r>
              <a:rPr lang="en-IE" dirty="0"/>
              <a:t>D10% 2.5ml/kg bolus or D5% 5ml/kg bolus.</a:t>
            </a:r>
          </a:p>
          <a:p>
            <a:r>
              <a:rPr lang="en-IE" dirty="0"/>
              <a:t>Repeat until RBG stable above 4mmol/L</a:t>
            </a:r>
          </a:p>
        </p:txBody>
      </p:sp>
    </p:spTree>
    <p:extLst>
      <p:ext uri="{BB962C8B-B14F-4D97-AF65-F5344CB8AC3E}">
        <p14:creationId xmlns:p14="http://schemas.microsoft.com/office/powerpoint/2010/main" val="384702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b="1" dirty="0"/>
              <a:t>MATHS CONVERSIONS</a:t>
            </a:r>
            <a:br>
              <a:rPr lang="en-IE" dirty="0"/>
            </a:br>
            <a:endParaRPr lang="en-IE" dirty="0"/>
          </a:p>
        </p:txBody>
      </p:sp>
      <p:sp>
        <p:nvSpPr>
          <p:cNvPr id="3" name="Content Placeholder 2"/>
          <p:cNvSpPr>
            <a:spLocks noGrp="1"/>
          </p:cNvSpPr>
          <p:nvPr>
            <p:ph sz="half" idx="1"/>
          </p:nvPr>
        </p:nvSpPr>
        <p:spPr>
          <a:solidFill>
            <a:schemeClr val="tx2">
              <a:lumMod val="20000"/>
              <a:lumOff val="80000"/>
            </a:schemeClr>
          </a:solidFill>
        </p:spPr>
        <p:txBody>
          <a:bodyPr>
            <a:normAutofit fontScale="55000" lnSpcReduction="20000"/>
          </a:bodyPr>
          <a:lstStyle/>
          <a:p>
            <a:pPr marL="0" indent="0" fontAlgn="t">
              <a:buNone/>
            </a:pPr>
            <a:r>
              <a:rPr lang="en-GB" b="1" dirty="0"/>
              <a:t>1 Gram = 1,000 milligrams (mgs)</a:t>
            </a:r>
            <a:endParaRPr lang="en-IE" dirty="0"/>
          </a:p>
          <a:p>
            <a:pPr marL="0" indent="0" fontAlgn="t">
              <a:buNone/>
            </a:pPr>
            <a:r>
              <a:rPr lang="en-GB" b="1" dirty="0"/>
              <a:t>1 Gram = 1,000,000 micrograms (</a:t>
            </a:r>
            <a:r>
              <a:rPr lang="en-GB" b="1" dirty="0" err="1"/>
              <a:t>mcgs</a:t>
            </a:r>
            <a:r>
              <a:rPr lang="en-GB" b="1" dirty="0"/>
              <a:t>)</a:t>
            </a:r>
            <a:endParaRPr lang="en-IE" dirty="0"/>
          </a:p>
          <a:p>
            <a:pPr marL="0" indent="0" fontAlgn="t">
              <a:buNone/>
            </a:pPr>
            <a:r>
              <a:rPr lang="en-GB" b="1" dirty="0"/>
              <a:t> </a:t>
            </a:r>
            <a:endParaRPr lang="en-IE" dirty="0"/>
          </a:p>
          <a:p>
            <a:pPr fontAlgn="t"/>
            <a:r>
              <a:rPr lang="en-GB" b="1" dirty="0"/>
              <a:t>To convert        Milligrams to Micrograms</a:t>
            </a:r>
            <a:endParaRPr lang="en-IE" dirty="0"/>
          </a:p>
          <a:p>
            <a:pPr marL="0" indent="0" fontAlgn="t">
              <a:buNone/>
            </a:pPr>
            <a:r>
              <a:rPr lang="en-GB" b="1" dirty="0"/>
              <a:t>		X milligrams by 1,000</a:t>
            </a:r>
          </a:p>
          <a:p>
            <a:pPr marL="0" indent="0" fontAlgn="t">
              <a:buNone/>
            </a:pPr>
            <a:r>
              <a:rPr lang="en-GB" dirty="0"/>
              <a:t>      0.01 mgs = 10 </a:t>
            </a:r>
            <a:r>
              <a:rPr lang="en-GB" dirty="0" err="1"/>
              <a:t>mcgs</a:t>
            </a:r>
            <a:r>
              <a:rPr lang="en-GB" dirty="0"/>
              <a:t>               (0.01 X 1,000 = 10)</a:t>
            </a:r>
            <a:endParaRPr lang="en-IE" dirty="0"/>
          </a:p>
          <a:p>
            <a:pPr marL="0" indent="0" fontAlgn="t">
              <a:buNone/>
            </a:pPr>
            <a:endParaRPr lang="en-IE" dirty="0"/>
          </a:p>
          <a:p>
            <a:pPr fontAlgn="t"/>
            <a:r>
              <a:rPr lang="en-GB" b="1" dirty="0"/>
              <a:t>To convert       Grams to Micrograms</a:t>
            </a:r>
            <a:endParaRPr lang="en-IE" dirty="0"/>
          </a:p>
          <a:p>
            <a:pPr marL="0" indent="0" fontAlgn="t">
              <a:buNone/>
            </a:pPr>
            <a:r>
              <a:rPr lang="en-GB" b="1" dirty="0"/>
              <a:t>		X grams by 1,000,000</a:t>
            </a:r>
          </a:p>
          <a:p>
            <a:pPr marL="0" indent="0" fontAlgn="t">
              <a:buNone/>
            </a:pPr>
            <a:r>
              <a:rPr lang="en-IE" dirty="0"/>
              <a:t>   2 </a:t>
            </a:r>
            <a:r>
              <a:rPr lang="en-IE" dirty="0" err="1"/>
              <a:t>grms</a:t>
            </a:r>
            <a:r>
              <a:rPr lang="en-IE" dirty="0"/>
              <a:t> = 2,000,000 </a:t>
            </a:r>
            <a:r>
              <a:rPr lang="en-IE" dirty="0" err="1"/>
              <a:t>mcgs</a:t>
            </a:r>
            <a:r>
              <a:rPr lang="en-IE" dirty="0"/>
              <a:t>     (2 x 1,000,000 = 2,000,000)</a:t>
            </a:r>
          </a:p>
          <a:p>
            <a:pPr marL="0" indent="0" fontAlgn="t">
              <a:buNone/>
            </a:pPr>
            <a:endParaRPr lang="en-IE" dirty="0"/>
          </a:p>
          <a:p>
            <a:pPr fontAlgn="t"/>
            <a:r>
              <a:rPr lang="en-GB" b="1" dirty="0"/>
              <a:t>To convert       Micrograms to Milligrams</a:t>
            </a:r>
            <a:endParaRPr lang="en-IE" dirty="0"/>
          </a:p>
          <a:p>
            <a:pPr marL="0" indent="0" fontAlgn="t">
              <a:buNone/>
            </a:pPr>
            <a:r>
              <a:rPr lang="en-GB" b="1" dirty="0"/>
              <a:t>                            divide the micrograms by 1,000</a:t>
            </a:r>
          </a:p>
          <a:p>
            <a:pPr marL="0" indent="0" fontAlgn="t">
              <a:buNone/>
            </a:pPr>
            <a:r>
              <a:rPr lang="en-GB" dirty="0"/>
              <a:t>   500 </a:t>
            </a:r>
            <a:r>
              <a:rPr lang="en-GB" dirty="0" err="1"/>
              <a:t>mcgs</a:t>
            </a:r>
            <a:r>
              <a:rPr lang="en-GB" dirty="0"/>
              <a:t> = 0.5 mgs                    ( 500 ÷ 1,000 = 0.5)</a:t>
            </a:r>
            <a:endParaRPr lang="en-IE" dirty="0"/>
          </a:p>
          <a:p>
            <a:pPr marL="0" indent="0" fontAlgn="t">
              <a:buNone/>
            </a:pPr>
            <a:endParaRPr lang="en-IE" dirty="0"/>
          </a:p>
          <a:p>
            <a:pPr marL="0" indent="0" fontAlgn="t">
              <a:buNone/>
            </a:pPr>
            <a:r>
              <a:rPr lang="en-GB" b="1" dirty="0"/>
              <a:t> </a:t>
            </a:r>
            <a:endParaRPr lang="en-IE" dirty="0"/>
          </a:p>
          <a:p>
            <a:pPr marL="0" indent="0" fontAlgn="t">
              <a:buNone/>
            </a:pPr>
            <a:endParaRPr lang="en-GB" b="1" dirty="0"/>
          </a:p>
          <a:p>
            <a:pPr marL="0" indent="0" fontAlgn="t">
              <a:buNone/>
            </a:pPr>
            <a:endParaRPr lang="en-GB" b="1" dirty="0"/>
          </a:p>
          <a:p>
            <a:pPr marL="0" indent="0" fontAlgn="t">
              <a:buNone/>
            </a:pPr>
            <a:endParaRPr lang="en-GB" b="1" dirty="0"/>
          </a:p>
          <a:p>
            <a:pPr marL="0" indent="0">
              <a:buNone/>
            </a:pPr>
            <a:endParaRPr lang="en-IE" dirty="0"/>
          </a:p>
        </p:txBody>
      </p:sp>
      <p:sp>
        <p:nvSpPr>
          <p:cNvPr id="5" name="Content Placeholder 4"/>
          <p:cNvSpPr>
            <a:spLocks noGrp="1"/>
          </p:cNvSpPr>
          <p:nvPr>
            <p:ph sz="half" idx="2"/>
          </p:nvPr>
        </p:nvSpPr>
        <p:spPr>
          <a:solidFill>
            <a:schemeClr val="accent6">
              <a:lumMod val="40000"/>
              <a:lumOff val="60000"/>
            </a:schemeClr>
          </a:solidFill>
        </p:spPr>
        <p:txBody>
          <a:bodyPr>
            <a:normAutofit fontScale="55000" lnSpcReduction="20000"/>
          </a:bodyPr>
          <a:lstStyle/>
          <a:p>
            <a:pPr marL="0" indent="0" algn="ctr" fontAlgn="t">
              <a:buNone/>
            </a:pPr>
            <a:r>
              <a:rPr lang="en-GB" b="1" dirty="0"/>
              <a:t>FORMULA FOR CALCULATION OF DRUG DOSAGE:</a:t>
            </a:r>
            <a:endParaRPr lang="en-IE" dirty="0"/>
          </a:p>
          <a:p>
            <a:pPr marL="0" indent="0" fontAlgn="t">
              <a:buNone/>
            </a:pPr>
            <a:endParaRPr lang="en-GB" b="1" u="sng" dirty="0"/>
          </a:p>
          <a:p>
            <a:pPr marL="0" indent="0" fontAlgn="t">
              <a:buNone/>
            </a:pPr>
            <a:endParaRPr lang="en-GB" b="1" u="sng" dirty="0"/>
          </a:p>
          <a:p>
            <a:pPr marL="0" indent="0" fontAlgn="t">
              <a:buNone/>
            </a:pPr>
            <a:r>
              <a:rPr lang="en-GB" sz="2200" b="1" u="sng" dirty="0"/>
              <a:t>WHAT YOU WANT</a:t>
            </a:r>
            <a:r>
              <a:rPr lang="en-GB" sz="2200" b="1" dirty="0"/>
              <a:t>   x  </a:t>
            </a:r>
            <a:r>
              <a:rPr lang="en-GB" sz="2200" b="1" u="sng" dirty="0"/>
              <a:t>VOLUME </a:t>
            </a:r>
            <a:r>
              <a:rPr lang="en-GB" sz="2200" b="1" dirty="0"/>
              <a:t>(</a:t>
            </a:r>
            <a:r>
              <a:rPr lang="en-GB" sz="2200" b="1" dirty="0" err="1"/>
              <a:t>mls</a:t>
            </a:r>
            <a:r>
              <a:rPr lang="en-GB" sz="2200" b="1" dirty="0"/>
              <a:t>)     =         AMOUNT TO </a:t>
            </a:r>
          </a:p>
          <a:p>
            <a:pPr marL="0" indent="0" fontAlgn="t">
              <a:buNone/>
            </a:pPr>
            <a:r>
              <a:rPr lang="en-GB" sz="2200" b="1" dirty="0"/>
              <a:t>What you have </a:t>
            </a:r>
            <a:r>
              <a:rPr lang="en-GB" sz="2000" b="1" dirty="0"/>
              <a:t>                      1</a:t>
            </a:r>
            <a:r>
              <a:rPr lang="en-GB" sz="2200" b="1" dirty="0"/>
              <a:t>		       BE GIVEN</a:t>
            </a:r>
            <a:endParaRPr lang="en-IE" sz="2200" dirty="0"/>
          </a:p>
          <a:p>
            <a:pPr marL="0" indent="0" fontAlgn="t">
              <a:buNone/>
            </a:pPr>
            <a:endParaRPr lang="en-IE" dirty="0"/>
          </a:p>
          <a:p>
            <a:pPr marL="0" indent="0" fontAlgn="t">
              <a:buNone/>
            </a:pPr>
            <a:r>
              <a:rPr lang="en-GB" b="1" dirty="0"/>
              <a:t>                                                            </a:t>
            </a:r>
            <a:endParaRPr lang="en-IE" dirty="0"/>
          </a:p>
          <a:p>
            <a:pPr marL="0" indent="0" fontAlgn="t">
              <a:buNone/>
            </a:pPr>
            <a:r>
              <a:rPr lang="en-GB" b="1" dirty="0"/>
              <a:t>(ensure all units are the same)</a:t>
            </a:r>
            <a:endParaRPr lang="en-IE" dirty="0"/>
          </a:p>
          <a:p>
            <a:pPr marL="0" indent="0" fontAlgn="t">
              <a:buNone/>
            </a:pPr>
            <a:r>
              <a:rPr lang="en-GB" b="1" dirty="0"/>
              <a:t> </a:t>
            </a:r>
            <a:endParaRPr lang="en-IE" dirty="0"/>
          </a:p>
          <a:p>
            <a:pPr marL="0" indent="0">
              <a:buNone/>
            </a:pPr>
            <a:r>
              <a:rPr lang="en-IE" b="1" dirty="0"/>
              <a:t>Example</a:t>
            </a:r>
          </a:p>
          <a:p>
            <a:pPr marL="0" indent="0">
              <a:buNone/>
            </a:pPr>
            <a:r>
              <a:rPr lang="en-IE" sz="2500" dirty="0"/>
              <a:t>What you want:     175mg of liquid </a:t>
            </a:r>
            <a:r>
              <a:rPr lang="en-IE" sz="2500" dirty="0" err="1"/>
              <a:t>paracetomol</a:t>
            </a:r>
            <a:endParaRPr lang="en-IE" sz="2500" dirty="0"/>
          </a:p>
          <a:p>
            <a:pPr marL="0" indent="0">
              <a:buNone/>
            </a:pPr>
            <a:r>
              <a:rPr lang="en-IE" sz="2500" dirty="0"/>
              <a:t>What you have:      Liquid </a:t>
            </a:r>
            <a:r>
              <a:rPr lang="en-IE" sz="2500" dirty="0" err="1"/>
              <a:t>paracetamol</a:t>
            </a:r>
            <a:r>
              <a:rPr lang="en-IE" sz="2500" dirty="0"/>
              <a:t> 120mg/5ml</a:t>
            </a:r>
          </a:p>
          <a:p>
            <a:pPr marL="0" indent="0">
              <a:buNone/>
            </a:pPr>
            <a:endParaRPr lang="en-IE" sz="2500" dirty="0"/>
          </a:p>
          <a:p>
            <a:pPr marL="0" indent="0">
              <a:buNone/>
            </a:pPr>
            <a:r>
              <a:rPr lang="en-IE" sz="2500" u="sng" dirty="0"/>
              <a:t>175</a:t>
            </a:r>
            <a:r>
              <a:rPr lang="en-IE" sz="2500" dirty="0"/>
              <a:t>     X    </a:t>
            </a:r>
            <a:r>
              <a:rPr lang="en-IE" sz="2500" u="sng" dirty="0"/>
              <a:t>5</a:t>
            </a:r>
            <a:r>
              <a:rPr lang="en-IE" sz="2500" dirty="0"/>
              <a:t>     =    7.29 </a:t>
            </a:r>
            <a:r>
              <a:rPr lang="en-IE" sz="2500" dirty="0" err="1"/>
              <a:t>mls</a:t>
            </a:r>
            <a:endParaRPr lang="en-IE" sz="2500" dirty="0"/>
          </a:p>
          <a:p>
            <a:pPr marL="0" indent="0">
              <a:buNone/>
            </a:pPr>
            <a:r>
              <a:rPr lang="en-IE" dirty="0"/>
              <a:t>120          1</a:t>
            </a:r>
          </a:p>
        </p:txBody>
      </p:sp>
    </p:spTree>
    <p:extLst>
      <p:ext uri="{BB962C8B-B14F-4D97-AF65-F5344CB8AC3E}">
        <p14:creationId xmlns:p14="http://schemas.microsoft.com/office/powerpoint/2010/main" val="336181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8229600" cy="1512168"/>
          </a:xfrm>
          <a:solidFill>
            <a:schemeClr val="bg1">
              <a:lumMod val="95000"/>
            </a:schemeClr>
          </a:solidFill>
        </p:spPr>
        <p:txBody>
          <a:bodyPr>
            <a:noAutofit/>
          </a:bodyPr>
          <a:lstStyle/>
          <a:p>
            <a:r>
              <a:rPr lang="en-GB" sz="3600" b="1" dirty="0"/>
              <a:t>WORK UP FOR NEWLY DIAGNOSED PAEDIATRIC HAEMATOLOGY/ONCOLOGY PATIENTS</a:t>
            </a:r>
            <a:endParaRPr lang="en-IE" sz="3600" b="1" dirty="0"/>
          </a:p>
        </p:txBody>
      </p:sp>
      <p:sp>
        <p:nvSpPr>
          <p:cNvPr id="7" name="Content Placeholder 6"/>
          <p:cNvSpPr>
            <a:spLocks noGrp="1"/>
          </p:cNvSpPr>
          <p:nvPr>
            <p:ph sz="half" idx="1"/>
          </p:nvPr>
        </p:nvSpPr>
        <p:spPr>
          <a:xfrm>
            <a:off x="467544" y="1772816"/>
            <a:ext cx="4038600" cy="4525963"/>
          </a:xfrm>
          <a:solidFill>
            <a:schemeClr val="accent5">
              <a:lumMod val="20000"/>
              <a:lumOff val="80000"/>
            </a:schemeClr>
          </a:solidFill>
        </p:spPr>
        <p:txBody>
          <a:bodyPr>
            <a:normAutofit fontScale="55000" lnSpcReduction="20000"/>
          </a:bodyPr>
          <a:lstStyle/>
          <a:p>
            <a:pPr marL="0" indent="0">
              <a:buNone/>
            </a:pPr>
            <a:endParaRPr lang="en-GB" b="1" u="sng" dirty="0"/>
          </a:p>
          <a:p>
            <a:pPr marL="0" indent="0">
              <a:buNone/>
            </a:pPr>
            <a:r>
              <a:rPr lang="en-GB" b="1" u="sng" dirty="0"/>
              <a:t>Vital information to be recorded on all patients</a:t>
            </a:r>
            <a:r>
              <a:rPr lang="en-GB" b="1" dirty="0"/>
              <a:t>:</a:t>
            </a:r>
            <a:endParaRPr lang="en-IE" dirty="0"/>
          </a:p>
          <a:p>
            <a:pPr marL="0" indent="0">
              <a:buNone/>
            </a:pPr>
            <a:r>
              <a:rPr lang="en-GB" dirty="0"/>
              <a:t> </a:t>
            </a:r>
            <a:endParaRPr lang="en-IE" dirty="0"/>
          </a:p>
          <a:p>
            <a:pPr lvl="0"/>
            <a:r>
              <a:rPr lang="en-GB" dirty="0"/>
              <a:t>Patient’s and parent’s and siblings’ history to be recorded at admission.</a:t>
            </a:r>
            <a:endParaRPr lang="en-IE" dirty="0"/>
          </a:p>
          <a:p>
            <a:endParaRPr lang="en-IE" dirty="0"/>
          </a:p>
          <a:p>
            <a:pPr lvl="0"/>
            <a:r>
              <a:rPr lang="en-GB" dirty="0"/>
              <a:t>Weight, height and MUAC to be recorded in doctors’ notes at each visit.</a:t>
            </a:r>
            <a:endParaRPr lang="en-IE" dirty="0"/>
          </a:p>
          <a:p>
            <a:endParaRPr lang="en-IE" dirty="0"/>
          </a:p>
          <a:p>
            <a:pPr lvl="0"/>
            <a:r>
              <a:rPr lang="en-GB" dirty="0"/>
              <a:t>Size of tumour/lymph nodes; please record whether nodes are palpable, mass is</a:t>
            </a:r>
            <a:r>
              <a:rPr lang="en-IE" dirty="0"/>
              <a:t> </a:t>
            </a:r>
            <a:r>
              <a:rPr lang="en-GB" dirty="0"/>
              <a:t>detectable and if so, please measure dimensions if possible.</a:t>
            </a:r>
            <a:endParaRPr lang="en-IE" dirty="0"/>
          </a:p>
          <a:p>
            <a:endParaRPr lang="en-IE" dirty="0"/>
          </a:p>
          <a:p>
            <a:r>
              <a:rPr lang="en-GB" dirty="0"/>
              <a:t>After each course of chemotherapy all toxicity must be recorded i.e. </a:t>
            </a:r>
            <a:r>
              <a:rPr lang="en-GB" dirty="0" err="1"/>
              <a:t>myelosuppression</a:t>
            </a:r>
            <a:r>
              <a:rPr lang="en-GB" dirty="0"/>
              <a:t>, nausea, vomiting, alopecia, etc.  This toxicity must be graded. </a:t>
            </a:r>
            <a:endParaRPr lang="en-IE" dirty="0"/>
          </a:p>
        </p:txBody>
      </p:sp>
      <p:sp>
        <p:nvSpPr>
          <p:cNvPr id="8" name="Content Placeholder 7"/>
          <p:cNvSpPr>
            <a:spLocks noGrp="1"/>
          </p:cNvSpPr>
          <p:nvPr>
            <p:ph sz="half" idx="2"/>
          </p:nvPr>
        </p:nvSpPr>
        <p:spPr>
          <a:xfrm>
            <a:off x="4716016" y="1844824"/>
            <a:ext cx="4038600" cy="4525963"/>
          </a:xfrm>
          <a:solidFill>
            <a:schemeClr val="accent3">
              <a:lumMod val="20000"/>
              <a:lumOff val="80000"/>
            </a:schemeClr>
          </a:solidFill>
        </p:spPr>
        <p:txBody>
          <a:bodyPr>
            <a:normAutofit fontScale="55000" lnSpcReduction="20000"/>
          </a:bodyPr>
          <a:lstStyle/>
          <a:p>
            <a:pPr marL="0" indent="0">
              <a:buNone/>
            </a:pPr>
            <a:endParaRPr lang="en-IE" dirty="0"/>
          </a:p>
          <a:p>
            <a:pPr marL="0" indent="0">
              <a:buNone/>
            </a:pPr>
            <a:r>
              <a:rPr lang="en-US" b="1" u="sng" dirty="0"/>
              <a:t>All children who attend for the first time need…</a:t>
            </a:r>
            <a:endParaRPr lang="en-IE" dirty="0"/>
          </a:p>
          <a:p>
            <a:pPr lvl="0"/>
            <a:endParaRPr lang="en-US" dirty="0"/>
          </a:p>
          <a:p>
            <a:pPr lvl="0"/>
            <a:r>
              <a:rPr lang="en-US" dirty="0"/>
              <a:t>Full blood picture</a:t>
            </a:r>
            <a:endParaRPr lang="en-IE" dirty="0"/>
          </a:p>
          <a:p>
            <a:pPr lvl="0"/>
            <a:endParaRPr lang="en-US" dirty="0"/>
          </a:p>
          <a:p>
            <a:pPr lvl="0"/>
            <a:r>
              <a:rPr lang="en-US" dirty="0"/>
              <a:t>Blood grouping +/- cross-matching</a:t>
            </a:r>
            <a:endParaRPr lang="en-IE" dirty="0"/>
          </a:p>
          <a:p>
            <a:pPr lvl="0"/>
            <a:endParaRPr lang="en-US" dirty="0"/>
          </a:p>
          <a:p>
            <a:pPr lvl="0"/>
            <a:r>
              <a:rPr lang="en-US" dirty="0"/>
              <a:t>Coagulation profile</a:t>
            </a:r>
            <a:endParaRPr lang="en-IE" dirty="0"/>
          </a:p>
          <a:p>
            <a:pPr lvl="0"/>
            <a:endParaRPr lang="en-US" dirty="0"/>
          </a:p>
          <a:p>
            <a:pPr lvl="0"/>
            <a:r>
              <a:rPr lang="en-US" dirty="0"/>
              <a:t>LFT, U&amp;E, Calcium, phosphate, </a:t>
            </a:r>
            <a:r>
              <a:rPr lang="en-US" dirty="0" err="1"/>
              <a:t>Creatinine</a:t>
            </a:r>
            <a:r>
              <a:rPr lang="en-US" dirty="0"/>
              <a:t>, LDH, Uric Acid</a:t>
            </a:r>
            <a:endParaRPr lang="en-IE" dirty="0"/>
          </a:p>
          <a:p>
            <a:pPr lvl="0"/>
            <a:endParaRPr lang="en-US" dirty="0"/>
          </a:p>
          <a:p>
            <a:pPr lvl="0"/>
            <a:r>
              <a:rPr lang="en-US" dirty="0"/>
              <a:t>Viral </a:t>
            </a:r>
            <a:r>
              <a:rPr lang="en-US" dirty="0" err="1"/>
              <a:t>titres</a:t>
            </a:r>
            <a:r>
              <a:rPr lang="en-US" dirty="0"/>
              <a:t>: HIV and Hepatitis A, B and C screening</a:t>
            </a:r>
          </a:p>
          <a:p>
            <a:pPr marL="0" lvl="0" indent="0">
              <a:buNone/>
            </a:pPr>
            <a:endParaRPr lang="en-US" dirty="0"/>
          </a:p>
          <a:p>
            <a:pPr lvl="0"/>
            <a:r>
              <a:rPr lang="en-US" dirty="0"/>
              <a:t>AFP for all abdominal </a:t>
            </a:r>
            <a:r>
              <a:rPr lang="en-US" dirty="0" err="1"/>
              <a:t>tumours</a:t>
            </a:r>
            <a:endParaRPr lang="en-IE" dirty="0"/>
          </a:p>
          <a:p>
            <a:pPr marL="0" indent="0">
              <a:buNone/>
            </a:pPr>
            <a:r>
              <a:rPr lang="en-US" dirty="0"/>
              <a:t> </a:t>
            </a:r>
            <a:endParaRPr lang="en-IE" dirty="0"/>
          </a:p>
          <a:p>
            <a:endParaRPr lang="en-IE" dirty="0"/>
          </a:p>
        </p:txBody>
      </p:sp>
    </p:spTree>
    <p:extLst>
      <p:ext uri="{BB962C8B-B14F-4D97-AF65-F5344CB8AC3E}">
        <p14:creationId xmlns:p14="http://schemas.microsoft.com/office/powerpoint/2010/main" val="101510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Autofit/>
          </a:bodyPr>
          <a:lstStyle/>
          <a:p>
            <a:r>
              <a:rPr lang="en-GB" sz="3600" b="1" dirty="0"/>
              <a:t>Individual additional Investigations for specific diagnoses</a:t>
            </a:r>
            <a:endParaRPr lang="en-IE" sz="3600" b="1" dirty="0"/>
          </a:p>
        </p:txBody>
      </p:sp>
      <p:sp>
        <p:nvSpPr>
          <p:cNvPr id="3" name="Content Placeholder 2"/>
          <p:cNvSpPr>
            <a:spLocks noGrp="1"/>
          </p:cNvSpPr>
          <p:nvPr>
            <p:ph sz="half" idx="1"/>
          </p:nvPr>
        </p:nvSpPr>
        <p:spPr>
          <a:xfrm>
            <a:off x="457200" y="1600204"/>
            <a:ext cx="4038600" cy="4925140"/>
          </a:xfrm>
          <a:solidFill>
            <a:schemeClr val="accent5">
              <a:lumMod val="20000"/>
              <a:lumOff val="80000"/>
            </a:schemeClr>
          </a:solidFill>
        </p:spPr>
        <p:txBody>
          <a:bodyPr>
            <a:normAutofit fontScale="25000" lnSpcReduction="20000"/>
          </a:bodyPr>
          <a:lstStyle/>
          <a:p>
            <a:pPr marL="0" indent="0">
              <a:buNone/>
            </a:pPr>
            <a:r>
              <a:rPr lang="en-GB" sz="6400" b="1" u="sng" dirty="0"/>
              <a:t>Leukaemia Children</a:t>
            </a:r>
            <a:endParaRPr lang="en-IE" sz="6400" b="1" u="sng" dirty="0"/>
          </a:p>
          <a:p>
            <a:pPr marL="0" lvl="0" indent="0">
              <a:buNone/>
            </a:pPr>
            <a:endParaRPr lang="en-US" sz="3600" dirty="0"/>
          </a:p>
          <a:p>
            <a:pPr lvl="0"/>
            <a:r>
              <a:rPr lang="en-US" sz="3600" dirty="0"/>
              <a:t>Urgent Chest </a:t>
            </a:r>
            <a:r>
              <a:rPr lang="en-US" sz="3600" dirty="0" err="1"/>
              <a:t>Xray</a:t>
            </a:r>
            <a:r>
              <a:rPr lang="en-US" sz="3600" dirty="0"/>
              <a:t> – please do the SAME DAY as admission to ward.</a:t>
            </a:r>
            <a:endParaRPr lang="en-IE" sz="3600" dirty="0"/>
          </a:p>
          <a:p>
            <a:pPr lvl="0"/>
            <a:endParaRPr lang="en-US" sz="3600" dirty="0"/>
          </a:p>
          <a:p>
            <a:pPr lvl="0"/>
            <a:r>
              <a:rPr lang="en-US" sz="3600" dirty="0"/>
              <a:t>Peripheral blood</a:t>
            </a:r>
            <a:endParaRPr lang="en-IE" sz="3600" dirty="0"/>
          </a:p>
          <a:p>
            <a:pPr lvl="0"/>
            <a:endParaRPr lang="en-US" sz="3600" dirty="0"/>
          </a:p>
          <a:p>
            <a:pPr lvl="0"/>
            <a:r>
              <a:rPr lang="en-US" sz="3600" dirty="0"/>
              <a:t>Smear – look for blasts. </a:t>
            </a:r>
            <a:endParaRPr lang="en-IE" sz="3600" dirty="0"/>
          </a:p>
          <a:p>
            <a:pPr lvl="1"/>
            <a:r>
              <a:rPr lang="en-US" sz="3600" i="1" dirty="0"/>
              <a:t>Morphology and </a:t>
            </a:r>
            <a:r>
              <a:rPr lang="en-US" sz="3600" i="1" dirty="0" err="1"/>
              <a:t>Cytochemistry</a:t>
            </a:r>
            <a:r>
              <a:rPr lang="en-US" sz="3600" i="1" u="sng" dirty="0"/>
              <a:t> - </a:t>
            </a:r>
            <a:r>
              <a:rPr lang="en-US" sz="3600" dirty="0"/>
              <a:t>6 PS slides (N.B. spread very thinly)</a:t>
            </a:r>
            <a:endParaRPr lang="en-IE" sz="3600" dirty="0"/>
          </a:p>
          <a:p>
            <a:pPr lvl="1"/>
            <a:r>
              <a:rPr lang="en-US" sz="3600" dirty="0"/>
              <a:t>If blasts present then peripheral blood should be sent for flow </a:t>
            </a:r>
            <a:r>
              <a:rPr lang="en-US" sz="3600" dirty="0" err="1"/>
              <a:t>cytometry</a:t>
            </a:r>
            <a:r>
              <a:rPr lang="en-US" sz="3600" dirty="0"/>
              <a:t> analysis. </a:t>
            </a:r>
            <a:r>
              <a:rPr lang="en-US" sz="3600" b="1" dirty="0"/>
              <a:t>If this is diagnostic there is no need for a bone marrow examination.</a:t>
            </a:r>
            <a:endParaRPr lang="en-IE" sz="3600" dirty="0"/>
          </a:p>
          <a:p>
            <a:pPr lvl="1"/>
            <a:r>
              <a:rPr lang="en-US" sz="3600" dirty="0"/>
              <a:t>At the same time special ‘sticky’ PS slides should be prepared for cytogenetic analysis.</a:t>
            </a:r>
            <a:endParaRPr lang="en-IE" sz="3600" dirty="0"/>
          </a:p>
          <a:p>
            <a:pPr lvl="0"/>
            <a:endParaRPr lang="en-US" sz="3600" dirty="0"/>
          </a:p>
          <a:p>
            <a:pPr lvl="0"/>
            <a:r>
              <a:rPr lang="en-US" sz="3600" dirty="0"/>
              <a:t>Bone marrow aspirate and biopsy </a:t>
            </a:r>
            <a:r>
              <a:rPr lang="en-US" sz="3600" b="1" dirty="0"/>
              <a:t>(The following is only necessary if the peripheral blood was non-diagnostic):</a:t>
            </a:r>
            <a:endParaRPr lang="en-IE" sz="3600" dirty="0"/>
          </a:p>
          <a:p>
            <a:pPr lvl="1"/>
            <a:r>
              <a:rPr lang="en-US" sz="3600" i="1" dirty="0"/>
              <a:t>Morphology and </a:t>
            </a:r>
            <a:r>
              <a:rPr lang="en-US" sz="3600" i="1" dirty="0" err="1"/>
              <a:t>Cytochemistry</a:t>
            </a:r>
            <a:r>
              <a:rPr lang="en-US" sz="3600" i="1" u="sng" dirty="0"/>
              <a:t> - </a:t>
            </a:r>
            <a:r>
              <a:rPr lang="en-US" sz="3600" dirty="0"/>
              <a:t>6 BM slides (N.B. spread very thinly)</a:t>
            </a:r>
            <a:endParaRPr lang="en-IE" sz="3600" dirty="0"/>
          </a:p>
          <a:p>
            <a:pPr lvl="1"/>
            <a:r>
              <a:rPr lang="en-US" sz="3600" i="1" dirty="0" err="1"/>
              <a:t>Immunophenotyping</a:t>
            </a:r>
            <a:r>
              <a:rPr lang="en-US" sz="3600" i="1" dirty="0"/>
              <a:t>/flow </a:t>
            </a:r>
            <a:r>
              <a:rPr lang="en-US" sz="3600" i="1" dirty="0" err="1"/>
              <a:t>cytometry</a:t>
            </a:r>
            <a:r>
              <a:rPr lang="en-US" sz="3600" i="1" u="sng" dirty="0"/>
              <a:t> -</a:t>
            </a:r>
            <a:r>
              <a:rPr lang="en-US" sz="3600" dirty="0"/>
              <a:t> 1-2 ml in EDTA (FBP) bottles. This test takes 3-4 hours of laboratory time. The sample must be processed immediately or else transferred from the FBP bottle to the transport bottle and stored in the fridge. Please inform the </a:t>
            </a:r>
            <a:r>
              <a:rPr lang="en-US" sz="3600" dirty="0" err="1"/>
              <a:t>haematology</a:t>
            </a:r>
            <a:r>
              <a:rPr lang="en-US" sz="3600" dirty="0"/>
              <a:t> laboratory </a:t>
            </a:r>
            <a:r>
              <a:rPr lang="en-US" sz="3600" b="1" dirty="0"/>
              <a:t>before taking</a:t>
            </a:r>
            <a:r>
              <a:rPr lang="en-US" sz="3600" dirty="0"/>
              <a:t> this sample to alert them so that the sample can be processed in a timely and </a:t>
            </a:r>
            <a:r>
              <a:rPr lang="en-US" sz="3600" dirty="0" err="1"/>
              <a:t>organised</a:t>
            </a:r>
            <a:r>
              <a:rPr lang="en-US" sz="3600" dirty="0"/>
              <a:t> fashion. Please ensure that </a:t>
            </a:r>
            <a:r>
              <a:rPr lang="en-US" sz="3600" b="1" dirty="0"/>
              <a:t>this sample is delivered by a doctor to the laboratory</a:t>
            </a:r>
            <a:r>
              <a:rPr lang="en-US" sz="3600" dirty="0"/>
              <a:t> </a:t>
            </a:r>
            <a:r>
              <a:rPr lang="en-US" sz="3600" b="1" dirty="0"/>
              <a:t>scientist</a:t>
            </a:r>
            <a:r>
              <a:rPr lang="en-US" sz="3600" dirty="0"/>
              <a:t> performing the procedure as if lost it may be impossible to replace if lost. Once treatment has begun this sample cannot be reliably retaken and it may not be possible to confirm the diagnosis.</a:t>
            </a:r>
            <a:endParaRPr lang="en-IE" sz="3600" dirty="0"/>
          </a:p>
          <a:p>
            <a:pPr lvl="1"/>
            <a:r>
              <a:rPr lang="en-US" sz="3600" dirty="0"/>
              <a:t>At the same time special ‘sticky’ BMA slides should be prepared for cytogenetic analysis.</a:t>
            </a:r>
            <a:endParaRPr lang="en-IE" sz="3600" dirty="0"/>
          </a:p>
          <a:p>
            <a:pPr lvl="0"/>
            <a:endParaRPr lang="en-US" sz="3600" dirty="0"/>
          </a:p>
          <a:p>
            <a:pPr lvl="0"/>
            <a:r>
              <a:rPr lang="en-US" sz="3600" dirty="0"/>
              <a:t>LP </a:t>
            </a:r>
            <a:r>
              <a:rPr lang="en-US" sz="3600" dirty="0" err="1"/>
              <a:t>cytospin</a:t>
            </a:r>
            <a:r>
              <a:rPr lang="en-US" sz="3600" dirty="0"/>
              <a:t> if platelets are more than 25X10</a:t>
            </a:r>
            <a:r>
              <a:rPr lang="en-US" sz="3600" baseline="30000" dirty="0"/>
              <a:t>9</a:t>
            </a:r>
            <a:r>
              <a:rPr lang="en-US" sz="3600" dirty="0"/>
              <a:t>/L. If less than 25X10</a:t>
            </a:r>
            <a:r>
              <a:rPr lang="en-US" sz="3600" baseline="30000" dirty="0"/>
              <a:t>9</a:t>
            </a:r>
            <a:r>
              <a:rPr lang="en-US" sz="3600" dirty="0"/>
              <a:t>/L hold LP and order platelets. Do LP immediately platelets have been given. If platelets unavailable then hold LP for a maximum of one week and then do LP/IT regardless of platelet count.  </a:t>
            </a:r>
            <a:endParaRPr lang="en-IE" sz="3600" dirty="0"/>
          </a:p>
          <a:p>
            <a:pPr lvl="0"/>
            <a:endParaRPr lang="en-US" sz="3600" dirty="0"/>
          </a:p>
          <a:p>
            <a:pPr lvl="0"/>
            <a:r>
              <a:rPr lang="en-US" sz="3600" dirty="0"/>
              <a:t>ECHO</a:t>
            </a:r>
            <a:endParaRPr lang="en-IE" sz="3600" dirty="0"/>
          </a:p>
          <a:p>
            <a:endParaRPr lang="en-IE" dirty="0"/>
          </a:p>
        </p:txBody>
      </p:sp>
      <p:sp>
        <p:nvSpPr>
          <p:cNvPr id="4" name="Content Placeholder 3"/>
          <p:cNvSpPr>
            <a:spLocks noGrp="1"/>
          </p:cNvSpPr>
          <p:nvPr>
            <p:ph sz="half" idx="2"/>
          </p:nvPr>
        </p:nvSpPr>
        <p:spPr>
          <a:xfrm>
            <a:off x="4648200" y="1600204"/>
            <a:ext cx="4038600" cy="4925140"/>
          </a:xfrm>
          <a:solidFill>
            <a:schemeClr val="accent3">
              <a:lumMod val="20000"/>
              <a:lumOff val="80000"/>
            </a:schemeClr>
          </a:solidFill>
        </p:spPr>
        <p:txBody>
          <a:bodyPr>
            <a:normAutofit fontScale="25000" lnSpcReduction="20000"/>
          </a:bodyPr>
          <a:lstStyle/>
          <a:p>
            <a:pPr marL="914400" lvl="2" indent="0">
              <a:buNone/>
            </a:pPr>
            <a:r>
              <a:rPr lang="en-GB" sz="5600" b="1" u="sng" dirty="0"/>
              <a:t>Retinoblastoma</a:t>
            </a:r>
            <a:endParaRPr lang="en-IE" sz="5600" b="1" u="sng" dirty="0"/>
          </a:p>
          <a:p>
            <a:pPr lvl="0"/>
            <a:endParaRPr lang="en-US" sz="3600" dirty="0"/>
          </a:p>
          <a:p>
            <a:pPr lvl="0"/>
            <a:r>
              <a:rPr lang="en-US" sz="3600" dirty="0"/>
              <a:t>Please fill out form for enucleated/exenterated specimen to go to our lab. Please clearly ask the following questions on the form:</a:t>
            </a:r>
            <a:endParaRPr lang="en-IE" sz="3600" dirty="0"/>
          </a:p>
          <a:p>
            <a:pPr lvl="1"/>
            <a:r>
              <a:rPr lang="en-US" sz="3600" dirty="0"/>
              <a:t>Is the optic nerve involved?</a:t>
            </a:r>
            <a:endParaRPr lang="en-IE" sz="3600" dirty="0"/>
          </a:p>
          <a:p>
            <a:pPr lvl="1"/>
            <a:r>
              <a:rPr lang="en-US" sz="3600" dirty="0"/>
              <a:t>Is the cut end of the optic nerve involved?</a:t>
            </a:r>
            <a:endParaRPr lang="en-IE" sz="3600" dirty="0"/>
          </a:p>
          <a:p>
            <a:pPr lvl="1"/>
            <a:r>
              <a:rPr lang="en-US" sz="3600" dirty="0"/>
              <a:t>Is the anterior chamber involved?</a:t>
            </a:r>
            <a:endParaRPr lang="en-IE" sz="3600" dirty="0"/>
          </a:p>
          <a:p>
            <a:pPr lvl="1"/>
            <a:r>
              <a:rPr lang="en-US" sz="3600" dirty="0"/>
              <a:t>Is there deep </a:t>
            </a:r>
            <a:r>
              <a:rPr lang="en-US" sz="3600" dirty="0" err="1"/>
              <a:t>choroidal</a:t>
            </a:r>
            <a:r>
              <a:rPr lang="en-US" sz="3600" dirty="0"/>
              <a:t> involvement?</a:t>
            </a:r>
            <a:endParaRPr lang="en-IE" sz="3600" dirty="0"/>
          </a:p>
          <a:p>
            <a:pPr lvl="0"/>
            <a:endParaRPr lang="en-US" sz="3600" dirty="0"/>
          </a:p>
          <a:p>
            <a:pPr lvl="0"/>
            <a:r>
              <a:rPr lang="en-US" sz="3600" dirty="0"/>
              <a:t>If clearly intraocular – no other investigations. Proceed to chemotherapy or wait for histopathology result.</a:t>
            </a:r>
            <a:endParaRPr lang="en-IE" sz="3600" dirty="0"/>
          </a:p>
          <a:p>
            <a:pPr lvl="0"/>
            <a:endParaRPr lang="en-US" sz="3600" dirty="0"/>
          </a:p>
          <a:p>
            <a:pPr lvl="0"/>
            <a:r>
              <a:rPr lang="en-US" sz="3600" dirty="0"/>
              <a:t>If possibly or definitely extra-</a:t>
            </a:r>
            <a:r>
              <a:rPr lang="en-US" sz="3600" dirty="0" err="1"/>
              <a:t>occular</a:t>
            </a:r>
            <a:r>
              <a:rPr lang="en-US" sz="3600" dirty="0"/>
              <a:t> (but not obviously metastatic) – </a:t>
            </a:r>
            <a:endParaRPr lang="en-IE" sz="3600" dirty="0"/>
          </a:p>
          <a:p>
            <a:pPr lvl="1"/>
            <a:r>
              <a:rPr lang="en-US" sz="3600" dirty="0"/>
              <a:t>Lumbar puncture </a:t>
            </a:r>
            <a:r>
              <a:rPr lang="en-US" sz="3600" dirty="0" err="1"/>
              <a:t>cytospin</a:t>
            </a:r>
            <a:endParaRPr lang="en-IE" sz="3600" dirty="0"/>
          </a:p>
          <a:p>
            <a:pPr lvl="1"/>
            <a:r>
              <a:rPr lang="en-US" sz="3200" dirty="0"/>
              <a:t>Bone marrow aspirate/biopsy</a:t>
            </a:r>
            <a:endParaRPr lang="en-IE" sz="3200" dirty="0"/>
          </a:p>
          <a:p>
            <a:pPr lvl="1"/>
            <a:r>
              <a:rPr lang="en-US" sz="3600" dirty="0"/>
              <a:t>If this is normal – MRI/CT brain</a:t>
            </a:r>
            <a:endParaRPr lang="en-IE" sz="3600" dirty="0"/>
          </a:p>
          <a:p>
            <a:pPr lvl="1"/>
            <a:r>
              <a:rPr lang="en-US" sz="3600" dirty="0"/>
              <a:t>If these are all normal proceed to chemotherapy.</a:t>
            </a:r>
            <a:endParaRPr lang="en-IE" sz="3600" dirty="0"/>
          </a:p>
          <a:p>
            <a:pPr lvl="0"/>
            <a:endParaRPr lang="en-US" sz="3600" dirty="0"/>
          </a:p>
          <a:p>
            <a:pPr lvl="0"/>
            <a:r>
              <a:rPr lang="en-US" sz="3600" dirty="0"/>
              <a:t>If definitely metastatic:</a:t>
            </a:r>
            <a:endParaRPr lang="en-IE" sz="3600" dirty="0"/>
          </a:p>
          <a:p>
            <a:pPr lvl="1"/>
            <a:r>
              <a:rPr lang="en-US" sz="3600" dirty="0"/>
              <a:t>No further investigations – please send to palliative care team for counseling.</a:t>
            </a:r>
            <a:endParaRPr lang="en-IE" sz="3600" dirty="0"/>
          </a:p>
          <a:p>
            <a:endParaRPr lang="en-GB" sz="3600" dirty="0"/>
          </a:p>
          <a:p>
            <a:r>
              <a:rPr lang="en-GB" sz="3600" dirty="0"/>
              <a:t>Audiology</a:t>
            </a:r>
            <a:endParaRPr lang="en-IE" sz="3600" dirty="0"/>
          </a:p>
        </p:txBody>
      </p:sp>
    </p:spTree>
    <p:extLst>
      <p:ext uri="{BB962C8B-B14F-4D97-AF65-F5344CB8AC3E}">
        <p14:creationId xmlns:p14="http://schemas.microsoft.com/office/powerpoint/2010/main" val="40525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Individual additional Investigations for specific diagnoses</a:t>
            </a:r>
            <a:endParaRPr lang="en-IE" b="1" dirty="0"/>
          </a:p>
        </p:txBody>
      </p:sp>
      <p:sp>
        <p:nvSpPr>
          <p:cNvPr id="3" name="Content Placeholder 2"/>
          <p:cNvSpPr>
            <a:spLocks noGrp="1"/>
          </p:cNvSpPr>
          <p:nvPr>
            <p:ph sz="half" idx="1"/>
          </p:nvPr>
        </p:nvSpPr>
        <p:spPr>
          <a:solidFill>
            <a:schemeClr val="accent5">
              <a:lumMod val="20000"/>
              <a:lumOff val="80000"/>
            </a:schemeClr>
          </a:solidFill>
        </p:spPr>
        <p:txBody>
          <a:bodyPr>
            <a:normAutofit fontScale="47500" lnSpcReduction="20000"/>
          </a:bodyPr>
          <a:lstStyle/>
          <a:p>
            <a:pPr marL="914400" lvl="2" indent="0">
              <a:buNone/>
            </a:pPr>
            <a:r>
              <a:rPr lang="en-GB" sz="2500" b="1" u="sng" dirty="0" err="1"/>
              <a:t>Burkitt’s</a:t>
            </a:r>
            <a:r>
              <a:rPr lang="en-GB" sz="2500" b="1" u="sng" dirty="0"/>
              <a:t> and other non-</a:t>
            </a:r>
            <a:r>
              <a:rPr lang="en-GB" sz="2500" b="1" u="sng" dirty="0" err="1"/>
              <a:t>hodgkins</a:t>
            </a:r>
            <a:r>
              <a:rPr lang="en-GB" sz="2500" b="1" u="sng" dirty="0"/>
              <a:t> lymphoma</a:t>
            </a:r>
            <a:endParaRPr lang="en-IE" sz="2500" b="1" u="sng" dirty="0"/>
          </a:p>
          <a:p>
            <a:pPr lvl="0"/>
            <a:endParaRPr lang="en-US" dirty="0"/>
          </a:p>
          <a:p>
            <a:pPr lvl="0"/>
            <a:r>
              <a:rPr lang="en-US" dirty="0"/>
              <a:t>Chest </a:t>
            </a:r>
            <a:r>
              <a:rPr lang="en-US" dirty="0" err="1"/>
              <a:t>Xray</a:t>
            </a:r>
            <a:endParaRPr lang="en-IE" dirty="0"/>
          </a:p>
          <a:p>
            <a:pPr lvl="0"/>
            <a:r>
              <a:rPr lang="en-US" dirty="0"/>
              <a:t>Urgent Ultrasound of abdomen and pelvis </a:t>
            </a:r>
            <a:endParaRPr lang="en-IE" dirty="0"/>
          </a:p>
          <a:p>
            <a:pPr lvl="0"/>
            <a:r>
              <a:rPr lang="en-US" dirty="0"/>
              <a:t>Bone marrow aspirate </a:t>
            </a:r>
            <a:endParaRPr lang="en-IE" dirty="0"/>
          </a:p>
          <a:p>
            <a:pPr lvl="0"/>
            <a:r>
              <a:rPr lang="en-US" dirty="0" err="1"/>
              <a:t>Trucut</a:t>
            </a:r>
            <a:r>
              <a:rPr lang="en-US" dirty="0"/>
              <a:t> biopsy if diagnosis not confirmed</a:t>
            </a:r>
            <a:endParaRPr lang="en-IE" dirty="0"/>
          </a:p>
          <a:p>
            <a:pPr lvl="0"/>
            <a:r>
              <a:rPr lang="en-US" dirty="0"/>
              <a:t>Lumbar puncture for </a:t>
            </a:r>
            <a:r>
              <a:rPr lang="en-US" dirty="0" err="1"/>
              <a:t>cytospin</a:t>
            </a:r>
            <a:r>
              <a:rPr lang="en-US" dirty="0"/>
              <a:t>.</a:t>
            </a:r>
            <a:endParaRPr lang="en-IE" dirty="0"/>
          </a:p>
          <a:p>
            <a:pPr lvl="0"/>
            <a:r>
              <a:rPr lang="en-US" dirty="0"/>
              <a:t>Other investigations depending on site of disease e.g. </a:t>
            </a:r>
            <a:r>
              <a:rPr lang="en-US" dirty="0" err="1"/>
              <a:t>Xray</a:t>
            </a:r>
            <a:r>
              <a:rPr lang="en-US" dirty="0"/>
              <a:t> jaw.</a:t>
            </a:r>
            <a:endParaRPr lang="en-IE" dirty="0"/>
          </a:p>
          <a:p>
            <a:pPr marL="914400" lvl="2" indent="0">
              <a:buNone/>
            </a:pPr>
            <a:endParaRPr lang="en-GB" sz="2500" b="1" u="sng" dirty="0"/>
          </a:p>
          <a:p>
            <a:pPr marL="914400" lvl="2" indent="0">
              <a:buNone/>
            </a:pPr>
            <a:endParaRPr lang="en-GB" sz="2500" b="1" u="sng" dirty="0"/>
          </a:p>
          <a:p>
            <a:pPr marL="914400" lvl="2" indent="0">
              <a:buNone/>
            </a:pPr>
            <a:endParaRPr lang="en-GB" sz="2500" b="1" u="sng" dirty="0"/>
          </a:p>
          <a:p>
            <a:pPr marL="914400" lvl="2" indent="0">
              <a:buNone/>
            </a:pPr>
            <a:endParaRPr lang="en-GB" sz="2500" b="1" u="sng" dirty="0"/>
          </a:p>
          <a:p>
            <a:pPr marL="914400" lvl="2" indent="0">
              <a:buNone/>
            </a:pPr>
            <a:r>
              <a:rPr lang="en-GB" sz="2500" b="1" u="sng" dirty="0" err="1"/>
              <a:t>Wilms</a:t>
            </a:r>
            <a:r>
              <a:rPr lang="en-GB" sz="2500" b="1" u="sng" dirty="0"/>
              <a:t> Tumour</a:t>
            </a:r>
          </a:p>
          <a:p>
            <a:pPr marL="914400" lvl="2" indent="0">
              <a:buNone/>
            </a:pPr>
            <a:endParaRPr lang="en-IE" sz="2500" b="1" u="sng" dirty="0"/>
          </a:p>
          <a:p>
            <a:pPr lvl="0"/>
            <a:r>
              <a:rPr lang="en-US" dirty="0"/>
              <a:t>CT </a:t>
            </a:r>
            <a:r>
              <a:rPr lang="en-US" dirty="0" err="1"/>
              <a:t>abdo</a:t>
            </a:r>
            <a:r>
              <a:rPr lang="en-US" dirty="0"/>
              <a:t>/pelvis/thorax</a:t>
            </a:r>
            <a:endParaRPr lang="en-IE" dirty="0"/>
          </a:p>
          <a:p>
            <a:pPr lvl="0"/>
            <a:r>
              <a:rPr lang="en-US" dirty="0"/>
              <a:t>If CT not available then order Ultrasound of abdomen and pelvis and CXR</a:t>
            </a:r>
            <a:endParaRPr lang="en-IE" dirty="0"/>
          </a:p>
          <a:p>
            <a:pPr lvl="0"/>
            <a:r>
              <a:rPr lang="en-US" dirty="0"/>
              <a:t>5-10ml of Urine for VMMA – needs to be fresh. 0.5-1ml HCL 6mol/L should be added immediately</a:t>
            </a:r>
            <a:endParaRPr lang="en-IE" dirty="0"/>
          </a:p>
          <a:p>
            <a:pPr lvl="0"/>
            <a:r>
              <a:rPr lang="en-US" dirty="0"/>
              <a:t>Serum for Alpha </a:t>
            </a:r>
            <a:r>
              <a:rPr lang="en-US" dirty="0" err="1"/>
              <a:t>feto</a:t>
            </a:r>
            <a:r>
              <a:rPr lang="en-US" dirty="0"/>
              <a:t> protein</a:t>
            </a:r>
            <a:endParaRPr lang="en-IE" dirty="0"/>
          </a:p>
          <a:p>
            <a:pPr lvl="0"/>
            <a:r>
              <a:rPr lang="en-US" dirty="0"/>
              <a:t>ECHO</a:t>
            </a:r>
            <a:endParaRPr lang="en-IE" dirty="0"/>
          </a:p>
          <a:p>
            <a:endParaRPr lang="en-IE" dirty="0"/>
          </a:p>
          <a:p>
            <a:endParaRPr lang="en-IE" dirty="0"/>
          </a:p>
        </p:txBody>
      </p:sp>
      <p:sp>
        <p:nvSpPr>
          <p:cNvPr id="4" name="Content Placeholder 3"/>
          <p:cNvSpPr>
            <a:spLocks noGrp="1"/>
          </p:cNvSpPr>
          <p:nvPr>
            <p:ph sz="half" idx="2"/>
          </p:nvPr>
        </p:nvSpPr>
        <p:spPr>
          <a:solidFill>
            <a:schemeClr val="accent3">
              <a:lumMod val="20000"/>
              <a:lumOff val="80000"/>
            </a:schemeClr>
          </a:solidFill>
        </p:spPr>
        <p:txBody>
          <a:bodyPr>
            <a:normAutofit fontScale="47500" lnSpcReduction="20000"/>
          </a:bodyPr>
          <a:lstStyle/>
          <a:p>
            <a:pPr marL="914400" lvl="2" indent="0">
              <a:buNone/>
            </a:pPr>
            <a:r>
              <a:rPr lang="en-GB" sz="2900" b="1" u="sng" dirty="0" err="1"/>
              <a:t>Neuroblastoma</a:t>
            </a:r>
            <a:endParaRPr lang="en-GB" sz="2900" b="1" u="sng" dirty="0"/>
          </a:p>
          <a:p>
            <a:pPr marL="914400" lvl="2" indent="0">
              <a:buNone/>
            </a:pPr>
            <a:endParaRPr lang="en-IE" sz="2900" b="1" u="sng" dirty="0"/>
          </a:p>
          <a:p>
            <a:pPr lvl="0"/>
            <a:r>
              <a:rPr lang="en-US" dirty="0"/>
              <a:t>Chest </a:t>
            </a:r>
            <a:r>
              <a:rPr lang="en-US" dirty="0" err="1"/>
              <a:t>Xray</a:t>
            </a:r>
            <a:r>
              <a:rPr lang="en-US" dirty="0"/>
              <a:t> – look for tram-tracking in the ribs, lung </a:t>
            </a:r>
            <a:r>
              <a:rPr lang="en-US" dirty="0" err="1"/>
              <a:t>mets</a:t>
            </a:r>
            <a:r>
              <a:rPr lang="en-US" dirty="0"/>
              <a:t>.</a:t>
            </a:r>
            <a:endParaRPr lang="en-IE" dirty="0"/>
          </a:p>
          <a:p>
            <a:pPr lvl="0"/>
            <a:r>
              <a:rPr lang="en-US" dirty="0"/>
              <a:t>Plain film of the abdomen looking for calcification</a:t>
            </a:r>
            <a:endParaRPr lang="en-IE" dirty="0"/>
          </a:p>
          <a:p>
            <a:pPr lvl="0"/>
            <a:r>
              <a:rPr lang="en-US" dirty="0"/>
              <a:t>Urgent Ultrasound of abdomen and pelvis +/- CT abdomen</a:t>
            </a:r>
            <a:endParaRPr lang="en-IE" dirty="0"/>
          </a:p>
          <a:p>
            <a:pPr lvl="0"/>
            <a:r>
              <a:rPr lang="en-US" dirty="0"/>
              <a:t>5-10ml of Urine for VMMA – needs to be fresh. 0.5-1ml HCL 6mol/L should be added immediately</a:t>
            </a:r>
            <a:endParaRPr lang="en-IE" dirty="0"/>
          </a:p>
          <a:p>
            <a:pPr lvl="0"/>
            <a:r>
              <a:rPr lang="en-US" dirty="0"/>
              <a:t>Serum for Alpha </a:t>
            </a:r>
            <a:r>
              <a:rPr lang="en-US" dirty="0" err="1"/>
              <a:t>feto</a:t>
            </a:r>
            <a:r>
              <a:rPr lang="en-US" dirty="0"/>
              <a:t> protein</a:t>
            </a:r>
            <a:endParaRPr lang="en-IE" dirty="0"/>
          </a:p>
          <a:p>
            <a:pPr lvl="0"/>
            <a:r>
              <a:rPr lang="en-US" dirty="0"/>
              <a:t>If stage 3 also needs a bone marrow aspirate/biopsy to rule out stage 4.</a:t>
            </a:r>
            <a:endParaRPr lang="en-IE" dirty="0"/>
          </a:p>
          <a:p>
            <a:pPr lvl="0"/>
            <a:r>
              <a:rPr lang="en-US" dirty="0"/>
              <a:t>+/- bone scan</a:t>
            </a:r>
            <a:endParaRPr lang="en-IE" dirty="0"/>
          </a:p>
          <a:p>
            <a:endParaRPr lang="en-IE" dirty="0"/>
          </a:p>
          <a:p>
            <a:pPr marL="914400" lvl="2" indent="0">
              <a:buNone/>
            </a:pPr>
            <a:r>
              <a:rPr lang="en-GB" sz="2900" b="1" u="sng" dirty="0" err="1"/>
              <a:t>Hodgkins</a:t>
            </a:r>
            <a:r>
              <a:rPr lang="en-GB" sz="2900" b="1" u="sng" dirty="0"/>
              <a:t> Lymphoma</a:t>
            </a:r>
          </a:p>
          <a:p>
            <a:pPr marL="914400" lvl="2" indent="0">
              <a:buNone/>
            </a:pPr>
            <a:endParaRPr lang="en-IE" sz="2900" b="1" u="sng" dirty="0"/>
          </a:p>
          <a:p>
            <a:pPr lvl="0"/>
            <a:r>
              <a:rPr lang="en-US" dirty="0"/>
              <a:t>CT thorax – (if not available - Chest </a:t>
            </a:r>
            <a:r>
              <a:rPr lang="en-US" dirty="0" err="1"/>
              <a:t>Xray</a:t>
            </a:r>
            <a:r>
              <a:rPr lang="en-US" dirty="0"/>
              <a:t>)</a:t>
            </a:r>
            <a:endParaRPr lang="en-IE" dirty="0"/>
          </a:p>
          <a:p>
            <a:pPr lvl="0"/>
            <a:r>
              <a:rPr lang="en-US" dirty="0"/>
              <a:t>CT abdomen and pelvis – (If not available – USS </a:t>
            </a:r>
            <a:r>
              <a:rPr lang="en-US" dirty="0" err="1"/>
              <a:t>abdo</a:t>
            </a:r>
            <a:r>
              <a:rPr lang="en-US" dirty="0"/>
              <a:t>/pelvis)</a:t>
            </a:r>
            <a:endParaRPr lang="en-IE" dirty="0"/>
          </a:p>
          <a:p>
            <a:pPr lvl="0"/>
            <a:r>
              <a:rPr lang="en-US" dirty="0"/>
              <a:t>Bone marrow biopsy</a:t>
            </a:r>
            <a:endParaRPr lang="en-IE" dirty="0"/>
          </a:p>
          <a:p>
            <a:pPr lvl="0"/>
            <a:r>
              <a:rPr lang="en-US" dirty="0"/>
              <a:t>Alpha </a:t>
            </a:r>
            <a:r>
              <a:rPr lang="en-US" dirty="0" err="1"/>
              <a:t>feto</a:t>
            </a:r>
            <a:r>
              <a:rPr lang="en-US" dirty="0"/>
              <a:t> protein in children under 10 years – to </a:t>
            </a:r>
            <a:r>
              <a:rPr lang="en-US" dirty="0" err="1"/>
              <a:t>outrule</a:t>
            </a:r>
            <a:r>
              <a:rPr lang="en-US" dirty="0"/>
              <a:t> ataxia telangiectasia.</a:t>
            </a:r>
            <a:endParaRPr lang="en-IE" dirty="0"/>
          </a:p>
          <a:p>
            <a:pPr lvl="0"/>
            <a:r>
              <a:rPr lang="en-US" dirty="0"/>
              <a:t>ECHO</a:t>
            </a:r>
            <a:endParaRPr lang="en-IE" dirty="0"/>
          </a:p>
          <a:p>
            <a:endParaRPr lang="en-IE" dirty="0"/>
          </a:p>
        </p:txBody>
      </p:sp>
    </p:spTree>
    <p:extLst>
      <p:ext uri="{BB962C8B-B14F-4D97-AF65-F5344CB8AC3E}">
        <p14:creationId xmlns:p14="http://schemas.microsoft.com/office/powerpoint/2010/main" val="241196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b="1" dirty="0"/>
              <a:t>Individual additional Investigations for specific diagnoses</a:t>
            </a:r>
            <a:endParaRPr lang="en-IE" b="1" dirty="0"/>
          </a:p>
        </p:txBody>
      </p:sp>
      <p:sp>
        <p:nvSpPr>
          <p:cNvPr id="3" name="Content Placeholder 2"/>
          <p:cNvSpPr>
            <a:spLocks noGrp="1"/>
          </p:cNvSpPr>
          <p:nvPr>
            <p:ph sz="half" idx="1"/>
          </p:nvPr>
        </p:nvSpPr>
        <p:spPr>
          <a:solidFill>
            <a:schemeClr val="accent5">
              <a:lumMod val="20000"/>
              <a:lumOff val="80000"/>
            </a:schemeClr>
          </a:solidFill>
        </p:spPr>
        <p:txBody>
          <a:bodyPr>
            <a:normAutofit fontScale="47500" lnSpcReduction="20000"/>
          </a:bodyPr>
          <a:lstStyle/>
          <a:p>
            <a:pPr marL="914400" lvl="2" indent="0">
              <a:buNone/>
            </a:pPr>
            <a:r>
              <a:rPr lang="en-GB" sz="2500" b="1" u="sng" dirty="0" err="1"/>
              <a:t>Rhabdomyosarcoma</a:t>
            </a:r>
            <a:endParaRPr lang="en-GB" sz="2500" b="1" u="sng" dirty="0"/>
          </a:p>
          <a:p>
            <a:pPr marL="914400" lvl="2" indent="0">
              <a:buNone/>
            </a:pPr>
            <a:endParaRPr lang="en-IE" sz="2500" b="1" u="sng" dirty="0"/>
          </a:p>
          <a:p>
            <a:pPr lvl="0"/>
            <a:r>
              <a:rPr lang="en-US" dirty="0"/>
              <a:t>Chest </a:t>
            </a:r>
            <a:r>
              <a:rPr lang="en-US" dirty="0" err="1"/>
              <a:t>Xray</a:t>
            </a:r>
            <a:r>
              <a:rPr lang="en-US" dirty="0"/>
              <a:t> +/- CT thorax</a:t>
            </a:r>
            <a:endParaRPr lang="en-IE" dirty="0"/>
          </a:p>
          <a:p>
            <a:pPr lvl="0"/>
            <a:r>
              <a:rPr lang="en-US" dirty="0"/>
              <a:t>CT abdomen and pelvis – (If not available – USS </a:t>
            </a:r>
            <a:r>
              <a:rPr lang="en-US" dirty="0" err="1"/>
              <a:t>abdo</a:t>
            </a:r>
            <a:r>
              <a:rPr lang="en-US" dirty="0"/>
              <a:t>/pelvis)</a:t>
            </a:r>
            <a:endParaRPr lang="en-IE" dirty="0"/>
          </a:p>
          <a:p>
            <a:pPr lvl="0"/>
            <a:r>
              <a:rPr lang="en-US" dirty="0"/>
              <a:t>Bone marrow aspirate/biopsy</a:t>
            </a:r>
          </a:p>
          <a:p>
            <a:pPr lvl="0"/>
            <a:endParaRPr lang="en-IE" dirty="0"/>
          </a:p>
          <a:p>
            <a:pPr marL="914400" lvl="2" indent="0">
              <a:buNone/>
            </a:pPr>
            <a:r>
              <a:rPr lang="en-GB" sz="2500" b="1" u="sng" dirty="0"/>
              <a:t>Osteosarcoma</a:t>
            </a:r>
          </a:p>
          <a:p>
            <a:pPr marL="914400" lvl="2" indent="0">
              <a:buNone/>
            </a:pPr>
            <a:endParaRPr lang="en-IE" sz="2500" b="1" u="sng" dirty="0"/>
          </a:p>
          <a:p>
            <a:pPr lvl="0"/>
            <a:r>
              <a:rPr lang="en-US" dirty="0"/>
              <a:t>Plain film </a:t>
            </a:r>
            <a:r>
              <a:rPr lang="en-US" dirty="0" err="1"/>
              <a:t>Xray</a:t>
            </a:r>
            <a:r>
              <a:rPr lang="en-US" dirty="0"/>
              <a:t> of the affected bone</a:t>
            </a:r>
            <a:endParaRPr lang="en-IE" dirty="0"/>
          </a:p>
          <a:p>
            <a:pPr lvl="0"/>
            <a:r>
              <a:rPr lang="en-US" dirty="0" err="1"/>
              <a:t>Trucut</a:t>
            </a:r>
            <a:r>
              <a:rPr lang="en-US" dirty="0"/>
              <a:t> biopsy if no previous biopsy.</a:t>
            </a:r>
            <a:endParaRPr lang="en-IE" dirty="0"/>
          </a:p>
          <a:p>
            <a:pPr lvl="0"/>
            <a:r>
              <a:rPr lang="en-US" dirty="0"/>
              <a:t>Chest </a:t>
            </a:r>
            <a:r>
              <a:rPr lang="en-US" dirty="0" err="1"/>
              <a:t>Xray</a:t>
            </a:r>
            <a:r>
              <a:rPr lang="en-US" dirty="0"/>
              <a:t> - If normal please do CT thorax</a:t>
            </a:r>
            <a:endParaRPr lang="en-IE" dirty="0"/>
          </a:p>
          <a:p>
            <a:pPr lvl="0"/>
            <a:r>
              <a:rPr lang="en-US" dirty="0"/>
              <a:t>Bone scan</a:t>
            </a:r>
            <a:endParaRPr lang="en-IE" dirty="0"/>
          </a:p>
          <a:p>
            <a:pPr lvl="0"/>
            <a:r>
              <a:rPr lang="en-US" dirty="0" err="1"/>
              <a:t>Xray</a:t>
            </a:r>
            <a:r>
              <a:rPr lang="en-US" dirty="0"/>
              <a:t> painful bones or hot spots on bone scan.</a:t>
            </a:r>
            <a:endParaRPr lang="en-IE" dirty="0"/>
          </a:p>
          <a:p>
            <a:pPr lvl="0"/>
            <a:r>
              <a:rPr lang="en-US" dirty="0"/>
              <a:t>ECHO</a:t>
            </a:r>
            <a:endParaRPr lang="en-IE" dirty="0"/>
          </a:p>
          <a:p>
            <a:pPr marL="914400" lvl="2" indent="0">
              <a:buNone/>
            </a:pPr>
            <a:r>
              <a:rPr lang="en-GB" sz="2500" b="1" u="sng" dirty="0"/>
              <a:t> Brain Tumours</a:t>
            </a:r>
          </a:p>
          <a:p>
            <a:pPr marL="914400" lvl="2" indent="0">
              <a:buNone/>
            </a:pPr>
            <a:endParaRPr lang="en-IE" sz="2500" b="1" u="sng" dirty="0"/>
          </a:p>
          <a:p>
            <a:pPr lvl="0"/>
            <a:r>
              <a:rPr lang="en-US" dirty="0"/>
              <a:t>CT brain +/- MRI brain and spine</a:t>
            </a:r>
            <a:endParaRPr lang="en-IE" dirty="0"/>
          </a:p>
          <a:p>
            <a:pPr lvl="0"/>
            <a:r>
              <a:rPr lang="en-US" dirty="0"/>
              <a:t>+/- alpha </a:t>
            </a:r>
            <a:r>
              <a:rPr lang="en-US" dirty="0" err="1"/>
              <a:t>feto</a:t>
            </a:r>
            <a:r>
              <a:rPr lang="en-US" dirty="0"/>
              <a:t> protein and beta </a:t>
            </a:r>
            <a:r>
              <a:rPr lang="en-US" dirty="0" err="1"/>
              <a:t>hCG</a:t>
            </a:r>
            <a:r>
              <a:rPr lang="en-US" dirty="0"/>
              <a:t>.</a:t>
            </a:r>
            <a:endParaRPr lang="en-IE" dirty="0"/>
          </a:p>
          <a:p>
            <a:pPr lvl="0"/>
            <a:r>
              <a:rPr lang="en-US" dirty="0"/>
              <a:t>Lumbar puncture for </a:t>
            </a:r>
            <a:r>
              <a:rPr lang="en-US" dirty="0" err="1"/>
              <a:t>cytospin</a:t>
            </a:r>
            <a:endParaRPr lang="en-IE" dirty="0"/>
          </a:p>
          <a:p>
            <a:endParaRPr lang="en-IE" dirty="0"/>
          </a:p>
        </p:txBody>
      </p:sp>
      <p:sp>
        <p:nvSpPr>
          <p:cNvPr id="4" name="Content Placeholder 3"/>
          <p:cNvSpPr>
            <a:spLocks noGrp="1"/>
          </p:cNvSpPr>
          <p:nvPr>
            <p:ph sz="half" idx="2"/>
          </p:nvPr>
        </p:nvSpPr>
        <p:spPr>
          <a:solidFill>
            <a:schemeClr val="accent3">
              <a:lumMod val="20000"/>
              <a:lumOff val="80000"/>
            </a:schemeClr>
          </a:solidFill>
        </p:spPr>
        <p:txBody>
          <a:bodyPr>
            <a:normAutofit fontScale="47500" lnSpcReduction="20000"/>
          </a:bodyPr>
          <a:lstStyle/>
          <a:p>
            <a:pPr marL="914400" lvl="2" indent="0">
              <a:buNone/>
            </a:pPr>
            <a:r>
              <a:rPr lang="en-GB" sz="2500" b="1" u="sng" dirty="0"/>
              <a:t>Nasopharyngeal Carcinoma</a:t>
            </a:r>
          </a:p>
          <a:p>
            <a:pPr marL="914400" lvl="2" indent="0">
              <a:buNone/>
            </a:pPr>
            <a:endParaRPr lang="en-IE" sz="2500" b="1" u="sng" dirty="0"/>
          </a:p>
          <a:p>
            <a:pPr lvl="0"/>
            <a:r>
              <a:rPr lang="en-US" dirty="0"/>
              <a:t>CT brain and nasal sinuses</a:t>
            </a:r>
            <a:endParaRPr lang="en-IE" dirty="0"/>
          </a:p>
          <a:p>
            <a:pPr lvl="0"/>
            <a:r>
              <a:rPr lang="en-US" dirty="0"/>
              <a:t>CXR</a:t>
            </a:r>
            <a:endParaRPr lang="en-IE" dirty="0"/>
          </a:p>
          <a:p>
            <a:pPr lvl="0"/>
            <a:r>
              <a:rPr lang="en-US" dirty="0"/>
              <a:t>Audiology</a:t>
            </a:r>
            <a:endParaRPr lang="en-IE" dirty="0"/>
          </a:p>
          <a:p>
            <a:pPr marL="914400" lvl="2" indent="0">
              <a:buNone/>
            </a:pPr>
            <a:endParaRPr lang="en-GB" sz="2500" b="1" u="sng" dirty="0"/>
          </a:p>
          <a:p>
            <a:pPr marL="914400" lvl="2" indent="0">
              <a:buNone/>
            </a:pPr>
            <a:endParaRPr lang="en-GB" sz="2500" b="1" u="sng" dirty="0"/>
          </a:p>
          <a:p>
            <a:pPr marL="914400" lvl="2" indent="0">
              <a:buNone/>
            </a:pPr>
            <a:r>
              <a:rPr lang="en-GB" sz="2500" b="1" u="sng" dirty="0" err="1"/>
              <a:t>Hepatoblastoma</a:t>
            </a:r>
            <a:r>
              <a:rPr lang="en-GB" sz="2500" b="1" u="sng" dirty="0"/>
              <a:t>/Hepatocellular carcinoma</a:t>
            </a:r>
          </a:p>
          <a:p>
            <a:pPr marL="914400" lvl="2" indent="0">
              <a:buNone/>
            </a:pPr>
            <a:endParaRPr lang="en-IE" sz="2500" b="1" u="sng" dirty="0"/>
          </a:p>
          <a:p>
            <a:pPr lvl="0"/>
            <a:r>
              <a:rPr lang="en-US" dirty="0"/>
              <a:t>Alpha </a:t>
            </a:r>
            <a:r>
              <a:rPr lang="en-US" dirty="0" err="1"/>
              <a:t>feto</a:t>
            </a:r>
            <a:r>
              <a:rPr lang="en-US" dirty="0"/>
              <a:t> protein</a:t>
            </a:r>
            <a:endParaRPr lang="en-IE" dirty="0"/>
          </a:p>
          <a:p>
            <a:pPr lvl="0"/>
            <a:r>
              <a:rPr lang="en-US" dirty="0"/>
              <a:t>Liver MRI/CT – ask radiology for advice</a:t>
            </a:r>
            <a:endParaRPr lang="en-IE" dirty="0"/>
          </a:p>
          <a:p>
            <a:pPr lvl="0"/>
            <a:r>
              <a:rPr lang="en-US" dirty="0"/>
              <a:t>CXR</a:t>
            </a:r>
            <a:endParaRPr lang="en-IE" dirty="0"/>
          </a:p>
          <a:p>
            <a:pPr lvl="0"/>
            <a:r>
              <a:rPr lang="en-US" dirty="0"/>
              <a:t>Albumin </a:t>
            </a:r>
            <a:endParaRPr lang="en-IE" dirty="0"/>
          </a:p>
          <a:p>
            <a:endParaRPr lang="en-IE" dirty="0"/>
          </a:p>
        </p:txBody>
      </p:sp>
    </p:spTree>
    <p:extLst>
      <p:ext uri="{BB962C8B-B14F-4D97-AF65-F5344CB8AC3E}">
        <p14:creationId xmlns:p14="http://schemas.microsoft.com/office/powerpoint/2010/main" val="36314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t>TUMOUR LYSIS SYNDROME</a:t>
            </a:r>
            <a:endParaRPr lang="en-IE" dirty="0"/>
          </a:p>
        </p:txBody>
      </p:sp>
      <p:sp>
        <p:nvSpPr>
          <p:cNvPr id="3" name="Content Placeholder 2"/>
          <p:cNvSpPr>
            <a:spLocks noGrp="1"/>
          </p:cNvSpPr>
          <p:nvPr>
            <p:ph sz="half" idx="1"/>
          </p:nvPr>
        </p:nvSpPr>
        <p:spPr>
          <a:solidFill>
            <a:schemeClr val="accent1">
              <a:lumMod val="40000"/>
              <a:lumOff val="60000"/>
            </a:schemeClr>
          </a:solidFill>
        </p:spPr>
        <p:txBody>
          <a:bodyPr>
            <a:normAutofit fontScale="70000" lnSpcReduction="20000"/>
          </a:bodyPr>
          <a:lstStyle/>
          <a:p>
            <a:pPr marL="0" indent="0">
              <a:buNone/>
            </a:pPr>
            <a:r>
              <a:rPr lang="en-GB" dirty="0"/>
              <a:t>This is a constellation of biochemical abnormalities resulting from massive tumour cell lysis which may be apparent at diagnosis or during the first few days of induction chemotherapy.  </a:t>
            </a:r>
          </a:p>
          <a:p>
            <a:pPr marL="0" indent="0">
              <a:buNone/>
            </a:pPr>
            <a:endParaRPr lang="en-GB" dirty="0"/>
          </a:p>
          <a:p>
            <a:pPr marL="0" indent="0">
              <a:buNone/>
            </a:pPr>
            <a:r>
              <a:rPr lang="en-GB" dirty="0"/>
              <a:t>Conditions most likely to cause this include:</a:t>
            </a:r>
            <a:endParaRPr lang="en-IE" dirty="0"/>
          </a:p>
          <a:p>
            <a:pPr marL="0" indent="0">
              <a:buNone/>
            </a:pPr>
            <a:r>
              <a:rPr lang="en-GB" dirty="0"/>
              <a:t> </a:t>
            </a:r>
            <a:endParaRPr lang="en-IE" dirty="0"/>
          </a:p>
          <a:p>
            <a:r>
              <a:rPr lang="en-GB" dirty="0" err="1"/>
              <a:t>Burkitts</a:t>
            </a:r>
            <a:r>
              <a:rPr lang="en-GB" dirty="0"/>
              <a:t> Lymphoma and other NHL’s</a:t>
            </a:r>
            <a:endParaRPr lang="en-IE" dirty="0"/>
          </a:p>
          <a:p>
            <a:r>
              <a:rPr lang="en-GB" dirty="0"/>
              <a:t>Acute leukaemia with WCC &gt; 50 x 10</a:t>
            </a:r>
            <a:r>
              <a:rPr lang="en-GB" baseline="30000" dirty="0"/>
              <a:t>9</a:t>
            </a:r>
            <a:r>
              <a:rPr lang="en-GB" dirty="0"/>
              <a:t>/l</a:t>
            </a:r>
            <a:endParaRPr lang="en-IE" dirty="0"/>
          </a:p>
          <a:p>
            <a:r>
              <a:rPr lang="en-GB" dirty="0"/>
              <a:t>Large tumour burden e.g. Stage IV NBL</a:t>
            </a:r>
            <a:endParaRPr lang="en-IE" dirty="0"/>
          </a:p>
          <a:p>
            <a:endParaRPr lang="en-IE" dirty="0"/>
          </a:p>
        </p:txBody>
      </p:sp>
      <p:sp>
        <p:nvSpPr>
          <p:cNvPr id="4" name="Content Placeholder 3"/>
          <p:cNvSpPr>
            <a:spLocks noGrp="1"/>
          </p:cNvSpPr>
          <p:nvPr>
            <p:ph sz="half" idx="2"/>
          </p:nvPr>
        </p:nvSpPr>
        <p:spPr>
          <a:solidFill>
            <a:schemeClr val="accent1">
              <a:lumMod val="40000"/>
              <a:lumOff val="60000"/>
            </a:schemeClr>
          </a:solidFill>
        </p:spPr>
        <p:txBody>
          <a:bodyPr>
            <a:normAutofit fontScale="70000" lnSpcReduction="20000"/>
          </a:bodyPr>
          <a:lstStyle/>
          <a:p>
            <a:pPr marL="914400" lvl="2" indent="0">
              <a:buNone/>
            </a:pPr>
            <a:r>
              <a:rPr lang="en-GB" sz="2900" b="1" u="sng" dirty="0"/>
              <a:t>Principal Biochemical Abnormalities found in Tumour </a:t>
            </a:r>
            <a:r>
              <a:rPr lang="en-GB" sz="2900" b="1" u="sng" dirty="0" err="1"/>
              <a:t>Lysis</a:t>
            </a:r>
            <a:r>
              <a:rPr lang="en-GB" sz="2900" b="1" u="sng" dirty="0"/>
              <a:t> Syndrome</a:t>
            </a:r>
          </a:p>
          <a:p>
            <a:pPr marL="914400" lvl="2" indent="0">
              <a:buNone/>
            </a:pPr>
            <a:endParaRPr lang="en-IE" b="1" u="sng" dirty="0"/>
          </a:p>
          <a:p>
            <a:r>
              <a:rPr lang="en-GB" dirty="0" err="1"/>
              <a:t>Hyperuricaemia</a:t>
            </a:r>
            <a:endParaRPr lang="en-IE" dirty="0"/>
          </a:p>
          <a:p>
            <a:r>
              <a:rPr lang="en-GB" dirty="0" err="1"/>
              <a:t>Hyperphosphataemia</a:t>
            </a:r>
            <a:endParaRPr lang="en-IE" dirty="0"/>
          </a:p>
          <a:p>
            <a:r>
              <a:rPr lang="en-GB" dirty="0"/>
              <a:t>Hypocalcaemia</a:t>
            </a:r>
            <a:endParaRPr lang="en-IE" dirty="0"/>
          </a:p>
          <a:p>
            <a:r>
              <a:rPr lang="en-GB" dirty="0" err="1"/>
              <a:t>Hyperkalemia</a:t>
            </a:r>
            <a:endParaRPr lang="en-IE" dirty="0"/>
          </a:p>
          <a:p>
            <a:r>
              <a:rPr lang="en-GB" dirty="0"/>
              <a:t>Acute renal failure may result from precipitation of </a:t>
            </a:r>
            <a:r>
              <a:rPr lang="en-GB" dirty="0" err="1"/>
              <a:t>urate</a:t>
            </a:r>
            <a:r>
              <a:rPr lang="en-GB" dirty="0"/>
              <a:t> in renal tubules.</a:t>
            </a:r>
            <a:endParaRPr lang="en-IE" dirty="0"/>
          </a:p>
          <a:p>
            <a:endParaRPr lang="en-IE" dirty="0"/>
          </a:p>
        </p:txBody>
      </p:sp>
    </p:spTree>
    <p:extLst>
      <p:ext uri="{BB962C8B-B14F-4D97-AF65-F5344CB8AC3E}">
        <p14:creationId xmlns:p14="http://schemas.microsoft.com/office/powerpoint/2010/main" val="180010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chemeClr val="bg1">
              <a:lumMod val="95000"/>
            </a:schemeClr>
          </a:solidFill>
        </p:spPr>
        <p:txBody>
          <a:bodyPr>
            <a:noAutofit/>
          </a:bodyPr>
          <a:lstStyle/>
          <a:p>
            <a:r>
              <a:rPr lang="en-GB" sz="3200" b="1" u="sng" dirty="0"/>
              <a:t>Initial Management of Tumour </a:t>
            </a:r>
            <a:r>
              <a:rPr lang="en-GB" sz="3200" b="1" u="sng" dirty="0" err="1"/>
              <a:t>Lysis</a:t>
            </a:r>
            <a:r>
              <a:rPr lang="en-GB" sz="3200" b="1" u="sng" dirty="0"/>
              <a:t> Syndrome</a:t>
            </a:r>
            <a:endParaRPr lang="en-IE" sz="3200" dirty="0"/>
          </a:p>
        </p:txBody>
      </p:sp>
      <p:sp>
        <p:nvSpPr>
          <p:cNvPr id="3" name="Content Placeholder 2"/>
          <p:cNvSpPr>
            <a:spLocks noGrp="1"/>
          </p:cNvSpPr>
          <p:nvPr>
            <p:ph idx="1"/>
          </p:nvPr>
        </p:nvSpPr>
        <p:spPr>
          <a:xfrm>
            <a:off x="457200" y="908724"/>
            <a:ext cx="8229600" cy="5760636"/>
          </a:xfrm>
          <a:solidFill>
            <a:schemeClr val="accent1">
              <a:lumMod val="40000"/>
              <a:lumOff val="60000"/>
            </a:schemeClr>
          </a:solidFill>
        </p:spPr>
        <p:txBody>
          <a:bodyPr>
            <a:normAutofit fontScale="25000" lnSpcReduction="20000"/>
          </a:bodyPr>
          <a:lstStyle/>
          <a:p>
            <a:pPr marL="914400" lvl="2" indent="0">
              <a:buNone/>
            </a:pPr>
            <a:endParaRPr lang="en-IE" b="1" u="sng" dirty="0"/>
          </a:p>
          <a:p>
            <a:pPr marL="0" indent="0">
              <a:buNone/>
            </a:pPr>
            <a:endParaRPr lang="en-IE" dirty="0"/>
          </a:p>
          <a:p>
            <a:pPr lvl="0"/>
            <a:r>
              <a:rPr lang="en-GB" sz="4800" dirty="0"/>
              <a:t>Measure</a:t>
            </a:r>
            <a:r>
              <a:rPr lang="en-GB" sz="4800" b="1" dirty="0"/>
              <a:t> weight</a:t>
            </a:r>
            <a:endParaRPr lang="en-IE" sz="4800" dirty="0"/>
          </a:p>
          <a:p>
            <a:pPr lvl="0"/>
            <a:r>
              <a:rPr lang="en-GB" sz="4800" b="1" dirty="0"/>
              <a:t>Fluids: </a:t>
            </a:r>
            <a:r>
              <a:rPr lang="en-GB" sz="4800" dirty="0"/>
              <a:t>Commence hydration on admission with DNS at 3L/m</a:t>
            </a:r>
            <a:r>
              <a:rPr lang="en-GB" sz="4800" baseline="30000" dirty="0"/>
              <a:t>2</a:t>
            </a:r>
            <a:r>
              <a:rPr lang="en-GB" sz="4800" dirty="0"/>
              <a:t>/24hrs</a:t>
            </a:r>
            <a:endParaRPr lang="en-IE" sz="4800" dirty="0"/>
          </a:p>
          <a:p>
            <a:r>
              <a:rPr lang="en-GB" sz="4800" dirty="0"/>
              <a:t>Strict adherence to fluid balance. Aim for a urine output of 3mls/kg/hour. Ask  parents to collect all the urine and review this at least daily if not more often initially.</a:t>
            </a:r>
            <a:endParaRPr lang="en-IE" sz="4800" dirty="0"/>
          </a:p>
          <a:p>
            <a:pPr lvl="0"/>
            <a:r>
              <a:rPr lang="en-GB" sz="4800" b="1" dirty="0"/>
              <a:t>BP</a:t>
            </a:r>
            <a:r>
              <a:rPr lang="en-GB" sz="4800" dirty="0"/>
              <a:t> 4 hourly or more frequently according to severity of clinical condition.</a:t>
            </a:r>
            <a:endParaRPr lang="en-IE" sz="4800" dirty="0"/>
          </a:p>
          <a:p>
            <a:pPr lvl="0"/>
            <a:r>
              <a:rPr lang="en-GB" sz="4800" b="1" dirty="0"/>
              <a:t>Blood Investigations</a:t>
            </a:r>
            <a:endParaRPr lang="en-IE" sz="4800" dirty="0"/>
          </a:p>
          <a:p>
            <a:pPr lvl="0"/>
            <a:r>
              <a:rPr lang="en-GB" sz="4800" dirty="0"/>
              <a:t>U + E - if possible, 12 hourly but at least every day until stable</a:t>
            </a:r>
            <a:endParaRPr lang="en-IE" sz="4800" dirty="0"/>
          </a:p>
          <a:p>
            <a:pPr lvl="0"/>
            <a:r>
              <a:rPr lang="en-GB" sz="4800" dirty="0" err="1"/>
              <a:t>Urate</a:t>
            </a:r>
            <a:r>
              <a:rPr lang="en-GB" sz="4800" dirty="0"/>
              <a:t> - if evidence of massive cell </a:t>
            </a:r>
            <a:r>
              <a:rPr lang="en-GB" sz="4800" dirty="0" err="1"/>
              <a:t>lysis</a:t>
            </a:r>
            <a:r>
              <a:rPr lang="en-GB" sz="4800" dirty="0"/>
              <a:t> or reduced urine output, monitor 6 hourly, otherwise once daily</a:t>
            </a:r>
            <a:endParaRPr lang="en-IE" sz="4800" dirty="0"/>
          </a:p>
          <a:p>
            <a:pPr lvl="0"/>
            <a:r>
              <a:rPr lang="en-GB" sz="4800" dirty="0" err="1"/>
              <a:t>Creatinine</a:t>
            </a:r>
            <a:r>
              <a:rPr lang="en-GB" sz="4800" dirty="0"/>
              <a:t> - as for </a:t>
            </a:r>
            <a:r>
              <a:rPr lang="en-GB" sz="4800" dirty="0" err="1"/>
              <a:t>urate</a:t>
            </a:r>
            <a:endParaRPr lang="en-IE" sz="4800" dirty="0"/>
          </a:p>
          <a:p>
            <a:pPr lvl="0"/>
            <a:r>
              <a:rPr lang="en-GB" sz="4800" dirty="0"/>
              <a:t>Inorganic Phosphate</a:t>
            </a:r>
            <a:endParaRPr lang="en-IE" sz="4800" dirty="0"/>
          </a:p>
          <a:p>
            <a:pPr lvl="0"/>
            <a:r>
              <a:rPr lang="en-GB" sz="4800" dirty="0"/>
              <a:t>FBP - daily</a:t>
            </a:r>
            <a:endParaRPr lang="en-IE" sz="4800" dirty="0"/>
          </a:p>
          <a:p>
            <a:pPr lvl="0"/>
            <a:r>
              <a:rPr lang="en-GB" sz="4800" b="1" dirty="0"/>
              <a:t>CXR</a:t>
            </a:r>
            <a:endParaRPr lang="en-IE" sz="4800" dirty="0"/>
          </a:p>
          <a:p>
            <a:pPr lvl="0"/>
            <a:r>
              <a:rPr lang="en-GB" sz="4800" b="1" dirty="0"/>
              <a:t>Renal ultrasound</a:t>
            </a:r>
            <a:r>
              <a:rPr lang="en-GB" sz="4800" dirty="0"/>
              <a:t> when a child has an abdominal mass to rule out renal infiltration or obstructive </a:t>
            </a:r>
            <a:r>
              <a:rPr lang="en-GB" sz="4800" dirty="0" err="1"/>
              <a:t>uropathy</a:t>
            </a:r>
            <a:r>
              <a:rPr lang="en-GB" sz="4800" dirty="0"/>
              <a:t>.  Children with the latter are at increased risk of renal failure and may require dialysis at an early stage.</a:t>
            </a:r>
            <a:endParaRPr lang="en-IE" sz="4800" dirty="0"/>
          </a:p>
          <a:p>
            <a:pPr lvl="0"/>
            <a:r>
              <a:rPr lang="en-GB" sz="4800" dirty="0"/>
              <a:t>If possible </a:t>
            </a:r>
            <a:r>
              <a:rPr lang="en-GB" sz="4800" b="1" dirty="0"/>
              <a:t>ECG</a:t>
            </a:r>
            <a:r>
              <a:rPr lang="en-GB" sz="4800" dirty="0"/>
              <a:t> monitoring if </a:t>
            </a:r>
            <a:r>
              <a:rPr lang="en-GB" sz="4800" dirty="0" err="1"/>
              <a:t>hyperkalemic</a:t>
            </a:r>
            <a:r>
              <a:rPr lang="en-GB" sz="4800" dirty="0"/>
              <a:t> or on calcium infusion if possible.</a:t>
            </a:r>
            <a:endParaRPr lang="en-IE" sz="4800" dirty="0"/>
          </a:p>
          <a:p>
            <a:pPr marL="0" indent="0">
              <a:buNone/>
            </a:pPr>
            <a:r>
              <a:rPr lang="en-GB" sz="4800" dirty="0"/>
              <a:t> </a:t>
            </a:r>
            <a:endParaRPr lang="en-IE" sz="4800" dirty="0"/>
          </a:p>
          <a:p>
            <a:pPr lvl="0"/>
            <a:r>
              <a:rPr lang="en-GB" sz="4800" b="1" dirty="0"/>
              <a:t>Allopurinol:</a:t>
            </a:r>
            <a:r>
              <a:rPr lang="en-GB" sz="4800" dirty="0"/>
              <a:t> 1month-15 years 10-20mg/kg daily. Maximum 400mg daily </a:t>
            </a:r>
            <a:endParaRPr lang="en-IE" sz="4800" dirty="0"/>
          </a:p>
          <a:p>
            <a:r>
              <a:rPr lang="en-GB" sz="4800" dirty="0"/>
              <a:t>15-18years – 10-20mg/kg daily with a maximum of 900mg.</a:t>
            </a:r>
            <a:endParaRPr lang="en-IE" sz="4800" dirty="0"/>
          </a:p>
          <a:p>
            <a:r>
              <a:rPr lang="en-GB" sz="4800" dirty="0"/>
              <a:t>Preferably with food. Doses over 300mg are given in divided doses. </a:t>
            </a:r>
            <a:endParaRPr lang="en-IE" sz="4800" dirty="0"/>
          </a:p>
          <a:p>
            <a:r>
              <a:rPr lang="en-GB" sz="4800" dirty="0"/>
              <a:t>Start from first admission and to continue for 5 days (or longer if child has confirmed Tumour </a:t>
            </a:r>
            <a:r>
              <a:rPr lang="en-GB" sz="4800" dirty="0" err="1"/>
              <a:t>Lysis</a:t>
            </a:r>
            <a:r>
              <a:rPr lang="en-GB" sz="4800" dirty="0"/>
              <a:t> Syndrome).</a:t>
            </a:r>
            <a:endParaRPr lang="en-IE" sz="4800" dirty="0"/>
          </a:p>
          <a:p>
            <a:endParaRPr lang="en-IE" sz="4800" dirty="0"/>
          </a:p>
          <a:p>
            <a:pPr lvl="0"/>
            <a:r>
              <a:rPr lang="en-GB" sz="4800" b="1" dirty="0" err="1"/>
              <a:t>Urate</a:t>
            </a:r>
            <a:r>
              <a:rPr lang="en-GB" sz="4800" b="1" dirty="0"/>
              <a:t> oxidase</a:t>
            </a:r>
            <a:r>
              <a:rPr lang="en-GB" sz="4800" dirty="0"/>
              <a:t> – Although this drug is currently unavailable on the ward it is important to include it here. It is extremely effective and is given at a dose of :</a:t>
            </a:r>
            <a:endParaRPr lang="en-IE" sz="4800" dirty="0"/>
          </a:p>
          <a:p>
            <a:r>
              <a:rPr lang="en-GB" sz="4800" dirty="0"/>
              <a:t>0.2mg/kg daily diluted in 50ml of </a:t>
            </a:r>
            <a:r>
              <a:rPr lang="en-GB" sz="4800" dirty="0" err="1"/>
              <a:t>NaCL</a:t>
            </a:r>
            <a:r>
              <a:rPr lang="en-GB" sz="4800" dirty="0"/>
              <a:t> 0.9%w/v administered over 30 minutes (for up to 5 days).</a:t>
            </a:r>
            <a:endParaRPr lang="en-IE" sz="4800" dirty="0"/>
          </a:p>
          <a:p>
            <a:r>
              <a:rPr lang="en-GB" sz="4800" dirty="0"/>
              <a:t>For children less than 5yrs with uric acid levels &gt; 400micromol/L </a:t>
            </a:r>
            <a:endParaRPr lang="en-IE" sz="4800" dirty="0"/>
          </a:p>
          <a:p>
            <a:r>
              <a:rPr lang="en-GB" sz="4800" dirty="0"/>
              <a:t>For children more than 5yrs with uric acid levels &gt; 600micromols/L </a:t>
            </a:r>
            <a:endParaRPr lang="en-IE" sz="4800" dirty="0"/>
          </a:p>
          <a:p>
            <a:r>
              <a:rPr lang="en-GB" sz="4800" dirty="0"/>
              <a:t>This should never be mixed with chemotherapy. Uric acid levels should be checked daily. </a:t>
            </a:r>
            <a:endParaRPr lang="en-IE" sz="4800" dirty="0"/>
          </a:p>
          <a:p>
            <a:r>
              <a:rPr lang="en-GB" sz="4800" dirty="0"/>
              <a:t> </a:t>
            </a:r>
            <a:endParaRPr lang="en-IE" sz="4800" dirty="0"/>
          </a:p>
          <a:p>
            <a:endParaRPr lang="en-IE" dirty="0"/>
          </a:p>
        </p:txBody>
      </p:sp>
    </p:spTree>
    <p:extLst>
      <p:ext uri="{BB962C8B-B14F-4D97-AF65-F5344CB8AC3E}">
        <p14:creationId xmlns:p14="http://schemas.microsoft.com/office/powerpoint/2010/main" val="215839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b="1" u="sng" dirty="0">
                <a:effectLst/>
                <a:latin typeface="Cambria"/>
                <a:cs typeface="Times New Roman"/>
              </a:rPr>
              <a:t>Management of TL Complications</a:t>
            </a:r>
            <a:endParaRPr lang="en-IE" dirty="0"/>
          </a:p>
        </p:txBody>
      </p:sp>
      <p:sp>
        <p:nvSpPr>
          <p:cNvPr id="3" name="Content Placeholder 2"/>
          <p:cNvSpPr>
            <a:spLocks noGrp="1"/>
          </p:cNvSpPr>
          <p:nvPr>
            <p:ph sz="half" idx="1"/>
          </p:nvPr>
        </p:nvSpPr>
        <p:spPr>
          <a:solidFill>
            <a:schemeClr val="accent1">
              <a:lumMod val="40000"/>
              <a:lumOff val="60000"/>
            </a:schemeClr>
          </a:solidFill>
        </p:spPr>
        <p:txBody>
          <a:bodyPr>
            <a:normAutofit fontScale="55000" lnSpcReduction="20000"/>
          </a:bodyPr>
          <a:lstStyle/>
          <a:p>
            <a:pPr marL="0" indent="0">
              <a:spcAft>
                <a:spcPts val="0"/>
              </a:spcAft>
              <a:buNone/>
            </a:pPr>
            <a:r>
              <a:rPr lang="en-GB" sz="2900" b="1" dirty="0">
                <a:effectLst/>
                <a:latin typeface="Cambria"/>
                <a:ea typeface="Times New Roman"/>
                <a:cs typeface="Times New Roman"/>
              </a:rPr>
              <a:t>Fluid Balance</a:t>
            </a:r>
            <a:r>
              <a:rPr lang="en-GB" sz="2900" dirty="0">
                <a:effectLst/>
                <a:latin typeface="Cambria"/>
                <a:ea typeface="Times New Roman"/>
                <a:cs typeface="Times New Roman"/>
              </a:rPr>
              <a:t>	</a:t>
            </a:r>
          </a:p>
          <a:p>
            <a:pPr marL="0" indent="0">
              <a:spcAft>
                <a:spcPts val="0"/>
              </a:spcAft>
              <a:buNone/>
            </a:pPr>
            <a:r>
              <a:rPr lang="en-GB" sz="2900" dirty="0">
                <a:effectLst/>
                <a:latin typeface="Cambria"/>
                <a:ea typeface="Times New Roman"/>
                <a:cs typeface="Times New Roman"/>
              </a:rPr>
              <a:t>If diuresis is not adequate and there is no evidence of obstructive </a:t>
            </a:r>
            <a:r>
              <a:rPr lang="en-GB" sz="2900" dirty="0" err="1">
                <a:effectLst/>
                <a:latin typeface="Cambria"/>
                <a:ea typeface="Times New Roman"/>
                <a:cs typeface="Times New Roman"/>
              </a:rPr>
              <a:t>uropathy</a:t>
            </a:r>
            <a:r>
              <a:rPr lang="en-GB" sz="2900" dirty="0">
                <a:effectLst/>
                <a:latin typeface="Cambria"/>
                <a:ea typeface="Times New Roman"/>
                <a:cs typeface="Times New Roman"/>
              </a:rPr>
              <a:t>, </a:t>
            </a:r>
            <a:r>
              <a:rPr lang="en-GB" sz="2900" dirty="0" err="1">
                <a:effectLst/>
                <a:latin typeface="Cambria"/>
                <a:ea typeface="Times New Roman"/>
                <a:cs typeface="Times New Roman"/>
              </a:rPr>
              <a:t>frusemide</a:t>
            </a:r>
            <a:r>
              <a:rPr lang="en-GB" sz="2900" dirty="0">
                <a:effectLst/>
                <a:latin typeface="Cambria"/>
                <a:ea typeface="Times New Roman"/>
                <a:cs typeface="Times New Roman"/>
              </a:rPr>
              <a:t> 1-2mg/kg can be given as a stat dose, or up to every 6 hours under strict consultant supervision and repeated as indicated.</a:t>
            </a:r>
            <a:endParaRPr lang="en-IE" sz="2900" dirty="0">
              <a:effectLst/>
              <a:latin typeface="Arial"/>
              <a:ea typeface="Times New Roman"/>
              <a:cs typeface="Times New Roman"/>
            </a:endParaRPr>
          </a:p>
          <a:p>
            <a:pPr marL="0" indent="0">
              <a:spcAft>
                <a:spcPts val="0"/>
              </a:spcAft>
              <a:buNone/>
            </a:pPr>
            <a:r>
              <a:rPr lang="en-GB" sz="2900" dirty="0">
                <a:effectLst/>
                <a:latin typeface="Cambria"/>
                <a:ea typeface="Times New Roman"/>
                <a:cs typeface="Times New Roman"/>
              </a:rPr>
              <a:t>continuing.</a:t>
            </a:r>
            <a:endParaRPr lang="en-IE" sz="2900" dirty="0">
              <a:effectLst/>
              <a:latin typeface="Arial"/>
              <a:ea typeface="Times New Roman"/>
              <a:cs typeface="Times New Roman"/>
            </a:endParaRPr>
          </a:p>
          <a:p>
            <a:pPr>
              <a:spcAft>
                <a:spcPts val="0"/>
              </a:spcAft>
            </a:pPr>
            <a:endParaRPr lang="en-IE" sz="2900" dirty="0">
              <a:effectLst/>
              <a:latin typeface="Arial"/>
              <a:ea typeface="Times New Roman"/>
              <a:cs typeface="Times New Roman"/>
            </a:endParaRPr>
          </a:p>
          <a:p>
            <a:pPr>
              <a:spcAft>
                <a:spcPts val="0"/>
              </a:spcAft>
            </a:pPr>
            <a:endParaRPr lang="en-IE" sz="2900" dirty="0">
              <a:effectLst/>
              <a:latin typeface="Arial"/>
              <a:ea typeface="Times New Roman"/>
              <a:cs typeface="Times New Roman"/>
            </a:endParaRPr>
          </a:p>
          <a:p>
            <a:pPr marL="0" indent="0">
              <a:spcAft>
                <a:spcPts val="0"/>
              </a:spcAft>
              <a:buNone/>
            </a:pPr>
            <a:r>
              <a:rPr lang="en-GB" sz="2900" b="1" dirty="0">
                <a:solidFill>
                  <a:srgbClr val="FF0000"/>
                </a:solidFill>
                <a:effectLst/>
                <a:latin typeface="Cambria"/>
                <a:ea typeface="Times New Roman"/>
                <a:cs typeface="Times New Roman"/>
              </a:rPr>
              <a:t>NB:  Stop infusion if </a:t>
            </a:r>
            <a:r>
              <a:rPr lang="en-GB" sz="2900" b="1" dirty="0" err="1">
                <a:solidFill>
                  <a:srgbClr val="FF0000"/>
                </a:solidFill>
                <a:effectLst/>
                <a:latin typeface="Cambria"/>
                <a:ea typeface="Times New Roman"/>
                <a:cs typeface="Times New Roman"/>
              </a:rPr>
              <a:t>bradycardia</a:t>
            </a:r>
            <a:r>
              <a:rPr lang="en-GB" sz="2900" b="1" dirty="0">
                <a:solidFill>
                  <a:srgbClr val="FF0000"/>
                </a:solidFill>
                <a:effectLst/>
                <a:latin typeface="Cambria"/>
                <a:ea typeface="Times New Roman"/>
                <a:cs typeface="Times New Roman"/>
              </a:rPr>
              <a:t> develops</a:t>
            </a:r>
            <a:r>
              <a:rPr lang="en-GB" sz="2900" b="1" dirty="0">
                <a:effectLst/>
                <a:latin typeface="Cambria"/>
                <a:ea typeface="Times New Roman"/>
                <a:cs typeface="Times New Roman"/>
              </a:rPr>
              <a:t>.</a:t>
            </a:r>
            <a:endParaRPr lang="en-IE" sz="2900" dirty="0">
              <a:effectLst/>
              <a:latin typeface="Arial"/>
              <a:ea typeface="Times New Roman"/>
              <a:cs typeface="Times New Roman"/>
            </a:endParaRPr>
          </a:p>
          <a:p>
            <a:pPr marL="0" indent="0">
              <a:spcAft>
                <a:spcPts val="0"/>
              </a:spcAft>
              <a:buNone/>
            </a:pPr>
            <a:r>
              <a:rPr lang="en-GB" sz="2900" b="1" dirty="0">
                <a:effectLst/>
                <a:latin typeface="Cambria"/>
                <a:ea typeface="Times New Roman"/>
                <a:cs typeface="Times New Roman"/>
              </a:rPr>
              <a:t>Site of cannula should be left exposed so that area can be inspected at regular intervals (extravasation causes severe tissue necrosis)</a:t>
            </a:r>
            <a:endParaRPr lang="en-IE" sz="2900" dirty="0">
              <a:effectLst/>
              <a:latin typeface="Arial"/>
              <a:ea typeface="Times New Roman"/>
              <a:cs typeface="Times New Roman"/>
            </a:endParaRPr>
          </a:p>
          <a:p>
            <a:endParaRPr lang="en-IE" dirty="0"/>
          </a:p>
        </p:txBody>
      </p:sp>
      <p:sp>
        <p:nvSpPr>
          <p:cNvPr id="5" name="Content Placeholder 4"/>
          <p:cNvSpPr>
            <a:spLocks noGrp="1"/>
          </p:cNvSpPr>
          <p:nvPr>
            <p:ph sz="half" idx="2"/>
          </p:nvPr>
        </p:nvSpPr>
        <p:spPr>
          <a:solidFill>
            <a:schemeClr val="accent1">
              <a:lumMod val="40000"/>
              <a:lumOff val="60000"/>
            </a:schemeClr>
          </a:solidFill>
        </p:spPr>
        <p:txBody>
          <a:bodyPr>
            <a:normAutofit fontScale="55000" lnSpcReduction="20000"/>
          </a:bodyPr>
          <a:lstStyle/>
          <a:p>
            <a:pPr marL="0" indent="0">
              <a:spcAft>
                <a:spcPts val="0"/>
              </a:spcAft>
              <a:buNone/>
            </a:pPr>
            <a:r>
              <a:rPr lang="en-GB" b="1" dirty="0">
                <a:effectLst/>
                <a:latin typeface="Cambria"/>
                <a:ea typeface="Times New Roman"/>
                <a:cs typeface="Times New Roman"/>
              </a:rPr>
              <a:t>Hypocalcaemia</a:t>
            </a:r>
          </a:p>
          <a:p>
            <a:pPr marL="0" indent="0">
              <a:spcAft>
                <a:spcPts val="0"/>
              </a:spcAft>
              <a:buNone/>
            </a:pPr>
            <a:r>
              <a:rPr lang="en-GB" u="sng" dirty="0">
                <a:effectLst/>
                <a:latin typeface="Cambria"/>
                <a:ea typeface="Times New Roman"/>
                <a:cs typeface="Times New Roman"/>
              </a:rPr>
              <a:t>Clinical signs</a:t>
            </a:r>
          </a:p>
          <a:p>
            <a:r>
              <a:rPr lang="en-GB" dirty="0">
                <a:effectLst/>
                <a:latin typeface="Cambria"/>
                <a:ea typeface="Times New Roman"/>
                <a:cs typeface="Times New Roman"/>
              </a:rPr>
              <a:t> </a:t>
            </a:r>
            <a:r>
              <a:rPr lang="en-US" dirty="0">
                <a:solidFill>
                  <a:srgbClr val="1A1A1A"/>
                </a:solidFill>
                <a:effectLst/>
                <a:latin typeface="Cambria"/>
                <a:ea typeface="Times New Roman"/>
                <a:cs typeface="Arial"/>
              </a:rPr>
              <a:t>neuromuscular irritability including</a:t>
            </a:r>
            <a:r>
              <a:rPr lang="en-GB" b="1" dirty="0">
                <a:effectLst/>
                <a:latin typeface="Cambria"/>
                <a:ea typeface="Times New Roman"/>
                <a:cs typeface="Times New Roman"/>
              </a:rPr>
              <a:t> (&lt;1.8 </a:t>
            </a:r>
            <a:r>
              <a:rPr lang="en-GB" b="1" dirty="0" err="1">
                <a:effectLst/>
                <a:latin typeface="Cambria"/>
                <a:ea typeface="Times New Roman"/>
                <a:cs typeface="Times New Roman"/>
              </a:rPr>
              <a:t>mmol</a:t>
            </a:r>
            <a:r>
              <a:rPr lang="en-GB" b="1" dirty="0">
                <a:effectLst/>
                <a:latin typeface="Cambria"/>
                <a:ea typeface="Times New Roman"/>
                <a:cs typeface="Times New Roman"/>
              </a:rPr>
              <a:t>/L)</a:t>
            </a:r>
            <a:r>
              <a:rPr lang="en-GB" b="1" i="1" dirty="0">
                <a:latin typeface="Cambria"/>
                <a:ea typeface="Times New Roman"/>
                <a:cs typeface="Times New Roman"/>
              </a:rPr>
              <a:t> </a:t>
            </a:r>
            <a:r>
              <a:rPr lang="en-US" dirty="0" err="1">
                <a:solidFill>
                  <a:srgbClr val="1A1A1A"/>
                </a:solidFill>
                <a:effectLst/>
                <a:latin typeface="Cambria"/>
                <a:ea typeface="Times New Roman"/>
                <a:cs typeface="Arial"/>
              </a:rPr>
              <a:t>tetany</a:t>
            </a:r>
            <a:r>
              <a:rPr lang="en-US" dirty="0">
                <a:solidFill>
                  <a:srgbClr val="1A1A1A"/>
                </a:solidFill>
                <a:effectLst/>
                <a:latin typeface="Cambria"/>
                <a:ea typeface="Times New Roman"/>
                <a:cs typeface="Arial"/>
              </a:rPr>
              <a:t> as manifested by </a:t>
            </a:r>
            <a:r>
              <a:rPr lang="en-US" dirty="0" err="1">
                <a:solidFill>
                  <a:srgbClr val="1A1A1A"/>
                </a:solidFill>
                <a:effectLst/>
                <a:latin typeface="Cambria"/>
                <a:ea typeface="Times New Roman"/>
                <a:cs typeface="Arial"/>
              </a:rPr>
              <a:t>Chvostek's</a:t>
            </a:r>
            <a:r>
              <a:rPr lang="en-US" dirty="0">
                <a:solidFill>
                  <a:srgbClr val="1A1A1A"/>
                </a:solidFill>
                <a:effectLst/>
                <a:latin typeface="Cambria"/>
                <a:ea typeface="Times New Roman"/>
                <a:cs typeface="Arial"/>
              </a:rPr>
              <a:t> sign (twitching on tapping of facial muscle) or Trousseau's sign (occlude brachial artery with BP cuff and hand spasms into painful ‘main </a:t>
            </a:r>
            <a:r>
              <a:rPr lang="en-US" dirty="0" err="1">
                <a:solidFill>
                  <a:srgbClr val="1A1A1A"/>
                </a:solidFill>
                <a:effectLst/>
                <a:latin typeface="Cambria"/>
                <a:ea typeface="Times New Roman"/>
                <a:cs typeface="Arial"/>
              </a:rPr>
              <a:t>d’accoucheur</a:t>
            </a:r>
            <a:r>
              <a:rPr lang="en-US" dirty="0">
                <a:solidFill>
                  <a:srgbClr val="1A1A1A"/>
                </a:solidFill>
                <a:effectLst/>
                <a:latin typeface="Cambria"/>
                <a:ea typeface="Times New Roman"/>
                <a:cs typeface="Arial"/>
              </a:rPr>
              <a:t>), bronchospasm,</a:t>
            </a:r>
          </a:p>
          <a:p>
            <a:r>
              <a:rPr lang="en-US" dirty="0">
                <a:solidFill>
                  <a:srgbClr val="1A1A1A"/>
                </a:solidFill>
                <a:effectLst/>
                <a:latin typeface="Cambria"/>
                <a:ea typeface="Times New Roman"/>
                <a:cs typeface="Arial"/>
              </a:rPr>
              <a:t>electrocardiographic changes</a:t>
            </a:r>
          </a:p>
          <a:p>
            <a:r>
              <a:rPr lang="en-US" dirty="0">
                <a:solidFill>
                  <a:srgbClr val="1A1A1A"/>
                </a:solidFill>
                <a:effectLst/>
                <a:latin typeface="Cambria"/>
                <a:ea typeface="Times New Roman"/>
                <a:cs typeface="Arial"/>
              </a:rPr>
              <a:t>seizures.</a:t>
            </a:r>
          </a:p>
          <a:p>
            <a:pPr marL="0" indent="0">
              <a:buNone/>
            </a:pPr>
            <a:r>
              <a:rPr lang="en-US" u="sng" dirty="0">
                <a:solidFill>
                  <a:srgbClr val="1A1A1A"/>
                </a:solidFill>
                <a:latin typeface="Cambria"/>
                <a:ea typeface="Times New Roman"/>
                <a:cs typeface="Arial"/>
              </a:rPr>
              <a:t>Management</a:t>
            </a:r>
            <a:endParaRPr lang="en-IE" u="sng" dirty="0">
              <a:effectLst/>
              <a:latin typeface="Arial"/>
              <a:ea typeface="Times New Roman"/>
              <a:cs typeface="Times New Roman"/>
            </a:endParaRPr>
          </a:p>
          <a:p>
            <a:pPr>
              <a:spcAft>
                <a:spcPts val="0"/>
              </a:spcAft>
            </a:pPr>
            <a:r>
              <a:rPr lang="en-GB" dirty="0" err="1">
                <a:effectLst/>
                <a:latin typeface="Cambria"/>
                <a:ea typeface="Times New Roman"/>
                <a:cs typeface="Times New Roman"/>
              </a:rPr>
              <a:t>Ca</a:t>
            </a:r>
            <a:r>
              <a:rPr lang="en-GB" dirty="0">
                <a:effectLst/>
                <a:latin typeface="Cambria"/>
                <a:ea typeface="Times New Roman"/>
                <a:cs typeface="Times New Roman"/>
              </a:rPr>
              <a:t> </a:t>
            </a:r>
            <a:r>
              <a:rPr lang="en-GB" dirty="0" err="1">
                <a:effectLst/>
                <a:latin typeface="Cambria"/>
                <a:ea typeface="Times New Roman"/>
                <a:cs typeface="Times New Roman"/>
              </a:rPr>
              <a:t>gluconate</a:t>
            </a:r>
            <a:r>
              <a:rPr lang="en-GB" dirty="0">
                <a:effectLst/>
                <a:latin typeface="Cambria"/>
                <a:ea typeface="Times New Roman"/>
                <a:cs typeface="Times New Roman"/>
              </a:rPr>
              <a:t> 10% (2.2mmol/10ml) 1-2mmol/kg/day i.e. as </a:t>
            </a:r>
            <a:r>
              <a:rPr lang="en-GB" u="sng" dirty="0">
                <a:effectLst/>
                <a:latin typeface="Cambria"/>
                <a:ea typeface="Times New Roman"/>
                <a:cs typeface="Times New Roman"/>
              </a:rPr>
              <a:t>separate infusion</a:t>
            </a:r>
            <a:r>
              <a:rPr lang="en-GB" dirty="0">
                <a:effectLst/>
                <a:latin typeface="Cambria"/>
                <a:ea typeface="Times New Roman"/>
                <a:cs typeface="Times New Roman"/>
              </a:rPr>
              <a:t> diluted in 100-200 </a:t>
            </a:r>
            <a:r>
              <a:rPr lang="en-GB" dirty="0">
                <a:solidFill>
                  <a:srgbClr val="000000"/>
                </a:solidFill>
                <a:effectLst/>
                <a:latin typeface="Cambria"/>
                <a:ea typeface="Times New Roman"/>
                <a:cs typeface="Times New Roman"/>
              </a:rPr>
              <a:t>ml </a:t>
            </a:r>
            <a:r>
              <a:rPr lang="en-GB" dirty="0">
                <a:effectLst/>
                <a:latin typeface="Cambria"/>
                <a:ea typeface="Times New Roman"/>
                <a:cs typeface="Times New Roman"/>
              </a:rPr>
              <a:t>0.9% w/v </a:t>
            </a:r>
            <a:r>
              <a:rPr lang="en-GB" dirty="0" err="1">
                <a:effectLst/>
                <a:latin typeface="Cambria"/>
                <a:ea typeface="Times New Roman"/>
                <a:cs typeface="Times New Roman"/>
              </a:rPr>
              <a:t>NaCI</a:t>
            </a:r>
            <a:r>
              <a:rPr lang="en-GB" dirty="0">
                <a:effectLst/>
                <a:latin typeface="Cambria"/>
                <a:ea typeface="Times New Roman"/>
                <a:cs typeface="Times New Roman"/>
              </a:rPr>
              <a:t>.  </a:t>
            </a:r>
          </a:p>
          <a:p>
            <a:pPr>
              <a:spcAft>
                <a:spcPts val="0"/>
              </a:spcAft>
            </a:pPr>
            <a:r>
              <a:rPr lang="en-GB" dirty="0">
                <a:effectLst/>
                <a:latin typeface="Cambria"/>
                <a:ea typeface="Times New Roman"/>
                <a:cs typeface="Times New Roman"/>
              </a:rPr>
              <a:t>If symptomatic, 0.1 </a:t>
            </a:r>
            <a:r>
              <a:rPr lang="en-GB" dirty="0" err="1">
                <a:effectLst/>
                <a:latin typeface="Cambria"/>
                <a:ea typeface="Times New Roman"/>
                <a:cs typeface="Times New Roman"/>
              </a:rPr>
              <a:t>mmol</a:t>
            </a:r>
            <a:r>
              <a:rPr lang="en-GB" dirty="0">
                <a:effectLst/>
                <a:latin typeface="Cambria"/>
                <a:ea typeface="Times New Roman"/>
                <a:cs typeface="Times New Roman"/>
              </a:rPr>
              <a:t>/kg </a:t>
            </a:r>
            <a:r>
              <a:rPr lang="en-GB" dirty="0" err="1">
                <a:effectLst/>
                <a:latin typeface="Cambria"/>
                <a:ea typeface="Times New Roman"/>
                <a:cs typeface="Times New Roman"/>
              </a:rPr>
              <a:t>Ca</a:t>
            </a:r>
            <a:r>
              <a:rPr lang="en-GB" dirty="0">
                <a:effectLst/>
                <a:latin typeface="Cambria"/>
                <a:ea typeface="Times New Roman"/>
                <a:cs typeface="Times New Roman"/>
              </a:rPr>
              <a:t> </a:t>
            </a:r>
            <a:r>
              <a:rPr lang="en-GB" dirty="0" err="1">
                <a:effectLst/>
                <a:latin typeface="Cambria"/>
                <a:ea typeface="Times New Roman"/>
                <a:cs typeface="Times New Roman"/>
              </a:rPr>
              <a:t>gluconate</a:t>
            </a:r>
            <a:r>
              <a:rPr lang="en-GB" dirty="0">
                <a:effectLst/>
                <a:latin typeface="Cambria"/>
                <a:ea typeface="Times New Roman"/>
                <a:cs typeface="Times New Roman"/>
              </a:rPr>
              <a:t> 10% (0.4ml/kg) diluted in 10-20 ml 0.9% w/v </a:t>
            </a:r>
            <a:r>
              <a:rPr lang="en-GB" dirty="0" err="1">
                <a:effectLst/>
                <a:latin typeface="Cambria"/>
                <a:ea typeface="Times New Roman"/>
                <a:cs typeface="Times New Roman"/>
              </a:rPr>
              <a:t>NaCI</a:t>
            </a:r>
            <a:r>
              <a:rPr lang="en-GB" dirty="0">
                <a:effectLst/>
                <a:latin typeface="Cambria"/>
                <a:ea typeface="Times New Roman"/>
                <a:cs typeface="Times New Roman"/>
              </a:rPr>
              <a:t> can be given </a:t>
            </a:r>
            <a:r>
              <a:rPr lang="en-GB" u="sng" dirty="0">
                <a:effectLst/>
                <a:latin typeface="Cambria"/>
                <a:ea typeface="Times New Roman"/>
                <a:cs typeface="Times New Roman"/>
              </a:rPr>
              <a:t>slowly</a:t>
            </a:r>
            <a:r>
              <a:rPr lang="en-GB" dirty="0">
                <a:effectLst/>
                <a:latin typeface="Cambria"/>
                <a:ea typeface="Times New Roman"/>
                <a:cs typeface="Times New Roman"/>
              </a:rPr>
              <a:t> over 10 </a:t>
            </a:r>
            <a:r>
              <a:rPr lang="en-GB" dirty="0" err="1">
                <a:effectLst/>
                <a:latin typeface="Cambria"/>
                <a:ea typeface="Times New Roman"/>
                <a:cs typeface="Times New Roman"/>
              </a:rPr>
              <a:t>mins</a:t>
            </a:r>
            <a:r>
              <a:rPr lang="en-GB" dirty="0">
                <a:effectLst/>
                <a:latin typeface="Cambria"/>
                <a:ea typeface="Times New Roman"/>
                <a:cs typeface="Times New Roman"/>
              </a:rPr>
              <a:t> with ECG monitoring if possible.  Calcium replacement may need to be continued at a lower dose while </a:t>
            </a:r>
            <a:r>
              <a:rPr lang="en-GB" dirty="0" err="1">
                <a:effectLst/>
                <a:latin typeface="Cambria"/>
                <a:ea typeface="Times New Roman"/>
                <a:cs typeface="Times New Roman"/>
              </a:rPr>
              <a:t>lysis</a:t>
            </a:r>
            <a:r>
              <a:rPr lang="en-GB" dirty="0">
                <a:effectLst/>
                <a:latin typeface="Cambria"/>
                <a:ea typeface="Times New Roman"/>
                <a:cs typeface="Times New Roman"/>
              </a:rPr>
              <a:t> is continuing</a:t>
            </a:r>
            <a:endParaRPr lang="en-IE" dirty="0"/>
          </a:p>
        </p:txBody>
      </p:sp>
    </p:spTree>
    <p:extLst>
      <p:ext uri="{BB962C8B-B14F-4D97-AF65-F5344CB8AC3E}">
        <p14:creationId xmlns:p14="http://schemas.microsoft.com/office/powerpoint/2010/main" val="200537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pPr algn="l"/>
            <a:r>
              <a:rPr lang="en-IE" dirty="0"/>
              <a:t>Cardiac Arrest first steps</a:t>
            </a:r>
          </a:p>
        </p:txBody>
      </p:sp>
      <p:graphicFrame>
        <p:nvGraphicFramePr>
          <p:cNvPr id="35" name="Table 34"/>
          <p:cNvGraphicFramePr>
            <a:graphicFrameLocks noGrp="1"/>
          </p:cNvGraphicFramePr>
          <p:nvPr>
            <p:extLst>
              <p:ext uri="{D42A27DB-BD31-4B8C-83A1-F6EECF244321}">
                <p14:modId xmlns:p14="http://schemas.microsoft.com/office/powerpoint/2010/main" val="804379561"/>
              </p:ext>
            </p:extLst>
          </p:nvPr>
        </p:nvGraphicFramePr>
        <p:xfrm>
          <a:off x="215518" y="1556793"/>
          <a:ext cx="8712968" cy="4762781"/>
        </p:xfrm>
        <a:graphic>
          <a:graphicData uri="http://schemas.openxmlformats.org/drawingml/2006/table">
            <a:tbl>
              <a:tblPr firstRow="1" firstCol="1" bandRow="1">
                <a:tableStyleId>{93296810-A885-4BE3-A3E7-6D5BEEA58F35}</a:tableStyleId>
              </a:tblPr>
              <a:tblGrid>
                <a:gridCol w="50405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864096">
                <a:tc rowSpan="2">
                  <a:txBody>
                    <a:bodyPr/>
                    <a:lstStyle/>
                    <a:p>
                      <a:pPr algn="ctr"/>
                      <a:r>
                        <a:rPr lang="en-IE" sz="3800" dirty="0"/>
                        <a:t>1</a:t>
                      </a:r>
                    </a:p>
                  </a:txBody>
                  <a:tcPr marL="123786" marR="123786" marT="61893" marB="61893" anchor="ctr"/>
                </a:tc>
                <a:tc>
                  <a:txBody>
                    <a:bodyPr/>
                    <a:lstStyle/>
                    <a:p>
                      <a:pPr algn="ctr"/>
                      <a:r>
                        <a:rPr lang="en-IE" sz="3800" dirty="0"/>
                        <a:t>Check</a:t>
                      </a:r>
                    </a:p>
                  </a:txBody>
                  <a:tcPr marL="123786" marR="123786" marT="61893" marB="61893"/>
                </a:tc>
                <a:tc>
                  <a:txBody>
                    <a:bodyPr/>
                    <a:lstStyle/>
                    <a:p>
                      <a:pPr algn="ctr"/>
                      <a:r>
                        <a:rPr lang="en-IE" sz="3800" dirty="0"/>
                        <a:t>Call </a:t>
                      </a:r>
                    </a:p>
                  </a:txBody>
                  <a:tcPr marL="123786" marR="123786" marT="61893" marB="61893"/>
                </a:tc>
                <a:tc>
                  <a:txBody>
                    <a:bodyPr/>
                    <a:lstStyle/>
                    <a:p>
                      <a:pPr algn="ctr"/>
                      <a:r>
                        <a:rPr lang="en-IE" sz="3800" dirty="0"/>
                        <a:t>Compress </a:t>
                      </a:r>
                    </a:p>
                  </a:txBody>
                  <a:tcPr marL="123786" marR="123786" marT="61893" marB="61893"/>
                </a:tc>
                <a:extLst>
                  <a:ext uri="{0D108BD9-81ED-4DB2-BD59-A6C34878D82A}">
                    <a16:rowId xmlns:a16="http://schemas.microsoft.com/office/drawing/2014/main" val="10000"/>
                  </a:ext>
                </a:extLst>
              </a:tr>
              <a:tr h="1946099">
                <a:tc vMerge="1">
                  <a:txBody>
                    <a:bodyPr/>
                    <a:lstStyle/>
                    <a:p>
                      <a:endParaRPr lang="en-IE" sz="2500" dirty="0"/>
                    </a:p>
                  </a:txBody>
                  <a:tcPr marL="123786" marR="123786" marT="61893" marB="61893"/>
                </a:tc>
                <a:tc>
                  <a:txBody>
                    <a:bodyPr/>
                    <a:lstStyle/>
                    <a:p>
                      <a:r>
                        <a:rPr lang="en-IE" sz="2400" dirty="0"/>
                        <a:t>Child is unresponsive or only gasping</a:t>
                      </a:r>
                    </a:p>
                  </a:txBody>
                  <a:tcPr marL="123786" marR="123786" marT="61893" marB="61893"/>
                </a:tc>
                <a:tc>
                  <a:txBody>
                    <a:bodyPr/>
                    <a:lstStyle/>
                    <a:p>
                      <a:r>
                        <a:rPr lang="en-IE" sz="2400" dirty="0"/>
                        <a:t>Shout for help!</a:t>
                      </a:r>
                    </a:p>
                  </a:txBody>
                  <a:tcPr marL="123786" marR="123786" marT="61893" marB="61893"/>
                </a:tc>
                <a:tc>
                  <a:txBody>
                    <a:bodyPr/>
                    <a:lstStyle/>
                    <a:p>
                      <a:r>
                        <a:rPr lang="en-IE" sz="2400" dirty="0"/>
                        <a:t>Push hard and fast on the chest</a:t>
                      </a:r>
                      <a:r>
                        <a:rPr lang="en-IE" sz="2400" baseline="0" dirty="0"/>
                        <a:t> at a rate of 120 compressions per minute</a:t>
                      </a:r>
                      <a:endParaRPr lang="en-IE" sz="2400" dirty="0"/>
                    </a:p>
                  </a:txBody>
                  <a:tcPr marL="123786" marR="123786" marT="61893" marB="61893"/>
                </a:tc>
                <a:extLst>
                  <a:ext uri="{0D108BD9-81ED-4DB2-BD59-A6C34878D82A}">
                    <a16:rowId xmlns:a16="http://schemas.microsoft.com/office/drawing/2014/main" val="10001"/>
                  </a:ext>
                </a:extLst>
              </a:tr>
              <a:tr h="1946099">
                <a:tc>
                  <a:txBody>
                    <a:bodyPr/>
                    <a:lstStyle/>
                    <a:p>
                      <a:pPr algn="ctr"/>
                      <a:r>
                        <a:rPr lang="en-IE" sz="3800" dirty="0"/>
                        <a:t>2</a:t>
                      </a:r>
                    </a:p>
                  </a:txBody>
                  <a:tcPr marL="123786" marR="123786" marT="61893" marB="61893" anchor="ctr"/>
                </a:tc>
                <a:tc>
                  <a:txBody>
                    <a:bodyPr/>
                    <a:lstStyle/>
                    <a:p>
                      <a:r>
                        <a:rPr lang="en-IE" sz="2400" dirty="0"/>
                        <a:t>Check pulse</a:t>
                      </a:r>
                      <a:r>
                        <a:rPr lang="en-IE" sz="2400" baseline="0" dirty="0"/>
                        <a:t> every 2 minutes </a:t>
                      </a:r>
                      <a:endParaRPr lang="en-IE" sz="2400" dirty="0"/>
                    </a:p>
                  </a:txBody>
                  <a:tcPr marL="123786" marR="123786" marT="61893" marB="61893"/>
                </a:tc>
                <a:tc>
                  <a:txBody>
                    <a:bodyPr/>
                    <a:lstStyle/>
                    <a:p>
                      <a:r>
                        <a:rPr lang="en-IE" sz="2400" dirty="0"/>
                        <a:t>Call the senior on-call </a:t>
                      </a:r>
                      <a:r>
                        <a:rPr lang="en-IE" sz="2400" baseline="0" dirty="0"/>
                        <a:t>and ICU for anaesthetic help</a:t>
                      </a:r>
                      <a:endParaRPr lang="en-IE" sz="2400" dirty="0"/>
                    </a:p>
                  </a:txBody>
                  <a:tcPr marL="123786" marR="123786" marT="61893" marB="61893"/>
                </a:tc>
                <a:tc>
                  <a:txBody>
                    <a:bodyPr/>
                    <a:lstStyle/>
                    <a:p>
                      <a:r>
                        <a:rPr lang="en-IE" sz="2400" dirty="0"/>
                        <a:t>Continue effective CPR  </a:t>
                      </a:r>
                      <a:r>
                        <a:rPr lang="en-IE" sz="2400"/>
                        <a:t>@  15:2 </a:t>
                      </a:r>
                      <a:endParaRPr lang="en-IE" sz="2400" dirty="0"/>
                    </a:p>
                    <a:p>
                      <a:r>
                        <a:rPr lang="en-IE" sz="2400" dirty="0"/>
                        <a:t>Give breaths with Bag-valve-mask</a:t>
                      </a:r>
                    </a:p>
                  </a:txBody>
                  <a:tcPr marL="123786" marR="123786" marT="61893" marB="6189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326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pPr lvl="1" algn="ctr" rtl="0">
              <a:spcBef>
                <a:spcPct val="0"/>
              </a:spcBef>
            </a:pPr>
            <a:br>
              <a:rPr lang="en-US" b="1" u="sng" cap="small" dirty="0">
                <a:effectLst/>
                <a:latin typeface="Cambria"/>
                <a:cs typeface="Arial"/>
              </a:rPr>
            </a:br>
            <a:r>
              <a:rPr lang="en-US" b="1" u="sng" cap="small" dirty="0">
                <a:effectLst/>
                <a:latin typeface="Cambria"/>
                <a:cs typeface="Arial"/>
              </a:rPr>
              <a:t>HYPERKALAEMIA</a:t>
            </a:r>
            <a:br>
              <a:rPr lang="en-US" b="1" u="sng" cap="small" dirty="0">
                <a:effectLst/>
                <a:latin typeface="Cambria"/>
                <a:cs typeface="Arial"/>
              </a:rPr>
            </a:br>
            <a:r>
              <a:rPr lang="en-US" b="1" cap="small" dirty="0">
                <a:effectLst/>
                <a:latin typeface="Cambria"/>
                <a:cs typeface="Arial"/>
              </a:rPr>
              <a:t>D</a:t>
            </a:r>
            <a:r>
              <a:rPr lang="en-GB" b="1" dirty="0" err="1">
                <a:effectLst/>
                <a:latin typeface="Cambria"/>
                <a:ea typeface="Times New Roman"/>
                <a:cs typeface="Times New Roman"/>
              </a:rPr>
              <a:t>efined</a:t>
            </a:r>
            <a:r>
              <a:rPr lang="en-GB" b="1" dirty="0">
                <a:effectLst/>
                <a:latin typeface="Cambria"/>
                <a:ea typeface="Times New Roman"/>
                <a:cs typeface="Times New Roman"/>
              </a:rPr>
              <a:t> as serum potassium greater than 5.5 </a:t>
            </a:r>
            <a:r>
              <a:rPr lang="en-GB" b="1" dirty="0" err="1">
                <a:effectLst/>
                <a:latin typeface="Cambria"/>
                <a:ea typeface="Times New Roman"/>
                <a:cs typeface="Times New Roman"/>
              </a:rPr>
              <a:t>mEq</a:t>
            </a:r>
            <a:r>
              <a:rPr lang="en-GB" b="1" dirty="0">
                <a:effectLst/>
                <a:latin typeface="Cambria"/>
                <a:ea typeface="Times New Roman"/>
                <a:cs typeface="Times New Roman"/>
              </a:rPr>
              <a:t>/L (</a:t>
            </a:r>
            <a:r>
              <a:rPr lang="en-GB" b="1" dirty="0" err="1">
                <a:effectLst/>
                <a:latin typeface="Cambria"/>
                <a:ea typeface="Times New Roman"/>
                <a:cs typeface="Times New Roman"/>
              </a:rPr>
              <a:t>mmol</a:t>
            </a:r>
            <a:r>
              <a:rPr lang="en-GB" b="1" dirty="0">
                <a:effectLst/>
                <a:latin typeface="Cambria"/>
                <a:ea typeface="Times New Roman"/>
                <a:cs typeface="Times New Roman"/>
              </a:rPr>
              <a:t>/L). </a:t>
            </a:r>
            <a:r>
              <a:rPr lang="en-GB" b="1" dirty="0">
                <a:solidFill>
                  <a:srgbClr val="FF0000"/>
                </a:solidFill>
                <a:effectLst/>
                <a:latin typeface="Cambria"/>
                <a:ea typeface="Times New Roman"/>
                <a:cs typeface="Times New Roman"/>
              </a:rPr>
              <a:t>Severe hyperkalaemia (potassium &gt; 7mmol/L) is a medical emergency and requires urgent treatment</a:t>
            </a:r>
            <a:r>
              <a:rPr lang="en-GB" b="1" dirty="0">
                <a:effectLst/>
                <a:latin typeface="Cambria"/>
                <a:ea typeface="Times New Roman"/>
                <a:cs typeface="Times New Roman"/>
              </a:rPr>
              <a:t>.</a:t>
            </a:r>
            <a:br>
              <a:rPr lang="en-IE" b="1" u="sng" cap="small" dirty="0">
                <a:effectLst/>
                <a:latin typeface="Cambria"/>
                <a:cs typeface="Arial"/>
              </a:rPr>
            </a:br>
            <a:endParaRPr lang="en-IE" b="1" dirty="0"/>
          </a:p>
        </p:txBody>
      </p:sp>
      <p:sp>
        <p:nvSpPr>
          <p:cNvPr id="3" name="Content Placeholder 2"/>
          <p:cNvSpPr>
            <a:spLocks noGrp="1"/>
          </p:cNvSpPr>
          <p:nvPr>
            <p:ph sz="half" idx="1"/>
          </p:nvPr>
        </p:nvSpPr>
        <p:spPr>
          <a:xfrm>
            <a:off x="457200" y="1412776"/>
            <a:ext cx="4038600" cy="4968552"/>
          </a:xfrm>
          <a:solidFill>
            <a:schemeClr val="accent1">
              <a:lumMod val="20000"/>
              <a:lumOff val="80000"/>
            </a:schemeClr>
          </a:solidFill>
        </p:spPr>
        <p:txBody>
          <a:bodyPr>
            <a:normAutofit fontScale="25000" lnSpcReduction="20000"/>
          </a:bodyPr>
          <a:lstStyle/>
          <a:p>
            <a:pPr marL="0" indent="0" algn="just">
              <a:spcAft>
                <a:spcPts val="0"/>
              </a:spcAft>
              <a:buNone/>
            </a:pPr>
            <a:r>
              <a:rPr lang="en-GB" b="1" dirty="0">
                <a:effectLst/>
                <a:latin typeface="Cambria"/>
                <a:ea typeface="Times New Roman"/>
                <a:cs typeface="Times New Roman"/>
              </a:rPr>
              <a:t> </a:t>
            </a:r>
            <a:endParaRPr lang="en-IE" dirty="0">
              <a:effectLst/>
              <a:latin typeface="Arial"/>
              <a:ea typeface="Times New Roman"/>
              <a:cs typeface="Times New Roman"/>
            </a:endParaRPr>
          </a:p>
          <a:p>
            <a:pPr algn="just"/>
            <a:r>
              <a:rPr lang="en-US" sz="4400" dirty="0">
                <a:effectLst/>
                <a:latin typeface="Cambria"/>
                <a:ea typeface="MS Mincho"/>
                <a:cs typeface="Times New Roman"/>
              </a:rPr>
              <a:t>Consider cause of </a:t>
            </a:r>
            <a:r>
              <a:rPr lang="en-US" sz="4400" dirty="0" err="1">
                <a:effectLst/>
                <a:latin typeface="Cambria"/>
                <a:ea typeface="MS Mincho"/>
                <a:cs typeface="Times New Roman"/>
              </a:rPr>
              <a:t>hyperkalaemia</a:t>
            </a:r>
            <a:r>
              <a:rPr lang="en-US" sz="4400" dirty="0">
                <a:effectLst/>
                <a:latin typeface="Cambria"/>
                <a:ea typeface="MS Mincho"/>
                <a:cs typeface="Times New Roman"/>
              </a:rPr>
              <a:t>. Review medication list and check previous blood results. </a:t>
            </a:r>
            <a:endParaRPr lang="en-IE" sz="4400" dirty="0">
              <a:effectLst/>
              <a:latin typeface="Cambria"/>
              <a:ea typeface="MS Mincho"/>
              <a:cs typeface="Times New Roman"/>
            </a:endParaRPr>
          </a:p>
          <a:p>
            <a:pPr marL="114300" indent="0" algn="just">
              <a:spcAft>
                <a:spcPts val="0"/>
              </a:spcAft>
              <a:buNone/>
            </a:pPr>
            <a:r>
              <a:rPr lang="en-US" sz="4400" dirty="0">
                <a:effectLst/>
                <a:latin typeface="Cambria"/>
                <a:ea typeface="MS Mincho"/>
                <a:cs typeface="Times New Roman"/>
              </a:rPr>
              <a:t> </a:t>
            </a:r>
            <a:endParaRPr lang="en-IE" sz="4400" dirty="0">
              <a:effectLst/>
              <a:latin typeface="Cambria"/>
              <a:ea typeface="MS Mincho"/>
              <a:cs typeface="Times New Roman"/>
            </a:endParaRPr>
          </a:p>
          <a:p>
            <a:pPr algn="just"/>
            <a:r>
              <a:rPr lang="en-US" sz="4400" dirty="0">
                <a:effectLst/>
                <a:latin typeface="Cambria"/>
                <a:ea typeface="MS Mincho"/>
                <a:cs typeface="Times New Roman"/>
              </a:rPr>
              <a:t>Repeat an urgent renal profile (including potassium, sodium, chloride, urea and </a:t>
            </a:r>
            <a:r>
              <a:rPr lang="en-US" sz="4400" dirty="0" err="1">
                <a:effectLst/>
                <a:latin typeface="Cambria"/>
                <a:ea typeface="MS Mincho"/>
                <a:cs typeface="Times New Roman"/>
              </a:rPr>
              <a:t>creatinine</a:t>
            </a:r>
            <a:r>
              <a:rPr lang="en-US" sz="4400" dirty="0">
                <a:effectLst/>
                <a:latin typeface="Cambria"/>
                <a:ea typeface="MS Mincho"/>
                <a:cs typeface="Times New Roman"/>
              </a:rPr>
              <a:t>); inform the lab that this is urgent and ensure the sample is taken to the lab immediately. Do not delay treatment if the clinical picture is in keeping with the blood result.</a:t>
            </a:r>
            <a:endParaRPr lang="en-IE" sz="4400" dirty="0">
              <a:effectLst/>
              <a:latin typeface="Cambria"/>
              <a:ea typeface="MS Mincho"/>
              <a:cs typeface="Times New Roman"/>
            </a:endParaRPr>
          </a:p>
          <a:p>
            <a:pPr marL="114300" indent="0" algn="just">
              <a:spcAft>
                <a:spcPts val="0"/>
              </a:spcAft>
              <a:buNone/>
            </a:pPr>
            <a:r>
              <a:rPr lang="en-US" sz="4400" dirty="0">
                <a:effectLst/>
                <a:latin typeface="Cambria"/>
                <a:ea typeface="MS Mincho"/>
                <a:cs typeface="Times New Roman"/>
              </a:rPr>
              <a:t> </a:t>
            </a:r>
            <a:endParaRPr lang="en-IE" sz="4400" dirty="0">
              <a:effectLst/>
              <a:latin typeface="Cambria"/>
              <a:ea typeface="MS Mincho"/>
              <a:cs typeface="Times New Roman"/>
            </a:endParaRPr>
          </a:p>
          <a:p>
            <a:pPr algn="just"/>
            <a:r>
              <a:rPr lang="en-US" sz="4400" dirty="0">
                <a:effectLst/>
                <a:latin typeface="Cambria"/>
                <a:ea typeface="MS Mincho"/>
                <a:cs typeface="Times New Roman"/>
              </a:rPr>
              <a:t>Perform an ECG if possible but do not delay treatment. Place on a cardiac monitor and pulse </a:t>
            </a:r>
            <a:r>
              <a:rPr lang="en-US" sz="4400" dirty="0" err="1">
                <a:effectLst/>
                <a:latin typeface="Cambria"/>
                <a:ea typeface="MS Mincho"/>
                <a:cs typeface="Times New Roman"/>
              </a:rPr>
              <a:t>oximeter</a:t>
            </a:r>
            <a:r>
              <a:rPr lang="en-US" sz="4400" dirty="0">
                <a:effectLst/>
                <a:latin typeface="Cambria"/>
                <a:ea typeface="MS Mincho"/>
                <a:cs typeface="Times New Roman"/>
              </a:rPr>
              <a:t> if possible.</a:t>
            </a:r>
            <a:endParaRPr lang="en-IE" sz="4400" dirty="0">
              <a:effectLst/>
              <a:latin typeface="Cambria"/>
              <a:ea typeface="MS Mincho"/>
              <a:cs typeface="Times New Roman"/>
            </a:endParaRPr>
          </a:p>
          <a:p>
            <a:pPr marL="114300" indent="0" algn="just">
              <a:spcAft>
                <a:spcPts val="0"/>
              </a:spcAft>
              <a:buNone/>
            </a:pPr>
            <a:r>
              <a:rPr lang="en-US" sz="4400" dirty="0">
                <a:effectLst/>
                <a:latin typeface="Cambria"/>
                <a:ea typeface="MS Mincho"/>
                <a:cs typeface="Times New Roman"/>
              </a:rPr>
              <a:t> </a:t>
            </a:r>
            <a:endParaRPr lang="en-IE" sz="4400" dirty="0">
              <a:effectLst/>
              <a:latin typeface="Cambria"/>
              <a:ea typeface="MS Mincho"/>
              <a:cs typeface="Times New Roman"/>
            </a:endParaRPr>
          </a:p>
          <a:p>
            <a:pPr marL="0" indent="0" algn="just">
              <a:buNone/>
            </a:pPr>
            <a:r>
              <a:rPr lang="en-US" sz="4400" b="1" u="sng" dirty="0">
                <a:effectLst/>
                <a:latin typeface="Cambria"/>
                <a:ea typeface="MS Mincho"/>
                <a:cs typeface="Times New Roman"/>
              </a:rPr>
              <a:t>Cardiac membrane stabilization.</a:t>
            </a:r>
            <a:endParaRPr lang="en-IE" sz="4400" b="1" u="sng" dirty="0">
              <a:latin typeface="Cambria"/>
              <a:ea typeface="MS Mincho"/>
              <a:cs typeface="Times New Roman"/>
            </a:endParaRPr>
          </a:p>
          <a:p>
            <a:pPr marL="0" indent="0" algn="just">
              <a:buNone/>
            </a:pPr>
            <a:r>
              <a:rPr lang="en-US" sz="4400" dirty="0">
                <a:effectLst/>
                <a:latin typeface="Cambria"/>
                <a:ea typeface="MS Mincho"/>
                <a:cs typeface="Times New Roman"/>
              </a:rPr>
              <a:t>Calcium should be infused </a:t>
            </a:r>
            <a:r>
              <a:rPr lang="en-US" sz="4400" b="1" dirty="0">
                <a:effectLst/>
                <a:latin typeface="Cambria"/>
                <a:ea typeface="MS Mincho"/>
                <a:cs typeface="Times New Roman"/>
              </a:rPr>
              <a:t>SLOWLY </a:t>
            </a:r>
            <a:r>
              <a:rPr lang="en-US" sz="4400" b="1" cap="all" dirty="0">
                <a:effectLst/>
                <a:latin typeface="Cambria"/>
                <a:ea typeface="MS Mincho"/>
                <a:cs typeface="Times New Roman"/>
              </a:rPr>
              <a:t>over 5 minutes</a:t>
            </a:r>
            <a:r>
              <a:rPr lang="en-US" sz="4400" b="1" dirty="0">
                <a:effectLst/>
                <a:latin typeface="Cambria"/>
                <a:ea typeface="MS Mincho"/>
                <a:cs typeface="Times New Roman"/>
              </a:rPr>
              <a:t> </a:t>
            </a:r>
            <a:r>
              <a:rPr lang="en-US" sz="4400" dirty="0">
                <a:effectLst/>
                <a:latin typeface="Cambria"/>
                <a:ea typeface="MS Mincho"/>
                <a:cs typeface="Times New Roman"/>
              </a:rPr>
              <a:t>intravenously to patients with:</a:t>
            </a:r>
            <a:endParaRPr lang="en-IE" sz="4400" dirty="0">
              <a:latin typeface="Cambria"/>
              <a:ea typeface="MS Mincho"/>
              <a:cs typeface="Times New Roman"/>
            </a:endParaRPr>
          </a:p>
          <a:p>
            <a:pPr algn="just"/>
            <a:r>
              <a:rPr lang="en-US" sz="4400" dirty="0">
                <a:effectLst/>
                <a:latin typeface="Cambria"/>
                <a:ea typeface="MS Mincho"/>
                <a:cs typeface="Times New Roman"/>
              </a:rPr>
              <a:t>Serum potassium &gt;7mmol/L OR</a:t>
            </a:r>
            <a:endParaRPr lang="en-IE" sz="4400" dirty="0">
              <a:latin typeface="Cambria"/>
              <a:ea typeface="MS Mincho"/>
              <a:cs typeface="Times New Roman"/>
            </a:endParaRPr>
          </a:p>
          <a:p>
            <a:pPr algn="just"/>
            <a:r>
              <a:rPr lang="en-US" sz="4400" dirty="0">
                <a:effectLst/>
                <a:latin typeface="Cambria"/>
                <a:ea typeface="MS Mincho"/>
                <a:cs typeface="Times New Roman"/>
              </a:rPr>
              <a:t>Significant ECG changes </a:t>
            </a:r>
          </a:p>
          <a:p>
            <a:pPr algn="just"/>
            <a:r>
              <a:rPr lang="en-US" sz="4400" dirty="0">
                <a:effectLst/>
                <a:latin typeface="Cambria"/>
                <a:ea typeface="MS Mincho"/>
                <a:cs typeface="Times New Roman"/>
              </a:rPr>
              <a:t>Severe arrhythmias thought to be caused by </a:t>
            </a:r>
            <a:r>
              <a:rPr lang="en-US" sz="4400" dirty="0" err="1">
                <a:effectLst/>
                <a:latin typeface="Cambria"/>
                <a:ea typeface="MS Mincho"/>
                <a:cs typeface="Times New Roman"/>
              </a:rPr>
              <a:t>hyperkalaemia</a:t>
            </a:r>
            <a:r>
              <a:rPr lang="en-US" sz="4400" dirty="0">
                <a:effectLst/>
                <a:latin typeface="Cambria"/>
                <a:ea typeface="MS Mincho"/>
                <a:cs typeface="Times New Roman"/>
              </a:rPr>
              <a:t> </a:t>
            </a:r>
            <a:endParaRPr lang="en-IE" sz="4400" dirty="0">
              <a:effectLst/>
              <a:latin typeface="Cambria"/>
              <a:ea typeface="MS Mincho"/>
              <a:cs typeface="Times New Roman"/>
            </a:endParaRPr>
          </a:p>
          <a:p>
            <a:pPr marL="0" indent="0" algn="just">
              <a:spcAft>
                <a:spcPts val="0"/>
              </a:spcAft>
              <a:buNone/>
            </a:pPr>
            <a:endParaRPr lang="en-GB" sz="4400" dirty="0">
              <a:latin typeface="Cambria"/>
              <a:ea typeface="Times New Roman"/>
              <a:cs typeface="Times New Roman"/>
            </a:endParaRPr>
          </a:p>
          <a:p>
            <a:pPr marL="0" indent="0" algn="just">
              <a:spcAft>
                <a:spcPts val="0"/>
              </a:spcAft>
              <a:buNone/>
            </a:pPr>
            <a:r>
              <a:rPr lang="en-GB" sz="4400" b="1" dirty="0">
                <a:solidFill>
                  <a:srgbClr val="00B050"/>
                </a:solidFill>
                <a:effectLst/>
                <a:latin typeface="Cambria"/>
                <a:ea typeface="Times New Roman"/>
                <a:cs typeface="Times New Roman"/>
              </a:rPr>
              <a:t>There are two forms of calcium. Please check carefully which is available in your centre and calculate accordingly. Note the large difference in maximum volumes. (If both are available use calcium </a:t>
            </a:r>
            <a:r>
              <a:rPr lang="en-GB" sz="4400" b="1" dirty="0" err="1">
                <a:solidFill>
                  <a:srgbClr val="00B050"/>
                </a:solidFill>
                <a:effectLst/>
                <a:latin typeface="Cambria"/>
                <a:ea typeface="Times New Roman"/>
                <a:cs typeface="Times New Roman"/>
              </a:rPr>
              <a:t>gluconate</a:t>
            </a:r>
            <a:r>
              <a:rPr lang="en-GB" sz="4400" b="1" dirty="0">
                <a:solidFill>
                  <a:srgbClr val="00B050"/>
                </a:solidFill>
                <a:effectLst/>
                <a:latin typeface="Cambria"/>
                <a:ea typeface="Times New Roman"/>
                <a:cs typeface="Times New Roman"/>
              </a:rPr>
              <a:t>):</a:t>
            </a:r>
            <a:endParaRPr lang="en-IE" sz="4400" b="1" dirty="0">
              <a:solidFill>
                <a:srgbClr val="00B050"/>
              </a:solidFill>
              <a:effectLst/>
              <a:latin typeface="Arial"/>
              <a:ea typeface="Times New Roman"/>
              <a:cs typeface="Times New Roman"/>
            </a:endParaRPr>
          </a:p>
          <a:p>
            <a:pPr marL="0" indent="0" algn="just">
              <a:buNone/>
            </a:pPr>
            <a:r>
              <a:rPr lang="en-US" sz="4400" dirty="0">
                <a:effectLst/>
                <a:latin typeface="Cambria"/>
                <a:ea typeface="MS Mincho"/>
                <a:cs typeface="Times New Roman"/>
              </a:rPr>
              <a:t>IV </a:t>
            </a:r>
            <a:r>
              <a:rPr lang="en-US" sz="4400" cap="all" dirty="0">
                <a:effectLst/>
                <a:latin typeface="Cambria"/>
                <a:ea typeface="MS Mincho"/>
                <a:cs typeface="Times New Roman"/>
              </a:rPr>
              <a:t>Calcium </a:t>
            </a:r>
            <a:r>
              <a:rPr lang="en-US" sz="4400" cap="all" dirty="0" err="1">
                <a:effectLst/>
                <a:latin typeface="Cambria"/>
                <a:ea typeface="MS Mincho"/>
                <a:cs typeface="Times New Roman"/>
              </a:rPr>
              <a:t>Gluconate</a:t>
            </a:r>
            <a:r>
              <a:rPr lang="en-US" sz="4400" dirty="0">
                <a:effectLst/>
                <a:latin typeface="Cambria"/>
                <a:ea typeface="MS Mincho"/>
                <a:cs typeface="Times New Roman"/>
              </a:rPr>
              <a:t> 10%w/v, 0.5 -1ml/kg (equivalent to 0.11-0.22mmol/kg). The </a:t>
            </a:r>
            <a:r>
              <a:rPr lang="en-US" sz="4400" b="1" dirty="0">
                <a:effectLst/>
                <a:latin typeface="Cambria"/>
                <a:ea typeface="MS Mincho"/>
                <a:cs typeface="Times New Roman"/>
              </a:rPr>
              <a:t>maximum single dose </a:t>
            </a:r>
            <a:r>
              <a:rPr lang="en-US" sz="4400" dirty="0">
                <a:effectLst/>
                <a:latin typeface="Cambria"/>
                <a:ea typeface="MS Mincho"/>
                <a:cs typeface="Times New Roman"/>
              </a:rPr>
              <a:t>is 4.4mmol or</a:t>
            </a:r>
            <a:r>
              <a:rPr lang="en-US" sz="4400" b="1" dirty="0">
                <a:effectLst/>
                <a:latin typeface="Cambria"/>
                <a:ea typeface="MS Mincho"/>
                <a:cs typeface="Times New Roman"/>
              </a:rPr>
              <a:t> 20ml.</a:t>
            </a:r>
            <a:endParaRPr lang="en-IE" sz="4400" dirty="0">
              <a:effectLst/>
              <a:latin typeface="Cambria"/>
              <a:ea typeface="MS Mincho"/>
              <a:cs typeface="Times New Roman"/>
            </a:endParaRPr>
          </a:p>
          <a:p>
            <a:pPr marL="571500" indent="0" algn="ctr">
              <a:spcAft>
                <a:spcPts val="0"/>
              </a:spcAft>
              <a:buNone/>
            </a:pPr>
            <a:r>
              <a:rPr lang="en-US" sz="4400" b="1" dirty="0">
                <a:effectLst/>
                <a:latin typeface="Cambria"/>
                <a:ea typeface="MS Mincho"/>
                <a:cs typeface="Times New Roman"/>
              </a:rPr>
              <a:t>OR</a:t>
            </a:r>
            <a:endParaRPr lang="en-IE" sz="4400" dirty="0">
              <a:effectLst/>
              <a:latin typeface="Cambria"/>
              <a:ea typeface="MS Mincho"/>
              <a:cs typeface="Times New Roman"/>
            </a:endParaRPr>
          </a:p>
          <a:p>
            <a:pPr marL="0" indent="0" algn="just">
              <a:buNone/>
            </a:pPr>
            <a:r>
              <a:rPr lang="en-US" sz="4400" dirty="0">
                <a:effectLst/>
                <a:latin typeface="Cambria"/>
                <a:ea typeface="MS Mincho"/>
                <a:cs typeface="Times New Roman"/>
              </a:rPr>
              <a:t>IV </a:t>
            </a:r>
            <a:r>
              <a:rPr lang="en-US" sz="4400" cap="all" dirty="0">
                <a:effectLst/>
                <a:latin typeface="Cambria"/>
                <a:ea typeface="MS Mincho"/>
                <a:cs typeface="Times New Roman"/>
              </a:rPr>
              <a:t>Calcium Chloride</a:t>
            </a:r>
            <a:r>
              <a:rPr lang="en-US" sz="4400" dirty="0">
                <a:effectLst/>
                <a:latin typeface="Cambria"/>
                <a:ea typeface="MS Mincho"/>
                <a:cs typeface="Times New Roman"/>
              </a:rPr>
              <a:t> 10%w/v, 0.2ml/kg (equivalent to 0.14mmol/kg) The </a:t>
            </a:r>
            <a:r>
              <a:rPr lang="en-US" sz="4400" b="1" dirty="0">
                <a:effectLst/>
                <a:latin typeface="Cambria"/>
                <a:ea typeface="MS Mincho"/>
                <a:cs typeface="Times New Roman"/>
              </a:rPr>
              <a:t>maximum single dose</a:t>
            </a:r>
            <a:r>
              <a:rPr lang="en-US" sz="4400" dirty="0">
                <a:effectLst/>
                <a:latin typeface="Cambria"/>
                <a:ea typeface="MS Mincho"/>
                <a:cs typeface="Times New Roman"/>
              </a:rPr>
              <a:t> is 1.4mmol or</a:t>
            </a:r>
            <a:r>
              <a:rPr lang="en-US" sz="4400" b="1" dirty="0">
                <a:effectLst/>
                <a:latin typeface="Cambria"/>
                <a:ea typeface="MS Mincho"/>
                <a:cs typeface="Times New Roman"/>
              </a:rPr>
              <a:t> 2ml.</a:t>
            </a:r>
            <a:endParaRPr lang="en-IE" sz="4400" dirty="0">
              <a:effectLst/>
              <a:latin typeface="Cambria"/>
              <a:ea typeface="MS Mincho"/>
              <a:cs typeface="Times New Roman"/>
            </a:endParaRPr>
          </a:p>
          <a:p>
            <a:pPr marL="114300" indent="0" algn="just">
              <a:spcAft>
                <a:spcPts val="0"/>
              </a:spcAft>
              <a:buNone/>
            </a:pPr>
            <a:r>
              <a:rPr lang="en-US" sz="4400" dirty="0">
                <a:effectLst/>
                <a:latin typeface="Cambria"/>
                <a:ea typeface="MS Mincho"/>
                <a:cs typeface="Times New Roman"/>
              </a:rPr>
              <a:t> </a:t>
            </a:r>
            <a:endParaRPr lang="en-IE" sz="4400" dirty="0">
              <a:effectLst/>
              <a:latin typeface="Cambria"/>
              <a:ea typeface="MS Mincho"/>
              <a:cs typeface="Times New Roman"/>
            </a:endParaRPr>
          </a:p>
        </p:txBody>
      </p:sp>
      <p:sp>
        <p:nvSpPr>
          <p:cNvPr id="4" name="Content Placeholder 3"/>
          <p:cNvSpPr>
            <a:spLocks noGrp="1"/>
          </p:cNvSpPr>
          <p:nvPr>
            <p:ph sz="half" idx="2"/>
          </p:nvPr>
        </p:nvSpPr>
        <p:spPr>
          <a:xfrm>
            <a:off x="4644008" y="1484784"/>
            <a:ext cx="4038600" cy="4752528"/>
          </a:xfrm>
          <a:solidFill>
            <a:schemeClr val="accent1">
              <a:lumMod val="20000"/>
              <a:lumOff val="80000"/>
            </a:schemeClr>
          </a:solidFill>
        </p:spPr>
        <p:txBody>
          <a:bodyPr>
            <a:normAutofit fontScale="25000" lnSpcReduction="20000"/>
          </a:bodyPr>
          <a:lstStyle/>
          <a:p>
            <a:pPr marL="0" indent="0" algn="just">
              <a:buNone/>
            </a:pPr>
            <a:r>
              <a:rPr lang="en-US" sz="4400" b="1" u="sng" dirty="0">
                <a:effectLst/>
                <a:latin typeface="Cambria"/>
                <a:ea typeface="MS Mincho"/>
                <a:cs typeface="Times New Roman"/>
              </a:rPr>
              <a:t>Therapy to shift extracellular potassium into cells is needed in conjunction with cardiac membrane stabilization </a:t>
            </a:r>
            <a:endParaRPr lang="en-IE" sz="4400" b="1" u="sng" dirty="0">
              <a:latin typeface="Cambria"/>
              <a:ea typeface="MS Mincho"/>
              <a:cs typeface="Times New Roman"/>
            </a:endParaRPr>
          </a:p>
          <a:p>
            <a:pPr marL="0" indent="0" algn="just">
              <a:buNone/>
            </a:pPr>
            <a:endParaRPr lang="en-IE" sz="4400" b="1" u="sng" dirty="0">
              <a:effectLst/>
              <a:latin typeface="Cambria"/>
              <a:ea typeface="MS Mincho"/>
              <a:cs typeface="Times New Roman"/>
            </a:endParaRPr>
          </a:p>
          <a:p>
            <a:pPr marL="0" indent="0" algn="just">
              <a:buNone/>
            </a:pPr>
            <a:r>
              <a:rPr lang="en-US" sz="4400" b="1" dirty="0">
                <a:effectLst/>
                <a:latin typeface="Cambria"/>
                <a:ea typeface="MS Mincho"/>
                <a:cs typeface="Times New Roman"/>
              </a:rPr>
              <a:t>Inhaled salbutamol (can be repeated after 20 minutes)</a:t>
            </a:r>
            <a:endParaRPr lang="en-IE" sz="4400" dirty="0">
              <a:latin typeface="Cambria"/>
              <a:ea typeface="MS Mincho"/>
              <a:cs typeface="Times New Roman"/>
            </a:endParaRPr>
          </a:p>
          <a:p>
            <a:pPr algn="just"/>
            <a:r>
              <a:rPr lang="en-US" sz="4400" dirty="0">
                <a:effectLst/>
                <a:latin typeface="Cambria"/>
                <a:ea typeface="MS Mincho"/>
                <a:cs typeface="Times New Roman"/>
              </a:rPr>
              <a:t>Neonates 0.4mg in 2ml of saline</a:t>
            </a:r>
            <a:endParaRPr lang="en-IE" sz="4400" dirty="0">
              <a:latin typeface="Cambria"/>
              <a:ea typeface="MS Mincho"/>
              <a:cs typeface="Times New Roman"/>
            </a:endParaRPr>
          </a:p>
          <a:p>
            <a:pPr algn="just"/>
            <a:r>
              <a:rPr lang="en-US" sz="4400" dirty="0">
                <a:effectLst/>
                <a:latin typeface="Cambria"/>
                <a:ea typeface="MS Mincho"/>
                <a:cs typeface="Times New Roman"/>
              </a:rPr>
              <a:t>Infants and children &gt; 25kg 2.5mg in 2ml of saline</a:t>
            </a:r>
            <a:endParaRPr lang="en-IE" sz="4400" dirty="0">
              <a:latin typeface="Cambria"/>
              <a:ea typeface="MS Mincho"/>
              <a:cs typeface="Times New Roman"/>
            </a:endParaRPr>
          </a:p>
          <a:p>
            <a:pPr algn="just"/>
            <a:r>
              <a:rPr lang="en-US" sz="4400" dirty="0">
                <a:effectLst/>
                <a:latin typeface="Cambria"/>
                <a:ea typeface="MS Mincho"/>
                <a:cs typeface="Times New Roman"/>
              </a:rPr>
              <a:t>Children 25-50kg 5mg in 2ml of saline</a:t>
            </a:r>
          </a:p>
          <a:p>
            <a:pPr algn="just"/>
            <a:r>
              <a:rPr lang="en-US" sz="4400" dirty="0">
                <a:effectLst/>
                <a:latin typeface="Cambria"/>
                <a:ea typeface="MS Mincho"/>
                <a:cs typeface="Times New Roman"/>
              </a:rPr>
              <a:t>Children &gt;50kg 10mg in 2-4mL of saline</a:t>
            </a:r>
            <a:endParaRPr lang="en-IE" sz="4400" dirty="0">
              <a:latin typeface="Cambria"/>
              <a:ea typeface="MS Mincho"/>
              <a:cs typeface="Times New Roman"/>
            </a:endParaRPr>
          </a:p>
          <a:p>
            <a:pPr algn="just"/>
            <a:endParaRPr lang="en-IE" sz="4400" b="1" dirty="0">
              <a:effectLst/>
              <a:latin typeface="Cambria"/>
              <a:ea typeface="MS Mincho"/>
              <a:cs typeface="Times New Roman"/>
            </a:endParaRPr>
          </a:p>
          <a:p>
            <a:pPr marL="0" indent="0" algn="just">
              <a:buNone/>
            </a:pPr>
            <a:r>
              <a:rPr lang="en-US" sz="4400" b="1" dirty="0">
                <a:effectLst/>
                <a:latin typeface="Cambria"/>
                <a:ea typeface="MS Mincho"/>
                <a:cs typeface="Times New Roman"/>
              </a:rPr>
              <a:t>Intravenous insulin and glucose.</a:t>
            </a:r>
            <a:r>
              <a:rPr lang="en-US" sz="4400" dirty="0">
                <a:effectLst/>
                <a:latin typeface="Cambria"/>
                <a:ea typeface="MS Mincho"/>
                <a:cs typeface="Times New Roman"/>
              </a:rPr>
              <a:t> </a:t>
            </a:r>
            <a:endParaRPr lang="en-IE" sz="4400" dirty="0">
              <a:latin typeface="Cambria"/>
              <a:ea typeface="MS Mincho"/>
              <a:cs typeface="Times New Roman"/>
            </a:endParaRPr>
          </a:p>
          <a:p>
            <a:pPr marL="0" indent="0" algn="just">
              <a:buNone/>
            </a:pPr>
            <a:r>
              <a:rPr lang="en-US" sz="4400" dirty="0">
                <a:effectLst/>
                <a:latin typeface="Cambria"/>
                <a:ea typeface="MS Mincho"/>
                <a:cs typeface="Times New Roman"/>
              </a:rPr>
              <a:t>Fast acting insulin (</a:t>
            </a:r>
            <a:r>
              <a:rPr lang="en-US" sz="4400" dirty="0" err="1">
                <a:effectLst/>
                <a:latin typeface="Cambria"/>
                <a:ea typeface="MS Mincho"/>
                <a:cs typeface="Times New Roman"/>
              </a:rPr>
              <a:t>e.g</a:t>
            </a:r>
            <a:r>
              <a:rPr lang="en-US" sz="4400" dirty="0">
                <a:effectLst/>
                <a:latin typeface="Cambria"/>
                <a:ea typeface="MS Mincho"/>
                <a:cs typeface="Times New Roman"/>
              </a:rPr>
              <a:t> </a:t>
            </a:r>
            <a:r>
              <a:rPr lang="en-US" sz="4400" dirty="0" err="1">
                <a:effectLst/>
                <a:latin typeface="Cambria"/>
                <a:ea typeface="MS Mincho"/>
                <a:cs typeface="Times New Roman"/>
              </a:rPr>
              <a:t>actrapid</a:t>
            </a:r>
            <a:r>
              <a:rPr lang="en-US" sz="4400" dirty="0">
                <a:effectLst/>
                <a:latin typeface="Cambria"/>
                <a:ea typeface="MS Mincho"/>
                <a:cs typeface="Times New Roman"/>
              </a:rPr>
              <a:t>) is mixed with dextrose 1g/kg and given concurrently IV over 30 minutes as follows:</a:t>
            </a:r>
            <a:endParaRPr lang="en-IE" sz="4400" dirty="0">
              <a:latin typeface="Cambria"/>
              <a:ea typeface="MS Mincho"/>
              <a:cs typeface="Times New Roman"/>
            </a:endParaRPr>
          </a:p>
          <a:p>
            <a:pPr algn="just"/>
            <a:r>
              <a:rPr lang="en-US" sz="4400" dirty="0">
                <a:effectLst/>
                <a:latin typeface="Cambria"/>
                <a:ea typeface="MS Mincho"/>
                <a:cs typeface="Times New Roman"/>
              </a:rPr>
              <a:t>Insulin (</a:t>
            </a:r>
            <a:r>
              <a:rPr lang="en-US" sz="4400" dirty="0" err="1">
                <a:effectLst/>
                <a:latin typeface="Cambria"/>
                <a:ea typeface="MS Mincho"/>
                <a:cs typeface="Times New Roman"/>
              </a:rPr>
              <a:t>actrapid</a:t>
            </a:r>
            <a:r>
              <a:rPr lang="en-US" sz="4400" dirty="0">
                <a:effectLst/>
                <a:latin typeface="Cambria"/>
                <a:ea typeface="MS Mincho"/>
                <a:cs typeface="Times New Roman"/>
              </a:rPr>
              <a:t>) 0.1iu/kg</a:t>
            </a:r>
            <a:endParaRPr lang="en-IE" sz="4400" dirty="0">
              <a:latin typeface="Cambria"/>
              <a:ea typeface="MS Mincho"/>
              <a:cs typeface="Times New Roman"/>
            </a:endParaRPr>
          </a:p>
          <a:p>
            <a:pPr algn="just"/>
            <a:r>
              <a:rPr lang="en-US" sz="4400" dirty="0">
                <a:effectLst/>
                <a:latin typeface="Cambria"/>
                <a:ea typeface="MS Mincho"/>
                <a:cs typeface="Times New Roman"/>
              </a:rPr>
              <a:t>Dextrose: 5mL/kg dextrose 20%w/v or 20ml/kg of 5%w/v dextrose depending on what concentration is available.</a:t>
            </a:r>
          </a:p>
          <a:p>
            <a:pPr algn="just"/>
            <a:r>
              <a:rPr lang="en-GB" sz="4400" dirty="0">
                <a:effectLst/>
                <a:latin typeface="Cambria"/>
                <a:ea typeface="Times New Roman"/>
                <a:cs typeface="Times New Roman"/>
              </a:rPr>
              <a:t>This must be double checked with two doctors prior to administration. </a:t>
            </a:r>
          </a:p>
          <a:p>
            <a:pPr algn="just"/>
            <a:r>
              <a:rPr lang="en-GB" sz="4400" dirty="0">
                <a:effectLst/>
                <a:latin typeface="Cambria"/>
                <a:ea typeface="Times New Roman"/>
                <a:cs typeface="Times New Roman"/>
              </a:rPr>
              <a:t>Serum glucose should be measured prior to and one hour after commencement of infusion. </a:t>
            </a:r>
            <a:endParaRPr lang="en-IE" sz="4400" dirty="0">
              <a:effectLst/>
              <a:latin typeface="Arial"/>
              <a:ea typeface="Times New Roman"/>
              <a:cs typeface="Times New Roman"/>
            </a:endParaRPr>
          </a:p>
          <a:p>
            <a:pPr marL="571500" indent="0" algn="just">
              <a:spcAft>
                <a:spcPts val="0"/>
              </a:spcAft>
              <a:buNone/>
            </a:pPr>
            <a:r>
              <a:rPr lang="en-GB" sz="4400" dirty="0">
                <a:effectLst/>
                <a:latin typeface="Cambria"/>
                <a:ea typeface="Times New Roman"/>
                <a:cs typeface="Times New Roman"/>
              </a:rPr>
              <a:t> </a:t>
            </a:r>
            <a:endParaRPr lang="en-IE" sz="4400" dirty="0">
              <a:effectLst/>
              <a:latin typeface="Arial"/>
              <a:ea typeface="Times New Roman"/>
              <a:cs typeface="Times New Roman"/>
            </a:endParaRPr>
          </a:p>
          <a:p>
            <a:pPr marL="0" indent="0" algn="just">
              <a:buNone/>
            </a:pPr>
            <a:r>
              <a:rPr lang="en-US" sz="4400" b="1" dirty="0">
                <a:effectLst/>
                <a:latin typeface="Cambria"/>
                <a:ea typeface="MS Mincho"/>
                <a:cs typeface="Times New Roman"/>
              </a:rPr>
              <a:t>Therapy to remove potassium from the body</a:t>
            </a:r>
            <a:endParaRPr lang="en-IE" sz="4400" b="1" dirty="0">
              <a:latin typeface="Cambria"/>
              <a:ea typeface="MS Mincho"/>
              <a:cs typeface="Times New Roman"/>
            </a:endParaRPr>
          </a:p>
          <a:p>
            <a:pPr algn="just"/>
            <a:r>
              <a:rPr lang="en-US" sz="4400" dirty="0" err="1">
                <a:effectLst/>
                <a:latin typeface="Cambria"/>
                <a:ea typeface="MS Mincho"/>
                <a:cs typeface="Times New Roman"/>
              </a:rPr>
              <a:t>Frusemide</a:t>
            </a:r>
            <a:r>
              <a:rPr lang="en-US" sz="4400" dirty="0">
                <a:effectLst/>
                <a:latin typeface="Cambria"/>
                <a:ea typeface="MS Mincho"/>
                <a:cs typeface="Times New Roman"/>
              </a:rPr>
              <a:t> 1mg/kg IV can be given if renal function and volume status are normal in severe </a:t>
            </a:r>
            <a:r>
              <a:rPr lang="en-US" sz="4400" dirty="0" err="1">
                <a:effectLst/>
                <a:latin typeface="Cambria"/>
                <a:ea typeface="MS Mincho"/>
                <a:cs typeface="Times New Roman"/>
              </a:rPr>
              <a:t>hyperkalaemia</a:t>
            </a:r>
            <a:r>
              <a:rPr lang="en-US" sz="4400" dirty="0">
                <a:effectLst/>
                <a:latin typeface="Cambria"/>
                <a:ea typeface="MS Mincho"/>
                <a:cs typeface="Times New Roman"/>
              </a:rPr>
              <a:t> or for non-urgent levels of </a:t>
            </a:r>
            <a:r>
              <a:rPr lang="en-US" sz="4400" dirty="0" err="1">
                <a:effectLst/>
                <a:latin typeface="Cambria"/>
                <a:ea typeface="MS Mincho"/>
                <a:cs typeface="Times New Roman"/>
              </a:rPr>
              <a:t>hyperkalaemia</a:t>
            </a:r>
            <a:r>
              <a:rPr lang="en-US" sz="4400" dirty="0">
                <a:effectLst/>
                <a:latin typeface="Cambria"/>
                <a:ea typeface="MS Mincho"/>
                <a:cs typeface="Times New Roman"/>
              </a:rPr>
              <a:t> (5.5-6.5mmol/L) </a:t>
            </a:r>
            <a:endParaRPr lang="en-IE" sz="4400" dirty="0">
              <a:latin typeface="Cambria"/>
              <a:ea typeface="MS Mincho"/>
              <a:cs typeface="Times New Roman"/>
            </a:endParaRPr>
          </a:p>
          <a:p>
            <a:pPr algn="just"/>
            <a:r>
              <a:rPr lang="en-US" sz="4400" dirty="0">
                <a:effectLst/>
                <a:latin typeface="Cambria"/>
                <a:ea typeface="MS Mincho"/>
                <a:cs typeface="Times New Roman"/>
              </a:rPr>
              <a:t>If enteral </a:t>
            </a:r>
            <a:r>
              <a:rPr lang="en-US" sz="4400" dirty="0" err="1">
                <a:effectLst/>
                <a:latin typeface="Cambria"/>
                <a:ea typeface="MS Mincho"/>
                <a:cs typeface="Times New Roman"/>
              </a:rPr>
              <a:t>cation</a:t>
            </a:r>
            <a:r>
              <a:rPr lang="en-US" sz="4400" dirty="0">
                <a:effectLst/>
                <a:latin typeface="Cambria"/>
                <a:ea typeface="MS Mincho"/>
                <a:cs typeface="Times New Roman"/>
              </a:rPr>
              <a:t> exchange resins e.g. sodium polystyrene </a:t>
            </a:r>
            <a:r>
              <a:rPr lang="en-US" sz="4400" dirty="0" err="1">
                <a:effectLst/>
                <a:latin typeface="Cambria"/>
                <a:ea typeface="MS Mincho"/>
                <a:cs typeface="Times New Roman"/>
              </a:rPr>
              <a:t>sulfonate</a:t>
            </a:r>
            <a:r>
              <a:rPr lang="en-US" sz="4400" dirty="0">
                <a:effectLst/>
                <a:latin typeface="Cambria"/>
                <a:ea typeface="MS Mincho"/>
                <a:cs typeface="Times New Roman"/>
              </a:rPr>
              <a:t> or dialysis are considered, senior input is advised </a:t>
            </a:r>
            <a:endParaRPr lang="en-IE" sz="4400" dirty="0">
              <a:effectLst/>
              <a:latin typeface="Cambria"/>
              <a:ea typeface="MS Mincho"/>
              <a:cs typeface="Times New Roman"/>
            </a:endParaRPr>
          </a:p>
          <a:p>
            <a:pPr marL="0" indent="0" algn="just">
              <a:buNone/>
            </a:pPr>
            <a:endParaRPr lang="en-US" sz="4400" dirty="0">
              <a:effectLst/>
              <a:latin typeface="Cambria"/>
              <a:ea typeface="MS Mincho"/>
              <a:cs typeface="Times New Roman"/>
            </a:endParaRPr>
          </a:p>
          <a:p>
            <a:pPr marL="0" indent="0" algn="just">
              <a:buNone/>
            </a:pPr>
            <a:r>
              <a:rPr lang="en-US" sz="4400" b="1" dirty="0">
                <a:effectLst/>
                <a:latin typeface="Cambria"/>
                <a:ea typeface="MS Mincho"/>
                <a:cs typeface="Times New Roman"/>
              </a:rPr>
              <a:t>Repeat potassium </a:t>
            </a:r>
            <a:r>
              <a:rPr lang="en-US" sz="4400" b="1" u="sng" dirty="0">
                <a:effectLst/>
                <a:latin typeface="Cambria"/>
                <a:ea typeface="MS Mincho"/>
                <a:cs typeface="Times New Roman"/>
              </a:rPr>
              <a:t>2 hours</a:t>
            </a:r>
            <a:r>
              <a:rPr lang="en-US" sz="4400" b="1" dirty="0">
                <a:effectLst/>
                <a:latin typeface="Cambria"/>
                <a:ea typeface="MS Mincho"/>
                <a:cs typeface="Times New Roman"/>
              </a:rPr>
              <a:t> after commencement of therapy </a:t>
            </a:r>
            <a:endParaRPr lang="en-IE" sz="4400" b="1" dirty="0">
              <a:effectLst/>
              <a:latin typeface="Cambria"/>
              <a:ea typeface="MS Mincho"/>
              <a:cs typeface="Times New Roman"/>
            </a:endParaRPr>
          </a:p>
          <a:p>
            <a:pPr marL="0" indent="0">
              <a:buNone/>
            </a:pPr>
            <a:endParaRPr lang="en-IE" dirty="0"/>
          </a:p>
          <a:p>
            <a:endParaRPr lang="en-IE" dirty="0"/>
          </a:p>
        </p:txBody>
      </p:sp>
    </p:spTree>
    <p:extLst>
      <p:ext uri="{BB962C8B-B14F-4D97-AF65-F5344CB8AC3E}">
        <p14:creationId xmlns:p14="http://schemas.microsoft.com/office/powerpoint/2010/main" val="391535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b="1" dirty="0"/>
              <a:t>Febrile Neutropenia</a:t>
            </a:r>
          </a:p>
        </p:txBody>
      </p:sp>
      <p:sp>
        <p:nvSpPr>
          <p:cNvPr id="3" name="Content Placeholder 2"/>
          <p:cNvSpPr>
            <a:spLocks noGrp="1"/>
          </p:cNvSpPr>
          <p:nvPr>
            <p:ph sz="half" idx="1"/>
          </p:nvPr>
        </p:nvSpPr>
        <p:spPr>
          <a:solidFill>
            <a:schemeClr val="accent6"/>
          </a:solidFill>
        </p:spPr>
        <p:txBody>
          <a:bodyPr/>
          <a:lstStyle/>
          <a:p>
            <a:r>
              <a:rPr lang="en-GB" dirty="0"/>
              <a:t>Temperature ≥ 38.3° on one occasion</a:t>
            </a:r>
            <a:endParaRPr lang="en-IE" dirty="0"/>
          </a:p>
          <a:p>
            <a:pPr marL="0" indent="0">
              <a:buNone/>
            </a:pPr>
            <a:r>
              <a:rPr lang="en-GB" dirty="0"/>
              <a:t>		or</a:t>
            </a:r>
            <a:endParaRPr lang="en-IE" dirty="0"/>
          </a:p>
          <a:p>
            <a:r>
              <a:rPr lang="en-GB" dirty="0"/>
              <a:t>Temperature ≥ 38.0° and ≤ 38.2° on at least two occasions, taken at least one hour apart</a:t>
            </a:r>
            <a:endParaRPr lang="en-IE" dirty="0"/>
          </a:p>
          <a:p>
            <a:endParaRPr lang="en-IE" dirty="0"/>
          </a:p>
        </p:txBody>
      </p:sp>
      <p:sp>
        <p:nvSpPr>
          <p:cNvPr id="4" name="Content Placeholder 3"/>
          <p:cNvSpPr>
            <a:spLocks noGrp="1"/>
          </p:cNvSpPr>
          <p:nvPr>
            <p:ph sz="half" idx="2"/>
          </p:nvPr>
        </p:nvSpPr>
        <p:spPr>
          <a:solidFill>
            <a:schemeClr val="accent6"/>
          </a:solidFill>
        </p:spPr>
        <p:txBody>
          <a:bodyPr/>
          <a:lstStyle/>
          <a:p>
            <a:pPr marL="0" indent="0">
              <a:buNone/>
            </a:pPr>
            <a:r>
              <a:rPr lang="en-GB" dirty="0"/>
              <a:t>Defined as per the absolute neutrophil count (ANC) which is the sum of the neutrophils and band forms. </a:t>
            </a:r>
          </a:p>
          <a:p>
            <a:pPr marL="0" indent="0">
              <a:buNone/>
            </a:pPr>
            <a:r>
              <a:rPr lang="en-GB" dirty="0"/>
              <a:t>An ANC &lt; 1 x 10</a:t>
            </a:r>
            <a:r>
              <a:rPr lang="en-GB" baseline="30000" dirty="0"/>
              <a:t>9</a:t>
            </a:r>
            <a:r>
              <a:rPr lang="en-GB" dirty="0"/>
              <a:t>/L is the critical value below which all patients should be treated</a:t>
            </a:r>
            <a:endParaRPr lang="en-IE" dirty="0"/>
          </a:p>
        </p:txBody>
      </p:sp>
    </p:spTree>
    <p:extLst>
      <p:ext uri="{BB962C8B-B14F-4D97-AF65-F5344CB8AC3E}">
        <p14:creationId xmlns:p14="http://schemas.microsoft.com/office/powerpoint/2010/main" val="177406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IE" sz="3200" b="1" dirty="0"/>
              <a:t>The Golden Hour for Fever and Neutropenia</a:t>
            </a:r>
          </a:p>
        </p:txBody>
      </p:sp>
      <p:sp>
        <p:nvSpPr>
          <p:cNvPr id="5" name="Content Placeholder 4"/>
          <p:cNvSpPr>
            <a:spLocks noGrp="1"/>
          </p:cNvSpPr>
          <p:nvPr>
            <p:ph idx="1"/>
          </p:nvPr>
        </p:nvSpPr>
        <p:spPr>
          <a:solidFill>
            <a:schemeClr val="accent6"/>
          </a:solidFill>
        </p:spPr>
        <p:txBody>
          <a:bodyPr/>
          <a:lstStyle/>
          <a:p>
            <a:pPr marL="0" indent="0">
              <a:buNone/>
            </a:pP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355160" cy="5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9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IE" b="1" dirty="0"/>
              <a:t>Febrile Neutropenia Evaluation - examination</a:t>
            </a:r>
          </a:p>
        </p:txBody>
      </p:sp>
      <p:sp>
        <p:nvSpPr>
          <p:cNvPr id="3" name="Content Placeholder 2"/>
          <p:cNvSpPr>
            <a:spLocks noGrp="1"/>
          </p:cNvSpPr>
          <p:nvPr>
            <p:ph idx="1"/>
          </p:nvPr>
        </p:nvSpPr>
        <p:spPr>
          <a:solidFill>
            <a:schemeClr val="accent6"/>
          </a:solidFill>
        </p:spPr>
        <p:txBody>
          <a:bodyPr>
            <a:normAutofit/>
          </a:bodyPr>
          <a:lstStyle/>
          <a:p>
            <a:r>
              <a:rPr lang="en-IE" dirty="0"/>
              <a:t>Vital signs</a:t>
            </a:r>
          </a:p>
          <a:p>
            <a:r>
              <a:rPr lang="en-IE" dirty="0"/>
              <a:t>Skin, especially folds, areas surrounding nail beds, CVC exit sites, sites of BMA and LP</a:t>
            </a:r>
          </a:p>
          <a:p>
            <a:r>
              <a:rPr lang="en-IE" dirty="0"/>
              <a:t>Sinuses</a:t>
            </a:r>
          </a:p>
          <a:p>
            <a:r>
              <a:rPr lang="en-IE" dirty="0"/>
              <a:t>Oropharynx</a:t>
            </a:r>
          </a:p>
          <a:p>
            <a:r>
              <a:rPr lang="en-IE" dirty="0"/>
              <a:t>Perineum, particularly the perianal and labial regions</a:t>
            </a:r>
          </a:p>
          <a:p>
            <a:pPr>
              <a:buNone/>
            </a:pPr>
            <a:endParaRPr lang="en-IE" dirty="0"/>
          </a:p>
        </p:txBody>
      </p:sp>
    </p:spTree>
    <p:extLst>
      <p:ext uri="{BB962C8B-B14F-4D97-AF65-F5344CB8AC3E}">
        <p14:creationId xmlns:p14="http://schemas.microsoft.com/office/powerpoint/2010/main" val="191570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b="1" dirty="0"/>
              <a:t>Febrile Neutropenia Investigations</a:t>
            </a:r>
          </a:p>
        </p:txBody>
      </p:sp>
      <p:sp>
        <p:nvSpPr>
          <p:cNvPr id="3" name="Content Placeholder 2"/>
          <p:cNvSpPr>
            <a:spLocks noGrp="1"/>
          </p:cNvSpPr>
          <p:nvPr>
            <p:ph sz="half" idx="1"/>
          </p:nvPr>
        </p:nvSpPr>
        <p:spPr>
          <a:solidFill>
            <a:schemeClr val="accent6"/>
          </a:solidFill>
        </p:spPr>
        <p:txBody>
          <a:bodyPr>
            <a:normAutofit fontScale="85000" lnSpcReduction="20000"/>
          </a:bodyPr>
          <a:lstStyle/>
          <a:p>
            <a:pPr marL="0" indent="0">
              <a:buNone/>
            </a:pPr>
            <a:r>
              <a:rPr lang="en-IE" b="1" u="sng" dirty="0"/>
              <a:t>Investigations</a:t>
            </a:r>
          </a:p>
          <a:p>
            <a:r>
              <a:rPr lang="en-IE" dirty="0"/>
              <a:t>Complete blood count</a:t>
            </a:r>
          </a:p>
          <a:p>
            <a:r>
              <a:rPr lang="en-IE" dirty="0"/>
              <a:t>Blood smear for malarial parasites</a:t>
            </a:r>
          </a:p>
          <a:p>
            <a:r>
              <a:rPr lang="en-IE" dirty="0"/>
              <a:t>Kidney function</a:t>
            </a:r>
          </a:p>
          <a:p>
            <a:r>
              <a:rPr lang="en-IE" dirty="0"/>
              <a:t>Liver function</a:t>
            </a:r>
          </a:p>
          <a:p>
            <a:r>
              <a:rPr lang="en-IE" dirty="0"/>
              <a:t>Blood cultures</a:t>
            </a:r>
          </a:p>
          <a:p>
            <a:r>
              <a:rPr lang="en-IE" dirty="0"/>
              <a:t>Urine culture (especially younger children)</a:t>
            </a:r>
          </a:p>
          <a:p>
            <a:pPr>
              <a:buNone/>
            </a:pPr>
            <a:endParaRPr lang="en-IE" dirty="0"/>
          </a:p>
        </p:txBody>
      </p:sp>
      <p:sp>
        <p:nvSpPr>
          <p:cNvPr id="4" name="Content Placeholder 3"/>
          <p:cNvSpPr>
            <a:spLocks noGrp="1"/>
          </p:cNvSpPr>
          <p:nvPr>
            <p:ph sz="half" idx="2"/>
          </p:nvPr>
        </p:nvSpPr>
        <p:spPr>
          <a:solidFill>
            <a:schemeClr val="accent6"/>
          </a:solidFill>
        </p:spPr>
        <p:txBody>
          <a:bodyPr>
            <a:normAutofit fontScale="85000" lnSpcReduction="20000"/>
          </a:bodyPr>
          <a:lstStyle/>
          <a:p>
            <a:pPr marL="0" indent="0">
              <a:buNone/>
            </a:pPr>
            <a:r>
              <a:rPr lang="en-IE" b="1" u="sng" dirty="0"/>
              <a:t>Additional investigations if needed</a:t>
            </a:r>
          </a:p>
          <a:p>
            <a:r>
              <a:rPr lang="en-IE" dirty="0"/>
              <a:t>CXR if respiratory</a:t>
            </a:r>
          </a:p>
          <a:p>
            <a:r>
              <a:rPr lang="en-IE" dirty="0"/>
              <a:t>Abdominal </a:t>
            </a:r>
            <a:r>
              <a:rPr lang="en-IE" dirty="0" err="1"/>
              <a:t>Xray</a:t>
            </a:r>
            <a:r>
              <a:rPr lang="en-IE" dirty="0"/>
              <a:t>/ultrasound scan if gastrointestinal</a:t>
            </a:r>
          </a:p>
          <a:p>
            <a:r>
              <a:rPr lang="en-IE" dirty="0"/>
              <a:t>Lumbar puncture for altered mental status or meningitis (if it is safe) </a:t>
            </a:r>
          </a:p>
          <a:p>
            <a:r>
              <a:rPr lang="en-IE" dirty="0"/>
              <a:t>Stool culture and </a:t>
            </a:r>
            <a:r>
              <a:rPr lang="en-IE" i="1" dirty="0"/>
              <a:t>C. </a:t>
            </a:r>
            <a:r>
              <a:rPr lang="en-IE" i="1" dirty="0" err="1"/>
              <a:t>difficile</a:t>
            </a:r>
            <a:r>
              <a:rPr lang="en-IE" i="1" dirty="0"/>
              <a:t> </a:t>
            </a:r>
            <a:r>
              <a:rPr lang="en-IE" dirty="0"/>
              <a:t>toxin test if diarrhoea</a:t>
            </a:r>
          </a:p>
          <a:p>
            <a:r>
              <a:rPr lang="en-IE" dirty="0"/>
              <a:t>Culture and Gram stain of drainage from any site with drainage</a:t>
            </a:r>
          </a:p>
        </p:txBody>
      </p:sp>
    </p:spTree>
    <p:extLst>
      <p:ext uri="{BB962C8B-B14F-4D97-AF65-F5344CB8AC3E}">
        <p14:creationId xmlns:p14="http://schemas.microsoft.com/office/powerpoint/2010/main" val="9671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GB" b="1" dirty="0"/>
              <a:t>Initiate antibiotic treatment if</a:t>
            </a:r>
            <a:endParaRPr lang="en-IE" b="1" dirty="0"/>
          </a:p>
        </p:txBody>
      </p:sp>
      <p:sp>
        <p:nvSpPr>
          <p:cNvPr id="3" name="Content Placeholder 2"/>
          <p:cNvSpPr>
            <a:spLocks noGrp="1"/>
          </p:cNvSpPr>
          <p:nvPr>
            <p:ph idx="1"/>
          </p:nvPr>
        </p:nvSpPr>
        <p:spPr>
          <a:solidFill>
            <a:schemeClr val="accent6"/>
          </a:solidFill>
        </p:spPr>
        <p:txBody>
          <a:bodyPr>
            <a:normAutofit lnSpcReduction="10000"/>
          </a:bodyPr>
          <a:lstStyle/>
          <a:p>
            <a:pPr lvl="0"/>
            <a:r>
              <a:rPr lang="en-GB" dirty="0"/>
              <a:t>Patient is febrile and ANC &lt; 1 x 10</a:t>
            </a:r>
            <a:r>
              <a:rPr lang="en-GB" baseline="30000" dirty="0"/>
              <a:t>9</a:t>
            </a:r>
            <a:r>
              <a:rPr lang="en-GB" dirty="0"/>
              <a:t>/L, or</a:t>
            </a:r>
            <a:endParaRPr lang="en-IE" dirty="0"/>
          </a:p>
          <a:p>
            <a:pPr lvl="0"/>
            <a:r>
              <a:rPr lang="en-GB" dirty="0"/>
              <a:t>ANC ≥ 1x 10</a:t>
            </a:r>
            <a:r>
              <a:rPr lang="en-GB" baseline="30000" dirty="0"/>
              <a:t>9</a:t>
            </a:r>
            <a:r>
              <a:rPr lang="en-GB" dirty="0"/>
              <a:t>/L and ANC expected to fall below 1 x 10</a:t>
            </a:r>
            <a:r>
              <a:rPr lang="en-GB" baseline="30000" dirty="0"/>
              <a:t>9</a:t>
            </a:r>
            <a:r>
              <a:rPr lang="en-GB" dirty="0"/>
              <a:t>/L within the next 24 to 48 hours, it is advisable to initiate antibiotic treatment. </a:t>
            </a:r>
            <a:endParaRPr lang="en-IE" dirty="0"/>
          </a:p>
          <a:p>
            <a:pPr lvl="0"/>
            <a:r>
              <a:rPr lang="en-GB" dirty="0"/>
              <a:t>Patient is febrile and the neutrophil count is unavailable in the acute stage but the patient recently received chemotherapy and therefore is at risk of neutropenia.</a:t>
            </a:r>
            <a:endParaRPr lang="en-IE" dirty="0"/>
          </a:p>
          <a:p>
            <a:endParaRPr lang="en-IE" dirty="0"/>
          </a:p>
        </p:txBody>
      </p:sp>
    </p:spTree>
    <p:extLst>
      <p:ext uri="{BB962C8B-B14F-4D97-AF65-F5344CB8AC3E}">
        <p14:creationId xmlns:p14="http://schemas.microsoft.com/office/powerpoint/2010/main" val="293431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58939" y="902368"/>
            <a:ext cx="2186061" cy="868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FEBRILE and NEUTROPENIC</a:t>
            </a:r>
          </a:p>
          <a:p>
            <a:pPr algn="ctr"/>
            <a:r>
              <a:rPr lang="en-GB" sz="1400" b="1" dirty="0">
                <a:solidFill>
                  <a:prstClr val="white"/>
                </a:solidFill>
              </a:rPr>
              <a:t>(ASSUME NEUTROPENIA IF ANC UNAVAILABLE)</a:t>
            </a:r>
          </a:p>
        </p:txBody>
      </p:sp>
      <p:sp>
        <p:nvSpPr>
          <p:cNvPr id="5" name="Rounded Rectangle 4"/>
          <p:cNvSpPr/>
          <p:nvPr/>
        </p:nvSpPr>
        <p:spPr>
          <a:xfrm>
            <a:off x="6633268" y="6134070"/>
            <a:ext cx="2417694" cy="654327"/>
          </a:xfrm>
          <a:prstGeom prst="roundRect">
            <a:avLst/>
          </a:prstGeom>
          <a:solidFill>
            <a:srgbClr val="3BF5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prstClr val="black"/>
                </a:solidFill>
              </a:rPr>
              <a:t>LOW RISK PROTOCOL:</a:t>
            </a:r>
            <a:endParaRPr lang="en-GB" sz="1400" b="1" dirty="0">
              <a:solidFill>
                <a:prstClr val="black"/>
              </a:solidFill>
            </a:endParaRPr>
          </a:p>
          <a:p>
            <a:r>
              <a:rPr lang="en-GB" sz="1400" dirty="0">
                <a:solidFill>
                  <a:prstClr val="black"/>
                </a:solidFill>
              </a:rPr>
              <a:t>TAZOCIN MONOTHERAPY 90MG/KG 6HOURS IV</a:t>
            </a:r>
          </a:p>
        </p:txBody>
      </p:sp>
      <p:sp>
        <p:nvSpPr>
          <p:cNvPr id="6" name="Rounded Rectangle 5"/>
          <p:cNvSpPr/>
          <p:nvPr/>
        </p:nvSpPr>
        <p:spPr>
          <a:xfrm>
            <a:off x="2600134" y="2943640"/>
            <a:ext cx="3336053" cy="1256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a:p>
            <a:pPr algn="ctr"/>
            <a:r>
              <a:rPr lang="en-GB" sz="1400" b="1" u="sng" dirty="0">
                <a:solidFill>
                  <a:prstClr val="white"/>
                </a:solidFill>
              </a:rPr>
              <a:t>Is the RISK ASSESSMENT abnormal? I.E.:</a:t>
            </a:r>
          </a:p>
          <a:p>
            <a:pPr marL="285750" indent="-285750">
              <a:buFont typeface="Arial" panose="020B0604020202020204" pitchFamily="34" charset="0"/>
              <a:buChar char="•"/>
            </a:pPr>
            <a:r>
              <a:rPr lang="en-GB" sz="1400" b="1" dirty="0">
                <a:solidFill>
                  <a:prstClr val="white"/>
                </a:solidFill>
              </a:rPr>
              <a:t>Neutrophils &lt; 0.2 </a:t>
            </a:r>
          </a:p>
          <a:p>
            <a:r>
              <a:rPr lang="en-GB" sz="1400" b="1" dirty="0">
                <a:solidFill>
                  <a:prstClr val="white"/>
                </a:solidFill>
              </a:rPr>
              <a:t>      (Treat as &lt;0.2 if ANC unavailable)</a:t>
            </a:r>
          </a:p>
          <a:p>
            <a:pPr marL="285750" indent="-285750">
              <a:buFont typeface="Arial" panose="020B0604020202020204" pitchFamily="34" charset="0"/>
              <a:buChar char="•"/>
            </a:pPr>
            <a:r>
              <a:rPr lang="en-GB" sz="1400" b="1" dirty="0">
                <a:solidFill>
                  <a:prstClr val="white"/>
                </a:solidFill>
              </a:rPr>
              <a:t>Abnormal PEWS when afebrile</a:t>
            </a:r>
          </a:p>
          <a:p>
            <a:pPr marL="285750" indent="-285750">
              <a:buFont typeface="Arial" panose="020B0604020202020204" pitchFamily="34" charset="0"/>
              <a:buChar char="•"/>
            </a:pPr>
            <a:r>
              <a:rPr lang="en-GB" sz="1400" b="1" dirty="0">
                <a:solidFill>
                  <a:prstClr val="white"/>
                </a:solidFill>
              </a:rPr>
              <a:t>Clinically unwell</a:t>
            </a:r>
          </a:p>
          <a:p>
            <a:pPr algn="ctr"/>
            <a:endParaRPr lang="en-GB" dirty="0">
              <a:solidFill>
                <a:prstClr val="white"/>
              </a:solidFill>
            </a:endParaRPr>
          </a:p>
        </p:txBody>
      </p:sp>
      <p:sp>
        <p:nvSpPr>
          <p:cNvPr id="7" name="Rounded Rectangle 6"/>
          <p:cNvSpPr/>
          <p:nvPr/>
        </p:nvSpPr>
        <p:spPr>
          <a:xfrm>
            <a:off x="3117217" y="1950464"/>
            <a:ext cx="2269503" cy="804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white"/>
                </a:solidFill>
              </a:rPr>
              <a:t>FULL ASSESSMENT</a:t>
            </a:r>
          </a:p>
          <a:p>
            <a:pPr algn="ctr"/>
            <a:r>
              <a:rPr lang="en-GB" sz="1200" b="1" dirty="0">
                <a:solidFill>
                  <a:prstClr val="white"/>
                </a:solidFill>
              </a:rPr>
              <a:t>(History, examination/PEWS, investigations</a:t>
            </a:r>
            <a:r>
              <a:rPr lang="en-GB" dirty="0">
                <a:solidFill>
                  <a:prstClr val="white"/>
                </a:solidFill>
              </a:rPr>
              <a:t>)</a:t>
            </a:r>
          </a:p>
        </p:txBody>
      </p:sp>
      <p:sp>
        <p:nvSpPr>
          <p:cNvPr id="8" name="Rectangle 7"/>
          <p:cNvSpPr/>
          <p:nvPr/>
        </p:nvSpPr>
        <p:spPr>
          <a:xfrm>
            <a:off x="217346" y="917621"/>
            <a:ext cx="2531381" cy="1732494"/>
          </a:xfrm>
          <a:prstGeom prst="rect">
            <a:avLst/>
          </a:prstGeom>
          <a:solidFill>
            <a:srgbClr val="F69C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ADMINISTER FIRST DOSE </a:t>
            </a:r>
            <a:r>
              <a:rPr lang="en-GB" sz="2800" b="1" dirty="0">
                <a:solidFill>
                  <a:srgbClr val="FF0000"/>
                </a:solidFill>
              </a:rPr>
              <a:t>TAZOCIN</a:t>
            </a:r>
            <a:r>
              <a:rPr lang="en-GB" sz="2000" b="1" dirty="0">
                <a:solidFill>
                  <a:prstClr val="white"/>
                </a:solidFill>
              </a:rPr>
              <a:t> </a:t>
            </a:r>
            <a:r>
              <a:rPr lang="en-GB" sz="2000" b="1" u="sng" dirty="0">
                <a:solidFill>
                  <a:prstClr val="white"/>
                </a:solidFill>
                <a:highlight>
                  <a:srgbClr val="FF0000"/>
                </a:highlight>
              </a:rPr>
              <a:t>WITHIN 1 HOUR OF FIRST FEVER</a:t>
            </a:r>
          </a:p>
        </p:txBody>
      </p:sp>
      <p:sp>
        <p:nvSpPr>
          <p:cNvPr id="9" name="Rectangle 8"/>
          <p:cNvSpPr/>
          <p:nvPr/>
        </p:nvSpPr>
        <p:spPr>
          <a:xfrm>
            <a:off x="4622519" y="4305332"/>
            <a:ext cx="495508" cy="325581"/>
          </a:xfrm>
          <a:prstGeom prst="rect">
            <a:avLst/>
          </a:prstGeom>
          <a:solidFill>
            <a:srgbClr val="3BF5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black"/>
                </a:solidFill>
              </a:rPr>
              <a:t>NO</a:t>
            </a:r>
          </a:p>
        </p:txBody>
      </p:sp>
      <p:sp>
        <p:nvSpPr>
          <p:cNvPr id="11" name="Rectangle 10"/>
          <p:cNvSpPr/>
          <p:nvPr/>
        </p:nvSpPr>
        <p:spPr>
          <a:xfrm>
            <a:off x="2912086" y="4291200"/>
            <a:ext cx="834358" cy="339714"/>
          </a:xfrm>
          <a:prstGeom prst="rect">
            <a:avLst/>
          </a:prstGeom>
          <a:solidFill>
            <a:srgbClr val="F69C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YES</a:t>
            </a:r>
          </a:p>
        </p:txBody>
      </p:sp>
      <p:sp>
        <p:nvSpPr>
          <p:cNvPr id="12" name="Rounded Rectangle 11"/>
          <p:cNvSpPr/>
          <p:nvPr/>
        </p:nvSpPr>
        <p:spPr>
          <a:xfrm>
            <a:off x="217346" y="4828095"/>
            <a:ext cx="3059229" cy="1387072"/>
          </a:xfrm>
          <a:prstGeom prst="roundRect">
            <a:avLst/>
          </a:prstGeom>
          <a:solidFill>
            <a:srgbClr val="F69C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HIGH RISK PROTOCOL</a:t>
            </a:r>
          </a:p>
          <a:p>
            <a:pPr algn="ctr"/>
            <a:r>
              <a:rPr lang="en-GB" sz="2400" b="1" dirty="0">
                <a:solidFill>
                  <a:srgbClr val="FF0000"/>
                </a:solidFill>
              </a:rPr>
              <a:t>+/- focal treatment</a:t>
            </a:r>
          </a:p>
          <a:p>
            <a:pPr algn="ctr"/>
            <a:r>
              <a:rPr lang="en-GB" sz="2400" b="1" dirty="0">
                <a:solidFill>
                  <a:srgbClr val="FF0000"/>
                </a:solidFill>
              </a:rPr>
              <a:t>See Figure 2.</a:t>
            </a:r>
          </a:p>
        </p:txBody>
      </p:sp>
      <p:cxnSp>
        <p:nvCxnSpPr>
          <p:cNvPr id="10" name="Straight Arrow Connector 9"/>
          <p:cNvCxnSpPr>
            <a:cxnSpLocks/>
            <a:stCxn id="4" idx="2"/>
          </p:cNvCxnSpPr>
          <p:nvPr/>
        </p:nvCxnSpPr>
        <p:spPr>
          <a:xfrm flipH="1" flipV="1">
            <a:off x="4213511" y="1507370"/>
            <a:ext cx="38459" cy="263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64" idx="3"/>
          </p:cNvCxnSpPr>
          <p:nvPr/>
        </p:nvCxnSpPr>
        <p:spPr>
          <a:xfrm>
            <a:off x="7350015" y="5773037"/>
            <a:ext cx="514323" cy="358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11" idx="1"/>
            <a:endCxn id="12" idx="0"/>
          </p:cNvCxnSpPr>
          <p:nvPr/>
        </p:nvCxnSpPr>
        <p:spPr>
          <a:xfrm flipH="1">
            <a:off x="1746961" y="4461057"/>
            <a:ext cx="1165125" cy="36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3038" y="6488668"/>
            <a:ext cx="2041813" cy="369332"/>
          </a:xfrm>
          <a:prstGeom prst="rect">
            <a:avLst/>
          </a:prstGeom>
          <a:noFill/>
        </p:spPr>
        <p:txBody>
          <a:bodyPr wrap="square" rtlCol="0">
            <a:spAutoFit/>
          </a:bodyPr>
          <a:lstStyle/>
          <a:p>
            <a:r>
              <a:rPr lang="en-GB" dirty="0">
                <a:solidFill>
                  <a:prstClr val="black"/>
                </a:solidFill>
              </a:rPr>
              <a:t>Figure 1</a:t>
            </a:r>
          </a:p>
        </p:txBody>
      </p:sp>
      <p:sp>
        <p:nvSpPr>
          <p:cNvPr id="3" name="Rectangle 2"/>
          <p:cNvSpPr/>
          <p:nvPr/>
        </p:nvSpPr>
        <p:spPr>
          <a:xfrm>
            <a:off x="7190296" y="1122211"/>
            <a:ext cx="1234160" cy="1177644"/>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ALWAYS CONSIDER MALARIA</a:t>
            </a:r>
          </a:p>
        </p:txBody>
      </p:sp>
      <p:sp>
        <p:nvSpPr>
          <p:cNvPr id="30" name="Rounded Rectangle 1">
            <a:extLst>
              <a:ext uri="{FF2B5EF4-FFF2-40B4-BE49-F238E27FC236}">
                <a16:creationId xmlns:a16="http://schemas.microsoft.com/office/drawing/2014/main" id="{84B5FC9E-9C1A-451D-860A-9AC1DFB630D2}"/>
              </a:ext>
            </a:extLst>
          </p:cNvPr>
          <p:cNvSpPr/>
          <p:nvPr/>
        </p:nvSpPr>
        <p:spPr>
          <a:xfrm>
            <a:off x="93038" y="56942"/>
            <a:ext cx="9050963" cy="6849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Figure 1: INITIAL MANAGEMENT OF FEBRILE NEUTROPENIA: THE GOLDEN HOUR!</a:t>
            </a:r>
          </a:p>
        </p:txBody>
      </p:sp>
      <p:cxnSp>
        <p:nvCxnSpPr>
          <p:cNvPr id="22" name="Straight Arrow Connector 21">
            <a:extLst>
              <a:ext uri="{FF2B5EF4-FFF2-40B4-BE49-F238E27FC236}">
                <a16:creationId xmlns:a16="http://schemas.microsoft.com/office/drawing/2014/main" id="{F14B7F84-84E3-4497-B32C-F2FE32B48105}"/>
              </a:ext>
            </a:extLst>
          </p:cNvPr>
          <p:cNvCxnSpPr>
            <a:cxnSpLocks/>
          </p:cNvCxnSpPr>
          <p:nvPr/>
        </p:nvCxnSpPr>
        <p:spPr>
          <a:xfrm>
            <a:off x="4232740" y="1742836"/>
            <a:ext cx="19229" cy="754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809D8F3-157A-4A5B-B3E2-CC4A8C306D34}"/>
              </a:ext>
            </a:extLst>
          </p:cNvPr>
          <p:cNvSpPr/>
          <p:nvPr/>
        </p:nvSpPr>
        <p:spPr>
          <a:xfrm>
            <a:off x="4012574" y="4746544"/>
            <a:ext cx="4663881" cy="769440"/>
          </a:xfrm>
          <a:prstGeom prst="rect">
            <a:avLst/>
          </a:prstGeom>
          <a:solidFill>
            <a:srgbClr val="3BF5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cap="all" dirty="0">
                <a:solidFill>
                  <a:schemeClr val="tx1"/>
                </a:solidFill>
              </a:rPr>
              <a:t>Are there Focal signs/symptoms </a:t>
            </a:r>
            <a:r>
              <a:rPr lang="en-GB" sz="1600" b="1" dirty="0">
                <a:solidFill>
                  <a:schemeClr val="tx1"/>
                </a:solidFill>
              </a:rPr>
              <a:t>(e.g. pneumonia, peritonitis, VZV, cellulitis, fungal infection etc)?</a:t>
            </a:r>
          </a:p>
        </p:txBody>
      </p:sp>
      <p:sp>
        <p:nvSpPr>
          <p:cNvPr id="63" name="Rectangle 62">
            <a:extLst>
              <a:ext uri="{FF2B5EF4-FFF2-40B4-BE49-F238E27FC236}">
                <a16:creationId xmlns:a16="http://schemas.microsoft.com/office/drawing/2014/main" id="{A23FC9E6-3CD3-46B6-97CA-8B1D30810823}"/>
              </a:ext>
            </a:extLst>
          </p:cNvPr>
          <p:cNvSpPr/>
          <p:nvPr/>
        </p:nvSpPr>
        <p:spPr>
          <a:xfrm>
            <a:off x="5529893" y="5610245"/>
            <a:ext cx="495508" cy="3255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black"/>
                </a:solidFill>
              </a:rPr>
              <a:t>YES</a:t>
            </a:r>
          </a:p>
        </p:txBody>
      </p:sp>
      <p:sp>
        <p:nvSpPr>
          <p:cNvPr id="64" name="Rectangle 63">
            <a:extLst>
              <a:ext uri="{FF2B5EF4-FFF2-40B4-BE49-F238E27FC236}">
                <a16:creationId xmlns:a16="http://schemas.microsoft.com/office/drawing/2014/main" id="{20EDD250-03DE-4C43-A397-08EB9A76A067}"/>
              </a:ext>
            </a:extLst>
          </p:cNvPr>
          <p:cNvSpPr/>
          <p:nvPr/>
        </p:nvSpPr>
        <p:spPr>
          <a:xfrm>
            <a:off x="6854507" y="5610246"/>
            <a:ext cx="495508" cy="325581"/>
          </a:xfrm>
          <a:prstGeom prst="rect">
            <a:avLst/>
          </a:prstGeom>
          <a:solidFill>
            <a:srgbClr val="3BF5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black"/>
                </a:solidFill>
              </a:rPr>
              <a:t>No</a:t>
            </a:r>
          </a:p>
        </p:txBody>
      </p:sp>
      <p:cxnSp>
        <p:nvCxnSpPr>
          <p:cNvPr id="80" name="Straight Arrow Connector 79">
            <a:extLst>
              <a:ext uri="{FF2B5EF4-FFF2-40B4-BE49-F238E27FC236}">
                <a16:creationId xmlns:a16="http://schemas.microsoft.com/office/drawing/2014/main" id="{918F2259-1A20-4FC7-9476-A7BD4A3A5D23}"/>
              </a:ext>
            </a:extLst>
          </p:cNvPr>
          <p:cNvCxnSpPr>
            <a:cxnSpLocks/>
            <a:stCxn id="9" idx="3"/>
            <a:endCxn id="60" idx="0"/>
          </p:cNvCxnSpPr>
          <p:nvPr/>
        </p:nvCxnSpPr>
        <p:spPr>
          <a:xfrm>
            <a:off x="5118027" y="4468123"/>
            <a:ext cx="1226488" cy="27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A2C657A-5966-4FC8-B172-70F1E535A022}"/>
              </a:ext>
            </a:extLst>
          </p:cNvPr>
          <p:cNvCxnSpPr>
            <a:cxnSpLocks/>
            <a:stCxn id="63" idx="1"/>
            <a:endCxn id="14" idx="0"/>
          </p:cNvCxnSpPr>
          <p:nvPr/>
        </p:nvCxnSpPr>
        <p:spPr>
          <a:xfrm flipH="1">
            <a:off x="4686633" y="5773036"/>
            <a:ext cx="843260" cy="271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6FE7F3-F836-407A-91F2-88A67B424369}"/>
              </a:ext>
            </a:extLst>
          </p:cNvPr>
          <p:cNvSpPr txBox="1"/>
          <p:nvPr/>
        </p:nvSpPr>
        <p:spPr>
          <a:xfrm>
            <a:off x="3347864" y="6044503"/>
            <a:ext cx="2677537" cy="769441"/>
          </a:xfrm>
          <a:prstGeom prst="rect">
            <a:avLst/>
          </a:prstGeom>
          <a:solidFill>
            <a:srgbClr val="FFFF00"/>
          </a:solidFill>
          <a:ln>
            <a:solidFill>
              <a:schemeClr val="tx1"/>
            </a:solidFill>
          </a:ln>
        </p:spPr>
        <p:txBody>
          <a:bodyPr wrap="square" rtlCol="0">
            <a:spAutoFit/>
          </a:bodyPr>
          <a:lstStyle/>
          <a:p>
            <a:r>
              <a:rPr lang="en-IE" sz="1600" b="1" u="sng" cap="all" dirty="0"/>
              <a:t>Low risk protocol plus </a:t>
            </a:r>
          </a:p>
          <a:p>
            <a:r>
              <a:rPr lang="en-IE" sz="1400" cap="small" dirty="0" err="1"/>
              <a:t>Ie</a:t>
            </a:r>
            <a:r>
              <a:rPr lang="en-IE" sz="1400" cap="small" dirty="0"/>
              <a:t>: </a:t>
            </a:r>
            <a:r>
              <a:rPr lang="en-IE" sz="1400" cap="small" dirty="0" err="1"/>
              <a:t>Tazocin</a:t>
            </a:r>
            <a:r>
              <a:rPr lang="en-IE" sz="1400" cap="small" dirty="0"/>
              <a:t> 90mg/kg 6hours iv plus focal treatment (see figure 3)</a:t>
            </a:r>
            <a:r>
              <a:rPr lang="en-IE" sz="1400" dirty="0"/>
              <a:t> </a:t>
            </a:r>
          </a:p>
        </p:txBody>
      </p:sp>
      <p:sp>
        <p:nvSpPr>
          <p:cNvPr id="54" name="Arrow: Left-Right-Up 53">
            <a:extLst>
              <a:ext uri="{FF2B5EF4-FFF2-40B4-BE49-F238E27FC236}">
                <a16:creationId xmlns:a16="http://schemas.microsoft.com/office/drawing/2014/main" id="{38E235D4-9F96-40B9-A464-9D5083461C33}"/>
              </a:ext>
            </a:extLst>
          </p:cNvPr>
          <p:cNvSpPr/>
          <p:nvPr/>
        </p:nvSpPr>
        <p:spPr>
          <a:xfrm>
            <a:off x="6136020" y="5546577"/>
            <a:ext cx="667221" cy="325581"/>
          </a:xfrm>
          <a:prstGeom prst="leftRigh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Arrow: Left-Right-Up 64">
            <a:extLst>
              <a:ext uri="{FF2B5EF4-FFF2-40B4-BE49-F238E27FC236}">
                <a16:creationId xmlns:a16="http://schemas.microsoft.com/office/drawing/2014/main" id="{20C8691B-B3A7-461F-9F81-BC5A2BBDD147}"/>
              </a:ext>
            </a:extLst>
          </p:cNvPr>
          <p:cNvSpPr/>
          <p:nvPr/>
        </p:nvSpPr>
        <p:spPr>
          <a:xfrm>
            <a:off x="3830139" y="4222459"/>
            <a:ext cx="667221" cy="325581"/>
          </a:xfrm>
          <a:prstGeom prst="leftRigh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Arrow: Down 75">
            <a:extLst>
              <a:ext uri="{FF2B5EF4-FFF2-40B4-BE49-F238E27FC236}">
                <a16:creationId xmlns:a16="http://schemas.microsoft.com/office/drawing/2014/main" id="{D067DA4C-DEC8-43AF-8514-EC89C439D1B6}"/>
              </a:ext>
            </a:extLst>
          </p:cNvPr>
          <p:cNvSpPr/>
          <p:nvPr/>
        </p:nvSpPr>
        <p:spPr>
          <a:xfrm>
            <a:off x="4152540" y="1717899"/>
            <a:ext cx="99430" cy="23858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Arrow: Down 76">
            <a:extLst>
              <a:ext uri="{FF2B5EF4-FFF2-40B4-BE49-F238E27FC236}">
                <a16:creationId xmlns:a16="http://schemas.microsoft.com/office/drawing/2014/main" id="{ACEA06E4-5E73-4617-A248-3AC0BD60BAAB}"/>
              </a:ext>
            </a:extLst>
          </p:cNvPr>
          <p:cNvSpPr/>
          <p:nvPr/>
        </p:nvSpPr>
        <p:spPr>
          <a:xfrm>
            <a:off x="4209230" y="2731629"/>
            <a:ext cx="99430" cy="23858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859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736" y="26793"/>
            <a:ext cx="9071264" cy="8758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FF0000"/>
                </a:solidFill>
              </a:rPr>
              <a:t>Fig 2: HIGH RISK FN PROTOCOL: INITIAL MANAGEMENT (or if child deteriorates at any time). </a:t>
            </a:r>
          </a:p>
          <a:p>
            <a:pPr algn="ctr"/>
            <a:r>
              <a:rPr lang="en-GB" sz="2200" b="1" dirty="0">
                <a:solidFill>
                  <a:prstClr val="black"/>
                </a:solidFill>
              </a:rPr>
              <a:t>NOTE</a:t>
            </a:r>
            <a:r>
              <a:rPr lang="en-GB" b="1" dirty="0">
                <a:solidFill>
                  <a:prstClr val="black"/>
                </a:solidFill>
              </a:rPr>
              <a:t>: TAZOCIN has </a:t>
            </a:r>
            <a:r>
              <a:rPr lang="en-GB" b="1" u="sng" dirty="0">
                <a:solidFill>
                  <a:prstClr val="black"/>
                </a:solidFill>
              </a:rPr>
              <a:t>ALREADY</a:t>
            </a:r>
            <a:r>
              <a:rPr lang="en-GB" b="1" dirty="0">
                <a:solidFill>
                  <a:prstClr val="black"/>
                </a:solidFill>
              </a:rPr>
              <a:t> been given see Fig 1. </a:t>
            </a:r>
            <a:endParaRPr lang="en-GB" b="1" dirty="0">
              <a:solidFill>
                <a:srgbClr val="FFC000">
                  <a:lumMod val="40000"/>
                  <a:lumOff val="60000"/>
                </a:srgbClr>
              </a:solidFill>
              <a:highlight>
                <a:srgbClr val="808000"/>
              </a:highlight>
            </a:endParaRPr>
          </a:p>
        </p:txBody>
      </p:sp>
      <p:sp>
        <p:nvSpPr>
          <p:cNvPr id="3" name="Rounded Rectangle 2"/>
          <p:cNvSpPr/>
          <p:nvPr/>
        </p:nvSpPr>
        <p:spPr>
          <a:xfrm>
            <a:off x="2158956" y="946670"/>
            <a:ext cx="3911765" cy="552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Child has ABNORMAL PEWS OR CLINICALLY UNWELL</a:t>
            </a:r>
          </a:p>
        </p:txBody>
      </p:sp>
      <p:sp>
        <p:nvSpPr>
          <p:cNvPr id="4" name="Rounded Rectangle 3"/>
          <p:cNvSpPr/>
          <p:nvPr/>
        </p:nvSpPr>
        <p:spPr>
          <a:xfrm>
            <a:off x="166704" y="2227539"/>
            <a:ext cx="1095702" cy="596056"/>
          </a:xfrm>
          <a:prstGeom prst="roundRect">
            <a:avLst/>
          </a:prstGeom>
          <a:solidFill>
            <a:srgbClr val="9DC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black"/>
                </a:solidFill>
              </a:rPr>
              <a:t>CNS INVOLVEMENT</a:t>
            </a:r>
          </a:p>
        </p:txBody>
      </p:sp>
      <p:sp>
        <p:nvSpPr>
          <p:cNvPr id="5" name="Rectangle 4"/>
          <p:cNvSpPr/>
          <p:nvPr/>
        </p:nvSpPr>
        <p:spPr>
          <a:xfrm>
            <a:off x="1550548" y="3539663"/>
            <a:ext cx="2004901" cy="1538374"/>
          </a:xfrm>
          <a:prstGeom prst="rect">
            <a:avLst/>
          </a:prstGeom>
          <a:solidFill>
            <a:srgbClr val="9DC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black"/>
              </a:solidFill>
            </a:endParaRPr>
          </a:p>
          <a:p>
            <a:pPr algn="ctr"/>
            <a:r>
              <a:rPr lang="en-GB" sz="1400" dirty="0">
                <a:solidFill>
                  <a:prstClr val="black"/>
                </a:solidFill>
              </a:rPr>
              <a:t>Change </a:t>
            </a:r>
            <a:r>
              <a:rPr lang="en-GB" sz="1400" dirty="0" err="1">
                <a:solidFill>
                  <a:prstClr val="black"/>
                </a:solidFill>
              </a:rPr>
              <a:t>Tazocin</a:t>
            </a:r>
            <a:r>
              <a:rPr lang="en-GB" sz="1400" dirty="0">
                <a:solidFill>
                  <a:prstClr val="black"/>
                </a:solidFill>
              </a:rPr>
              <a:t> to MEROPENEM (40mg/kg/dose) TDS,</a:t>
            </a:r>
          </a:p>
          <a:p>
            <a:pPr algn="ctr"/>
            <a:r>
              <a:rPr lang="en-GB" sz="1400" dirty="0">
                <a:solidFill>
                  <a:prstClr val="black"/>
                </a:solidFill>
              </a:rPr>
              <a:t>And </a:t>
            </a:r>
          </a:p>
          <a:p>
            <a:pPr algn="ctr"/>
            <a:r>
              <a:rPr lang="en-GB" sz="1400" dirty="0">
                <a:solidFill>
                  <a:prstClr val="black"/>
                </a:solidFill>
              </a:rPr>
              <a:t>CIPROFLOXACIN</a:t>
            </a:r>
          </a:p>
          <a:p>
            <a:pPr algn="ctr"/>
            <a:r>
              <a:rPr lang="en-GB" sz="1400" dirty="0">
                <a:solidFill>
                  <a:prstClr val="black"/>
                </a:solidFill>
              </a:rPr>
              <a:t>Consider Vancomycin </a:t>
            </a:r>
          </a:p>
          <a:p>
            <a:pPr algn="ctr"/>
            <a:r>
              <a:rPr lang="en-GB" sz="1400" dirty="0">
                <a:solidFill>
                  <a:prstClr val="black"/>
                </a:solidFill>
              </a:rPr>
              <a:t>Consider anti-fungal</a:t>
            </a:r>
          </a:p>
          <a:p>
            <a:pPr algn="ctr"/>
            <a:endParaRPr lang="en-GB" sz="1400" dirty="0">
              <a:solidFill>
                <a:prstClr val="white"/>
              </a:solidFill>
            </a:endParaRPr>
          </a:p>
        </p:txBody>
      </p:sp>
      <p:sp>
        <p:nvSpPr>
          <p:cNvPr id="7" name="Rounded Rectangle 6"/>
          <p:cNvSpPr/>
          <p:nvPr/>
        </p:nvSpPr>
        <p:spPr>
          <a:xfrm>
            <a:off x="1505909" y="2845857"/>
            <a:ext cx="909175" cy="472480"/>
          </a:xfrm>
          <a:prstGeom prst="roundRect">
            <a:avLst/>
          </a:prstGeom>
          <a:solidFill>
            <a:srgbClr val="9DC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rPr>
              <a:t>LP if </a:t>
            </a:r>
            <a:r>
              <a:rPr lang="en-GB" sz="1000" dirty="0">
                <a:solidFill>
                  <a:prstClr val="black"/>
                </a:solidFill>
              </a:rPr>
              <a:t>safe to do </a:t>
            </a:r>
            <a:r>
              <a:rPr lang="en-GB" sz="1400" dirty="0">
                <a:solidFill>
                  <a:prstClr val="black"/>
                </a:solidFill>
              </a:rPr>
              <a:t>so</a:t>
            </a:r>
          </a:p>
        </p:txBody>
      </p:sp>
      <p:sp>
        <p:nvSpPr>
          <p:cNvPr id="8" name="Rectangle 7"/>
          <p:cNvSpPr/>
          <p:nvPr/>
        </p:nvSpPr>
        <p:spPr>
          <a:xfrm>
            <a:off x="1682847" y="2373899"/>
            <a:ext cx="540044" cy="301195"/>
          </a:xfrm>
          <a:prstGeom prst="rect">
            <a:avLst/>
          </a:prstGeom>
          <a:solidFill>
            <a:srgbClr val="9DC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rPr>
              <a:t>YES</a:t>
            </a:r>
          </a:p>
        </p:txBody>
      </p:sp>
      <p:sp>
        <p:nvSpPr>
          <p:cNvPr id="9" name="Rectangle 8"/>
          <p:cNvSpPr/>
          <p:nvPr/>
        </p:nvSpPr>
        <p:spPr>
          <a:xfrm>
            <a:off x="496376" y="3044814"/>
            <a:ext cx="451649" cy="329258"/>
          </a:xfrm>
          <a:prstGeom prst="rect">
            <a:avLst/>
          </a:prstGeom>
          <a:solidFill>
            <a:srgbClr val="16E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rPr>
              <a:t>NO</a:t>
            </a:r>
          </a:p>
        </p:txBody>
      </p:sp>
      <p:sp>
        <p:nvSpPr>
          <p:cNvPr id="10" name="Rounded Rectangle 9"/>
          <p:cNvSpPr/>
          <p:nvPr/>
        </p:nvSpPr>
        <p:spPr>
          <a:xfrm>
            <a:off x="56081" y="3595292"/>
            <a:ext cx="1343529" cy="54222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RENAL IMPAIRMENT</a:t>
            </a:r>
          </a:p>
        </p:txBody>
      </p:sp>
      <p:sp>
        <p:nvSpPr>
          <p:cNvPr id="11" name="Rectangle 10"/>
          <p:cNvSpPr/>
          <p:nvPr/>
        </p:nvSpPr>
        <p:spPr>
          <a:xfrm>
            <a:off x="887831" y="4465096"/>
            <a:ext cx="470494" cy="33485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prstClr val="white"/>
                </a:solidFill>
              </a:rPr>
              <a:t>YES</a:t>
            </a:r>
          </a:p>
        </p:txBody>
      </p:sp>
      <p:sp>
        <p:nvSpPr>
          <p:cNvPr id="12" name="Rectangle 11"/>
          <p:cNvSpPr/>
          <p:nvPr/>
        </p:nvSpPr>
        <p:spPr>
          <a:xfrm>
            <a:off x="1438547" y="5162231"/>
            <a:ext cx="1549277" cy="146342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a:p>
            <a:pPr algn="ctr"/>
            <a:endParaRPr lang="en-GB" sz="1400" dirty="0">
              <a:solidFill>
                <a:prstClr val="white"/>
              </a:solidFill>
            </a:endParaRPr>
          </a:p>
          <a:p>
            <a:pPr algn="ctr"/>
            <a:r>
              <a:rPr lang="en-GB" sz="1400" dirty="0">
                <a:solidFill>
                  <a:prstClr val="white"/>
                </a:solidFill>
              </a:rPr>
              <a:t>Change </a:t>
            </a:r>
            <a:r>
              <a:rPr lang="en-GB" sz="1400" dirty="0" err="1">
                <a:solidFill>
                  <a:prstClr val="white"/>
                </a:solidFill>
              </a:rPr>
              <a:t>Tazocin</a:t>
            </a:r>
            <a:r>
              <a:rPr lang="en-GB" sz="1400" dirty="0">
                <a:solidFill>
                  <a:prstClr val="white"/>
                </a:solidFill>
              </a:rPr>
              <a:t> </a:t>
            </a:r>
            <a:r>
              <a:rPr lang="en-GB" sz="1200" dirty="0">
                <a:solidFill>
                  <a:prstClr val="white"/>
                </a:solidFill>
              </a:rPr>
              <a:t>to MEROPENEM (20mg/kg/dose),</a:t>
            </a:r>
          </a:p>
          <a:p>
            <a:pPr algn="ctr"/>
            <a:r>
              <a:rPr lang="en-GB" sz="1200" dirty="0">
                <a:solidFill>
                  <a:prstClr val="white"/>
                </a:solidFill>
              </a:rPr>
              <a:t>and</a:t>
            </a:r>
          </a:p>
          <a:p>
            <a:pPr algn="ctr"/>
            <a:r>
              <a:rPr lang="en-GB" sz="1200" dirty="0">
                <a:solidFill>
                  <a:prstClr val="white"/>
                </a:solidFill>
              </a:rPr>
              <a:t>CIPROFLOXACIN</a:t>
            </a:r>
          </a:p>
          <a:p>
            <a:pPr algn="ctr"/>
            <a:r>
              <a:rPr lang="en-GB" sz="1200" dirty="0">
                <a:solidFill>
                  <a:prstClr val="white"/>
                </a:solidFill>
              </a:rPr>
              <a:t>Consider Vancomycin</a:t>
            </a:r>
          </a:p>
          <a:p>
            <a:pPr algn="ctr"/>
            <a:r>
              <a:rPr lang="en-GB" sz="1200" dirty="0">
                <a:solidFill>
                  <a:prstClr val="white"/>
                </a:solidFill>
              </a:rPr>
              <a:t>Consider anti-fungal</a:t>
            </a:r>
          </a:p>
          <a:p>
            <a:pPr algn="ctr"/>
            <a:endParaRPr lang="en-GB" sz="1400" dirty="0">
              <a:solidFill>
                <a:prstClr val="white"/>
              </a:solidFill>
            </a:endParaRPr>
          </a:p>
          <a:p>
            <a:pPr algn="ctr"/>
            <a:endParaRPr lang="en-GB" sz="1400" dirty="0">
              <a:solidFill>
                <a:prstClr val="white"/>
              </a:solidFill>
            </a:endParaRPr>
          </a:p>
        </p:txBody>
      </p:sp>
      <p:sp>
        <p:nvSpPr>
          <p:cNvPr id="13" name="Rectangle 12"/>
          <p:cNvSpPr/>
          <p:nvPr/>
        </p:nvSpPr>
        <p:spPr>
          <a:xfrm>
            <a:off x="405106" y="4471408"/>
            <a:ext cx="444062" cy="288353"/>
          </a:xfrm>
          <a:prstGeom prst="rect">
            <a:avLst/>
          </a:prstGeom>
          <a:solidFill>
            <a:srgbClr val="16E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rPr>
              <a:t>NO</a:t>
            </a:r>
          </a:p>
        </p:txBody>
      </p:sp>
      <p:sp>
        <p:nvSpPr>
          <p:cNvPr id="14" name="Rectangle 13"/>
          <p:cNvSpPr/>
          <p:nvPr/>
        </p:nvSpPr>
        <p:spPr>
          <a:xfrm>
            <a:off x="47062" y="5094614"/>
            <a:ext cx="1127344" cy="1635270"/>
          </a:xfrm>
          <a:prstGeom prst="rect">
            <a:avLst/>
          </a:prstGeom>
          <a:solidFill>
            <a:srgbClr val="16E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a:p>
            <a:pPr algn="ctr"/>
            <a:r>
              <a:rPr lang="en-GB" sz="1400" dirty="0">
                <a:solidFill>
                  <a:prstClr val="black"/>
                </a:solidFill>
              </a:rPr>
              <a:t>Add GENTAMICIN (5mg/kg/d)</a:t>
            </a:r>
          </a:p>
          <a:p>
            <a:r>
              <a:rPr lang="en-GB" sz="1400" dirty="0">
                <a:solidFill>
                  <a:prstClr val="black"/>
                </a:solidFill>
              </a:rPr>
              <a:t>Consider:</a:t>
            </a:r>
          </a:p>
          <a:p>
            <a:r>
              <a:rPr lang="en-GB" sz="1400" dirty="0">
                <a:solidFill>
                  <a:prstClr val="black"/>
                </a:solidFill>
              </a:rPr>
              <a:t>Anti-fungal</a:t>
            </a:r>
          </a:p>
          <a:p>
            <a:r>
              <a:rPr lang="en-GB" sz="1400" dirty="0">
                <a:solidFill>
                  <a:prstClr val="black"/>
                </a:solidFill>
              </a:rPr>
              <a:t>Vancomycin</a:t>
            </a:r>
          </a:p>
          <a:p>
            <a:pPr algn="ctr"/>
            <a:endParaRPr lang="en-GB" sz="1400" dirty="0">
              <a:solidFill>
                <a:prstClr val="white"/>
              </a:solidFill>
            </a:endParaRPr>
          </a:p>
        </p:txBody>
      </p:sp>
      <p:sp>
        <p:nvSpPr>
          <p:cNvPr id="20" name="Rounded Rectangle 19"/>
          <p:cNvSpPr/>
          <p:nvPr/>
        </p:nvSpPr>
        <p:spPr>
          <a:xfrm>
            <a:off x="5987268" y="2087579"/>
            <a:ext cx="1358723" cy="596488"/>
          </a:xfrm>
          <a:prstGeom prst="roundRect">
            <a:avLst/>
          </a:prstGeom>
          <a:solidFill>
            <a:srgbClr val="C49B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CNS INVOLVEMENT</a:t>
            </a:r>
          </a:p>
        </p:txBody>
      </p:sp>
      <p:sp>
        <p:nvSpPr>
          <p:cNvPr id="22" name="Rectangle 21"/>
          <p:cNvSpPr/>
          <p:nvPr/>
        </p:nvSpPr>
        <p:spPr>
          <a:xfrm>
            <a:off x="6215344" y="2955534"/>
            <a:ext cx="459302" cy="460578"/>
          </a:xfrm>
          <a:prstGeom prst="rect">
            <a:avLst/>
          </a:prstGeom>
          <a:solidFill>
            <a:srgbClr val="C49B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Yes</a:t>
            </a:r>
          </a:p>
        </p:txBody>
      </p:sp>
      <p:sp>
        <p:nvSpPr>
          <p:cNvPr id="23" name="Rectangle 22"/>
          <p:cNvSpPr/>
          <p:nvPr/>
        </p:nvSpPr>
        <p:spPr>
          <a:xfrm>
            <a:off x="5585365" y="2990283"/>
            <a:ext cx="459302" cy="360996"/>
          </a:xfrm>
          <a:prstGeom prst="rect">
            <a:avLst/>
          </a:prstGeom>
          <a:solidFill>
            <a:srgbClr val="B3BD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NO</a:t>
            </a:r>
          </a:p>
        </p:txBody>
      </p:sp>
      <p:sp>
        <p:nvSpPr>
          <p:cNvPr id="24" name="Rounded Rectangle 23"/>
          <p:cNvSpPr/>
          <p:nvPr/>
        </p:nvSpPr>
        <p:spPr>
          <a:xfrm>
            <a:off x="5184299" y="3641792"/>
            <a:ext cx="1337829" cy="447719"/>
          </a:xfrm>
          <a:prstGeom prst="roundRect">
            <a:avLst/>
          </a:prstGeom>
          <a:solidFill>
            <a:srgbClr val="9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RENAL IMPAIRMENT</a:t>
            </a:r>
          </a:p>
        </p:txBody>
      </p:sp>
      <p:sp>
        <p:nvSpPr>
          <p:cNvPr id="25" name="Rectangle 24"/>
          <p:cNvSpPr/>
          <p:nvPr/>
        </p:nvSpPr>
        <p:spPr>
          <a:xfrm>
            <a:off x="6464422" y="4535107"/>
            <a:ext cx="472670" cy="271466"/>
          </a:xfrm>
          <a:prstGeom prst="rect">
            <a:avLst/>
          </a:prstGeom>
          <a:solidFill>
            <a:srgbClr val="9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YES</a:t>
            </a:r>
          </a:p>
        </p:txBody>
      </p:sp>
      <p:sp>
        <p:nvSpPr>
          <p:cNvPr id="26" name="Rectangle 25"/>
          <p:cNvSpPr/>
          <p:nvPr/>
        </p:nvSpPr>
        <p:spPr>
          <a:xfrm>
            <a:off x="5585366" y="4417056"/>
            <a:ext cx="485356" cy="389518"/>
          </a:xfrm>
          <a:prstGeom prst="rect">
            <a:avLst/>
          </a:prstGeom>
          <a:solidFill>
            <a:srgbClr val="B3BD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NO</a:t>
            </a:r>
          </a:p>
        </p:txBody>
      </p:sp>
      <p:sp>
        <p:nvSpPr>
          <p:cNvPr id="27" name="Rectangle 26"/>
          <p:cNvSpPr/>
          <p:nvPr/>
        </p:nvSpPr>
        <p:spPr>
          <a:xfrm>
            <a:off x="7661739" y="2178993"/>
            <a:ext cx="1358723" cy="1942585"/>
          </a:xfrm>
          <a:prstGeom prst="rect">
            <a:avLst/>
          </a:prstGeom>
          <a:solidFill>
            <a:srgbClr val="C49B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Change </a:t>
            </a:r>
            <a:r>
              <a:rPr lang="en-GB" sz="1400" dirty="0" err="1">
                <a:solidFill>
                  <a:prstClr val="white"/>
                </a:solidFill>
              </a:rPr>
              <a:t>Tazocin</a:t>
            </a:r>
            <a:r>
              <a:rPr lang="en-GB" sz="1400" dirty="0">
                <a:solidFill>
                  <a:prstClr val="white"/>
                </a:solidFill>
              </a:rPr>
              <a:t> </a:t>
            </a:r>
            <a:r>
              <a:rPr lang="en-GB" sz="1200" dirty="0">
                <a:solidFill>
                  <a:prstClr val="white"/>
                </a:solidFill>
              </a:rPr>
              <a:t>to MEROPENEM (40mg/kg/dose)</a:t>
            </a:r>
          </a:p>
          <a:p>
            <a:pPr algn="ctr"/>
            <a:r>
              <a:rPr lang="en-GB" sz="1200" dirty="0">
                <a:solidFill>
                  <a:prstClr val="white"/>
                </a:solidFill>
              </a:rPr>
              <a:t>and</a:t>
            </a:r>
          </a:p>
          <a:p>
            <a:pPr algn="ctr"/>
            <a:r>
              <a:rPr lang="en-GB" sz="1200" dirty="0">
                <a:solidFill>
                  <a:prstClr val="white"/>
                </a:solidFill>
              </a:rPr>
              <a:t>CIPROFLOXACIN</a:t>
            </a:r>
          </a:p>
          <a:p>
            <a:pPr algn="ctr"/>
            <a:r>
              <a:rPr lang="en-GB" sz="1200" dirty="0">
                <a:solidFill>
                  <a:prstClr val="white"/>
                </a:solidFill>
              </a:rPr>
              <a:t>and</a:t>
            </a:r>
          </a:p>
          <a:p>
            <a:pPr algn="ctr"/>
            <a:r>
              <a:rPr lang="en-GB" sz="1200" dirty="0">
                <a:solidFill>
                  <a:prstClr val="white"/>
                </a:solidFill>
              </a:rPr>
              <a:t>VANCOMYCIN</a:t>
            </a:r>
          </a:p>
          <a:p>
            <a:pPr algn="ctr"/>
            <a:r>
              <a:rPr lang="en-GB" sz="1200" dirty="0">
                <a:solidFill>
                  <a:prstClr val="white"/>
                </a:solidFill>
              </a:rPr>
              <a:t>and </a:t>
            </a:r>
          </a:p>
          <a:p>
            <a:pPr algn="ctr"/>
            <a:r>
              <a:rPr lang="en-GB" sz="1200" dirty="0">
                <a:solidFill>
                  <a:prstClr val="white"/>
                </a:solidFill>
              </a:rPr>
              <a:t>AMPHOTERICIN</a:t>
            </a:r>
            <a:r>
              <a:rPr lang="en-GB" sz="1400" dirty="0">
                <a:solidFill>
                  <a:prstClr val="white"/>
                </a:solidFill>
              </a:rPr>
              <a:t>  B</a:t>
            </a:r>
          </a:p>
        </p:txBody>
      </p:sp>
      <p:sp>
        <p:nvSpPr>
          <p:cNvPr id="28" name="Rectangle 27"/>
          <p:cNvSpPr/>
          <p:nvPr/>
        </p:nvSpPr>
        <p:spPr>
          <a:xfrm>
            <a:off x="7471061" y="4471408"/>
            <a:ext cx="1358723" cy="2336304"/>
          </a:xfrm>
          <a:prstGeom prst="rect">
            <a:avLst/>
          </a:prstGeom>
          <a:solidFill>
            <a:srgbClr val="9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a:p>
            <a:pPr algn="ctr"/>
            <a:r>
              <a:rPr lang="en-GB" sz="1400" dirty="0">
                <a:solidFill>
                  <a:prstClr val="white"/>
                </a:solidFill>
              </a:rPr>
              <a:t>MEROPENEM (20mg/kg/dose)</a:t>
            </a:r>
          </a:p>
          <a:p>
            <a:pPr algn="ctr"/>
            <a:r>
              <a:rPr lang="en-GB" sz="1400" dirty="0">
                <a:solidFill>
                  <a:prstClr val="white"/>
                </a:solidFill>
              </a:rPr>
              <a:t>and</a:t>
            </a:r>
          </a:p>
          <a:p>
            <a:pPr algn="ctr"/>
            <a:r>
              <a:rPr lang="en-GB" sz="1400" dirty="0">
                <a:solidFill>
                  <a:prstClr val="white"/>
                </a:solidFill>
              </a:rPr>
              <a:t>CIPROFLOXACIN</a:t>
            </a:r>
          </a:p>
          <a:p>
            <a:pPr algn="ctr"/>
            <a:r>
              <a:rPr lang="en-GB" sz="1400" dirty="0">
                <a:solidFill>
                  <a:prstClr val="white"/>
                </a:solidFill>
              </a:rPr>
              <a:t>and</a:t>
            </a:r>
          </a:p>
          <a:p>
            <a:pPr algn="ctr"/>
            <a:r>
              <a:rPr lang="en-GB" sz="1400" dirty="0">
                <a:solidFill>
                  <a:prstClr val="white"/>
                </a:solidFill>
              </a:rPr>
              <a:t>VANCOMYCIN </a:t>
            </a:r>
          </a:p>
          <a:p>
            <a:pPr algn="ctr"/>
            <a:r>
              <a:rPr lang="en-GB" sz="1400" dirty="0">
                <a:solidFill>
                  <a:prstClr val="white"/>
                </a:solidFill>
              </a:rPr>
              <a:t>and</a:t>
            </a:r>
          </a:p>
          <a:p>
            <a:pPr algn="ctr"/>
            <a:r>
              <a:rPr lang="en-GB" sz="1400" dirty="0">
                <a:solidFill>
                  <a:prstClr val="white"/>
                </a:solidFill>
              </a:rPr>
              <a:t>FLUCONAZOLE</a:t>
            </a:r>
          </a:p>
          <a:p>
            <a:pPr algn="ctr"/>
            <a:endParaRPr lang="en-GB" sz="1400" dirty="0">
              <a:solidFill>
                <a:prstClr val="white"/>
              </a:solidFill>
            </a:endParaRPr>
          </a:p>
        </p:txBody>
      </p:sp>
      <p:sp>
        <p:nvSpPr>
          <p:cNvPr id="29" name="Rectangle 28"/>
          <p:cNvSpPr/>
          <p:nvPr/>
        </p:nvSpPr>
        <p:spPr>
          <a:xfrm>
            <a:off x="5005596" y="5078040"/>
            <a:ext cx="2296612" cy="1702575"/>
          </a:xfrm>
          <a:prstGeom prst="rect">
            <a:avLst/>
          </a:prstGeom>
          <a:solidFill>
            <a:srgbClr val="B3BD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a:p>
            <a:pPr algn="ctr"/>
            <a:r>
              <a:rPr lang="en-GB" sz="1200" dirty="0">
                <a:solidFill>
                  <a:prstClr val="white"/>
                </a:solidFill>
              </a:rPr>
              <a:t>Change </a:t>
            </a:r>
            <a:r>
              <a:rPr lang="en-GB" sz="1200" dirty="0" err="1">
                <a:solidFill>
                  <a:prstClr val="white"/>
                </a:solidFill>
              </a:rPr>
              <a:t>Tazocin</a:t>
            </a:r>
            <a:r>
              <a:rPr lang="en-GB" sz="1200" dirty="0">
                <a:solidFill>
                  <a:prstClr val="white"/>
                </a:solidFill>
              </a:rPr>
              <a:t> to MEROPENEM (40mg/kg/dose)</a:t>
            </a:r>
          </a:p>
          <a:p>
            <a:pPr algn="ctr"/>
            <a:r>
              <a:rPr lang="en-GB" sz="1200" dirty="0">
                <a:solidFill>
                  <a:prstClr val="white"/>
                </a:solidFill>
              </a:rPr>
              <a:t>and</a:t>
            </a:r>
          </a:p>
          <a:p>
            <a:pPr algn="ctr"/>
            <a:r>
              <a:rPr lang="en-GB" sz="1200" dirty="0">
                <a:solidFill>
                  <a:prstClr val="white"/>
                </a:solidFill>
              </a:rPr>
              <a:t>AMIKACIN</a:t>
            </a:r>
          </a:p>
          <a:p>
            <a:pPr algn="ctr"/>
            <a:r>
              <a:rPr lang="en-GB" sz="1200" dirty="0">
                <a:solidFill>
                  <a:prstClr val="white"/>
                </a:solidFill>
              </a:rPr>
              <a:t>and</a:t>
            </a:r>
          </a:p>
          <a:p>
            <a:pPr algn="ctr"/>
            <a:r>
              <a:rPr lang="en-GB" sz="1200" dirty="0">
                <a:solidFill>
                  <a:prstClr val="white"/>
                </a:solidFill>
              </a:rPr>
              <a:t>VANCOMYCIN</a:t>
            </a:r>
          </a:p>
          <a:p>
            <a:pPr algn="ctr"/>
            <a:r>
              <a:rPr lang="en-GB" sz="1200" dirty="0">
                <a:solidFill>
                  <a:prstClr val="white"/>
                </a:solidFill>
              </a:rPr>
              <a:t>and </a:t>
            </a:r>
          </a:p>
          <a:p>
            <a:pPr algn="ctr"/>
            <a:r>
              <a:rPr lang="en-GB" sz="1200" dirty="0">
                <a:solidFill>
                  <a:prstClr val="white"/>
                </a:solidFill>
              </a:rPr>
              <a:t>AMPHOTERICIN B</a:t>
            </a:r>
          </a:p>
          <a:p>
            <a:pPr algn="ctr"/>
            <a:endParaRPr lang="en-GB" sz="1400" dirty="0">
              <a:solidFill>
                <a:prstClr val="white"/>
              </a:solidFill>
            </a:endParaRPr>
          </a:p>
        </p:txBody>
      </p:sp>
      <p:sp>
        <p:nvSpPr>
          <p:cNvPr id="31" name="Rounded Rectangle 30"/>
          <p:cNvSpPr/>
          <p:nvPr/>
        </p:nvSpPr>
        <p:spPr>
          <a:xfrm>
            <a:off x="2874230" y="1599392"/>
            <a:ext cx="2593572" cy="911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Give Resuscitation:</a:t>
            </a:r>
          </a:p>
          <a:p>
            <a:pPr algn="ctr"/>
            <a:r>
              <a:rPr lang="en-GB" sz="1400" dirty="0">
                <a:solidFill>
                  <a:prstClr val="white"/>
                </a:solidFill>
              </a:rPr>
              <a:t> IV fluid bolus; transfusion if Hb &lt;8; Correct low glucose;  Oxygen supplementation</a:t>
            </a:r>
          </a:p>
        </p:txBody>
      </p:sp>
      <p:sp>
        <p:nvSpPr>
          <p:cNvPr id="32" name="Rounded Rectangle 31"/>
          <p:cNvSpPr/>
          <p:nvPr/>
        </p:nvSpPr>
        <p:spPr>
          <a:xfrm>
            <a:off x="3093554" y="2768659"/>
            <a:ext cx="2181785" cy="6917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PEWS NORMALISED?</a:t>
            </a:r>
          </a:p>
        </p:txBody>
      </p:sp>
      <p:sp>
        <p:nvSpPr>
          <p:cNvPr id="33" name="Rectangle 32"/>
          <p:cNvSpPr/>
          <p:nvPr/>
        </p:nvSpPr>
        <p:spPr>
          <a:xfrm>
            <a:off x="121329" y="946670"/>
            <a:ext cx="1180820" cy="1140909"/>
          </a:xfrm>
          <a:prstGeom prst="rect">
            <a:avLst/>
          </a:prstGeom>
          <a:solidFill>
            <a:srgbClr val="228E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YES!</a:t>
            </a:r>
          </a:p>
          <a:p>
            <a:pPr algn="ctr"/>
            <a:r>
              <a:rPr lang="en-GB" sz="1400" dirty="0">
                <a:solidFill>
                  <a:prstClr val="white"/>
                </a:solidFill>
              </a:rPr>
              <a:t>Consider this</a:t>
            </a:r>
          </a:p>
          <a:p>
            <a:pPr algn="ctr"/>
            <a:r>
              <a:rPr lang="en-GB" sz="1400" b="1" dirty="0">
                <a:solidFill>
                  <a:prstClr val="white"/>
                </a:solidFill>
              </a:rPr>
              <a:t>SEPSIS OR SEVERE SEPSIS</a:t>
            </a:r>
          </a:p>
        </p:txBody>
      </p:sp>
      <p:sp>
        <p:nvSpPr>
          <p:cNvPr id="34" name="Rectangle 33"/>
          <p:cNvSpPr/>
          <p:nvPr/>
        </p:nvSpPr>
        <p:spPr>
          <a:xfrm>
            <a:off x="6464421" y="1030513"/>
            <a:ext cx="1038936" cy="79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white"/>
                </a:solidFill>
              </a:rPr>
              <a:t>NO!</a:t>
            </a:r>
          </a:p>
          <a:p>
            <a:pPr algn="ctr"/>
            <a:r>
              <a:rPr lang="en-GB" sz="1200" dirty="0">
                <a:solidFill>
                  <a:prstClr val="white"/>
                </a:solidFill>
              </a:rPr>
              <a:t>Consider this</a:t>
            </a:r>
          </a:p>
          <a:p>
            <a:pPr algn="ctr"/>
            <a:r>
              <a:rPr lang="en-GB" sz="1200" b="1" dirty="0">
                <a:solidFill>
                  <a:prstClr val="white"/>
                </a:solidFill>
              </a:rPr>
              <a:t>SEPTIC </a:t>
            </a:r>
            <a:r>
              <a:rPr lang="en-GB" sz="1400" b="1" dirty="0">
                <a:solidFill>
                  <a:prstClr val="white"/>
                </a:solidFill>
              </a:rPr>
              <a:t>SHOCK</a:t>
            </a:r>
          </a:p>
        </p:txBody>
      </p:sp>
      <p:sp>
        <p:nvSpPr>
          <p:cNvPr id="35" name="Rounded Rectangle 34"/>
          <p:cNvSpPr/>
          <p:nvPr/>
        </p:nvSpPr>
        <p:spPr>
          <a:xfrm>
            <a:off x="6873020" y="2834096"/>
            <a:ext cx="613145" cy="798690"/>
          </a:xfrm>
          <a:prstGeom prst="roundRect">
            <a:avLst/>
          </a:prstGeom>
          <a:solidFill>
            <a:srgbClr val="C49B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Defer LP until safe</a:t>
            </a:r>
          </a:p>
        </p:txBody>
      </p:sp>
      <p:cxnSp>
        <p:nvCxnSpPr>
          <p:cNvPr id="16" name="Straight Arrow Connector 15"/>
          <p:cNvCxnSpPr>
            <a:cxnSpLocks/>
            <a:stCxn id="3" idx="2"/>
            <a:endCxn id="31" idx="0"/>
          </p:cNvCxnSpPr>
          <p:nvPr/>
        </p:nvCxnSpPr>
        <p:spPr>
          <a:xfrm>
            <a:off x="4114839" y="1499090"/>
            <a:ext cx="56177" cy="100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a:stCxn id="31" idx="2"/>
            <a:endCxn id="32" idx="0"/>
          </p:cNvCxnSpPr>
          <p:nvPr/>
        </p:nvCxnSpPr>
        <p:spPr>
          <a:xfrm>
            <a:off x="4171017" y="2510884"/>
            <a:ext cx="13430" cy="257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32" idx="3"/>
            <a:endCxn id="34" idx="1"/>
          </p:cNvCxnSpPr>
          <p:nvPr/>
        </p:nvCxnSpPr>
        <p:spPr>
          <a:xfrm flipV="1">
            <a:off x="5275339" y="1429858"/>
            <a:ext cx="1189083" cy="1684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34" idx="2"/>
            <a:endCxn id="20" idx="0"/>
          </p:cNvCxnSpPr>
          <p:nvPr/>
        </p:nvCxnSpPr>
        <p:spPr>
          <a:xfrm flipH="1">
            <a:off x="6666630" y="1829203"/>
            <a:ext cx="317259" cy="258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stCxn id="20" idx="2"/>
            <a:endCxn id="23" idx="0"/>
          </p:cNvCxnSpPr>
          <p:nvPr/>
        </p:nvCxnSpPr>
        <p:spPr>
          <a:xfrm flipH="1">
            <a:off x="5815016" y="2684067"/>
            <a:ext cx="851614" cy="306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20" idx="2"/>
            <a:endCxn id="22" idx="0"/>
          </p:cNvCxnSpPr>
          <p:nvPr/>
        </p:nvCxnSpPr>
        <p:spPr>
          <a:xfrm flipH="1">
            <a:off x="6444995" y="2684067"/>
            <a:ext cx="221635" cy="271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a:stCxn id="22" idx="3"/>
            <a:endCxn id="35" idx="1"/>
          </p:cNvCxnSpPr>
          <p:nvPr/>
        </p:nvCxnSpPr>
        <p:spPr>
          <a:xfrm>
            <a:off x="6674646" y="3185823"/>
            <a:ext cx="198374" cy="47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35" idx="3"/>
            <a:endCxn id="27" idx="1"/>
          </p:cNvCxnSpPr>
          <p:nvPr/>
        </p:nvCxnSpPr>
        <p:spPr>
          <a:xfrm flipV="1">
            <a:off x="7486165" y="3150286"/>
            <a:ext cx="175574" cy="83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23" idx="2"/>
            <a:endCxn id="24" idx="0"/>
          </p:cNvCxnSpPr>
          <p:nvPr/>
        </p:nvCxnSpPr>
        <p:spPr>
          <a:xfrm>
            <a:off x="5815016" y="3351279"/>
            <a:ext cx="38198" cy="290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a:stCxn id="24" idx="2"/>
            <a:endCxn id="25" idx="0"/>
          </p:cNvCxnSpPr>
          <p:nvPr/>
        </p:nvCxnSpPr>
        <p:spPr>
          <a:xfrm>
            <a:off x="5853214" y="4089511"/>
            <a:ext cx="847543" cy="445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a:stCxn id="25" idx="3"/>
            <a:endCxn id="28" idx="1"/>
          </p:cNvCxnSpPr>
          <p:nvPr/>
        </p:nvCxnSpPr>
        <p:spPr>
          <a:xfrm>
            <a:off x="6937092" y="4670840"/>
            <a:ext cx="533969" cy="968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a:stCxn id="24" idx="2"/>
            <a:endCxn id="26" idx="0"/>
          </p:cNvCxnSpPr>
          <p:nvPr/>
        </p:nvCxnSpPr>
        <p:spPr>
          <a:xfrm flipH="1">
            <a:off x="5828044" y="4089511"/>
            <a:ext cx="25170" cy="327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cxnSpLocks/>
            <a:stCxn id="26" idx="2"/>
            <a:endCxn id="29" idx="0"/>
          </p:cNvCxnSpPr>
          <p:nvPr/>
        </p:nvCxnSpPr>
        <p:spPr>
          <a:xfrm>
            <a:off x="5828044" y="4806574"/>
            <a:ext cx="325858" cy="271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a:stCxn id="32" idx="1"/>
            <a:endCxn id="33" idx="3"/>
          </p:cNvCxnSpPr>
          <p:nvPr/>
        </p:nvCxnSpPr>
        <p:spPr>
          <a:xfrm flipH="1" flipV="1">
            <a:off x="1302149" y="1517125"/>
            <a:ext cx="1791405" cy="1597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a:stCxn id="33" idx="2"/>
            <a:endCxn id="4" idx="0"/>
          </p:cNvCxnSpPr>
          <p:nvPr/>
        </p:nvCxnSpPr>
        <p:spPr>
          <a:xfrm>
            <a:off x="711739" y="2087579"/>
            <a:ext cx="2816" cy="139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cxnSpLocks/>
            <a:stCxn id="4" idx="3"/>
            <a:endCxn id="8" idx="1"/>
          </p:cNvCxnSpPr>
          <p:nvPr/>
        </p:nvCxnSpPr>
        <p:spPr>
          <a:xfrm flipV="1">
            <a:off x="1262406" y="2524497"/>
            <a:ext cx="420441" cy="1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cxnSpLocks/>
            <a:stCxn id="8" idx="2"/>
            <a:endCxn id="7" idx="0"/>
          </p:cNvCxnSpPr>
          <p:nvPr/>
        </p:nvCxnSpPr>
        <p:spPr>
          <a:xfrm>
            <a:off x="1952869" y="2675094"/>
            <a:ext cx="7628" cy="170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 idx="2"/>
            <a:endCxn id="5" idx="0"/>
          </p:cNvCxnSpPr>
          <p:nvPr/>
        </p:nvCxnSpPr>
        <p:spPr>
          <a:xfrm>
            <a:off x="1960497" y="3318337"/>
            <a:ext cx="592502" cy="221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cxnSpLocks/>
            <a:stCxn id="4" idx="2"/>
            <a:endCxn id="9" idx="0"/>
          </p:cNvCxnSpPr>
          <p:nvPr/>
        </p:nvCxnSpPr>
        <p:spPr>
          <a:xfrm>
            <a:off x="714555" y="2823595"/>
            <a:ext cx="7646" cy="221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cxnSpLocks/>
            <a:stCxn id="9" idx="2"/>
            <a:endCxn id="10" idx="0"/>
          </p:cNvCxnSpPr>
          <p:nvPr/>
        </p:nvCxnSpPr>
        <p:spPr>
          <a:xfrm>
            <a:off x="722201" y="3374072"/>
            <a:ext cx="5645" cy="221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a:stCxn id="10" idx="2"/>
            <a:endCxn id="13" idx="0"/>
          </p:cNvCxnSpPr>
          <p:nvPr/>
        </p:nvCxnSpPr>
        <p:spPr>
          <a:xfrm flipH="1">
            <a:off x="627137" y="4137518"/>
            <a:ext cx="100709" cy="333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a:stCxn id="10" idx="2"/>
            <a:endCxn id="11" idx="0"/>
          </p:cNvCxnSpPr>
          <p:nvPr/>
        </p:nvCxnSpPr>
        <p:spPr>
          <a:xfrm>
            <a:off x="727846" y="4137518"/>
            <a:ext cx="395232" cy="327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a:stCxn id="11" idx="2"/>
            <a:endCxn id="12" idx="1"/>
          </p:cNvCxnSpPr>
          <p:nvPr/>
        </p:nvCxnSpPr>
        <p:spPr>
          <a:xfrm>
            <a:off x="1123078" y="4799949"/>
            <a:ext cx="315469" cy="1093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a:stCxn id="13" idx="2"/>
            <a:endCxn id="14" idx="0"/>
          </p:cNvCxnSpPr>
          <p:nvPr/>
        </p:nvCxnSpPr>
        <p:spPr>
          <a:xfrm flipH="1">
            <a:off x="610734" y="4759761"/>
            <a:ext cx="16403" cy="334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749204" y="3785232"/>
            <a:ext cx="1097921" cy="1132319"/>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ALWAYS CONSIDER MALARIA</a:t>
            </a:r>
          </a:p>
        </p:txBody>
      </p:sp>
      <p:sp>
        <p:nvSpPr>
          <p:cNvPr id="58" name="Rectangle 57">
            <a:extLst>
              <a:ext uri="{FF2B5EF4-FFF2-40B4-BE49-F238E27FC236}">
                <a16:creationId xmlns:a16="http://schemas.microsoft.com/office/drawing/2014/main" id="{5D503940-476F-415E-AAFE-77428AB7D6CF}"/>
              </a:ext>
            </a:extLst>
          </p:cNvPr>
          <p:cNvSpPr/>
          <p:nvPr/>
        </p:nvSpPr>
        <p:spPr>
          <a:xfrm>
            <a:off x="3644242" y="5179247"/>
            <a:ext cx="1251469" cy="1500154"/>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Consider </a:t>
            </a:r>
            <a:r>
              <a:rPr lang="en-GB" sz="1200" b="1" dirty="0">
                <a:solidFill>
                  <a:prstClr val="white"/>
                </a:solidFill>
              </a:rPr>
              <a:t>adding other site specific Antimicrobials:  See </a:t>
            </a:r>
            <a:r>
              <a:rPr lang="en-GB" b="1" dirty="0">
                <a:solidFill>
                  <a:prstClr val="white"/>
                </a:solidFill>
              </a:rPr>
              <a:t>figure 4</a:t>
            </a:r>
          </a:p>
        </p:txBody>
      </p:sp>
    </p:spTree>
    <p:extLst>
      <p:ext uri="{BB962C8B-B14F-4D97-AF65-F5344CB8AC3E}">
        <p14:creationId xmlns:p14="http://schemas.microsoft.com/office/powerpoint/2010/main" val="47556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73" y="4916318"/>
            <a:ext cx="9025526" cy="1888519"/>
          </a:xfrm>
          <a:prstGeom prst="rect">
            <a:avLst/>
          </a:prstGeom>
          <a:solidFill>
            <a:srgbClr val="C49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SPECIFIC ANTIBIOTIC TREATMENT INDICATIONS: </a:t>
            </a:r>
            <a:endParaRPr lang="en-GB" sz="1400" dirty="0">
              <a:solidFill>
                <a:prstClr val="white"/>
              </a:solidFill>
            </a:endParaRPr>
          </a:p>
          <a:p>
            <a:pPr marL="285750" indent="-285750" algn="ctr">
              <a:buFont typeface="Arial" panose="020B0604020202020204" pitchFamily="34" charset="0"/>
              <a:buChar char="•"/>
            </a:pPr>
            <a:r>
              <a:rPr lang="en-GB" sz="1300" b="1" dirty="0">
                <a:solidFill>
                  <a:schemeClr val="bg1"/>
                </a:solidFill>
              </a:rPr>
              <a:t>ADDITIONAL INDICATION FOR VANCOMYCIN</a:t>
            </a:r>
            <a:endParaRPr lang="en-GB" sz="1300" dirty="0">
              <a:solidFill>
                <a:schemeClr val="bg1"/>
              </a:solidFill>
            </a:endParaRPr>
          </a:p>
          <a:p>
            <a:pPr marL="285750" indent="-285750" algn="ctr">
              <a:buFont typeface="Arial" panose="020B0604020202020204" pitchFamily="34" charset="0"/>
              <a:buChar char="•"/>
            </a:pPr>
            <a:r>
              <a:rPr lang="en-GB" sz="1300" dirty="0">
                <a:solidFill>
                  <a:schemeClr val="tx1"/>
                </a:solidFill>
              </a:rPr>
              <a:t>Recent treatment with high dose cytarabine</a:t>
            </a:r>
          </a:p>
          <a:p>
            <a:pPr marL="285750" indent="-285750" algn="ctr">
              <a:buFont typeface="Arial" panose="020B0604020202020204" pitchFamily="34" charset="0"/>
              <a:buChar char="•"/>
            </a:pPr>
            <a:r>
              <a:rPr lang="en-GB" sz="1300" b="1" dirty="0">
                <a:solidFill>
                  <a:schemeClr val="bg1"/>
                </a:solidFill>
              </a:rPr>
              <a:t>ADDITIONAL INDICATION FOR MEROPENEM SWITCH</a:t>
            </a:r>
          </a:p>
          <a:p>
            <a:pPr marL="285750" indent="-285750" algn="ctr">
              <a:buFont typeface="Arial" panose="020B0604020202020204" pitchFamily="34" charset="0"/>
              <a:buChar char="•"/>
            </a:pPr>
            <a:r>
              <a:rPr lang="en-GB" sz="1300" dirty="0">
                <a:solidFill>
                  <a:schemeClr val="tx1"/>
                </a:solidFill>
              </a:rPr>
              <a:t>Infection with ESBL producing organism</a:t>
            </a:r>
          </a:p>
          <a:p>
            <a:pPr marL="285750" indent="-285750" algn="ctr">
              <a:buFont typeface="Arial" panose="020B0604020202020204" pitchFamily="34" charset="0"/>
              <a:buChar char="•"/>
            </a:pPr>
            <a:r>
              <a:rPr lang="en-GB" sz="1300" dirty="0">
                <a:solidFill>
                  <a:schemeClr val="tx1"/>
                </a:solidFill>
              </a:rPr>
              <a:t>Febrile </a:t>
            </a:r>
            <a:r>
              <a:rPr lang="en-GB" sz="1300" dirty="0" err="1">
                <a:solidFill>
                  <a:schemeClr val="tx1"/>
                </a:solidFill>
              </a:rPr>
              <a:t>neutropaenia</a:t>
            </a:r>
            <a:r>
              <a:rPr lang="en-GB" sz="1300" dirty="0">
                <a:solidFill>
                  <a:schemeClr val="tx1"/>
                </a:solidFill>
              </a:rPr>
              <a:t> in a patient known to be colonized with ESBL+ organism/previously infected with ESBL+ organism</a:t>
            </a:r>
          </a:p>
          <a:p>
            <a:pPr marL="285750" indent="-285750" algn="ctr">
              <a:buFont typeface="Arial" panose="020B0604020202020204" pitchFamily="34" charset="0"/>
              <a:buChar char="•"/>
            </a:pPr>
            <a:r>
              <a:rPr lang="en-GB" sz="1300" b="1" dirty="0">
                <a:solidFill>
                  <a:schemeClr val="bg1"/>
                </a:solidFill>
              </a:rPr>
              <a:t>INDICATION FOR CEFOSO/CEFIPIME SWITCH</a:t>
            </a:r>
          </a:p>
          <a:p>
            <a:pPr marL="285750" indent="-285750" algn="ctr">
              <a:buFont typeface="Arial" panose="020B0604020202020204" pitchFamily="34" charset="0"/>
              <a:buChar char="•"/>
            </a:pPr>
            <a:r>
              <a:rPr lang="en-GB" sz="1300" dirty="0">
                <a:solidFill>
                  <a:schemeClr val="tx1"/>
                </a:solidFill>
              </a:rPr>
              <a:t>Febrile Neutropenia AND DETERIORIATING ON MEROPENEM</a:t>
            </a:r>
          </a:p>
          <a:p>
            <a:pPr marL="285750" indent="-285750" algn="ctr">
              <a:buFont typeface="Arial" panose="020B0604020202020204" pitchFamily="34" charset="0"/>
              <a:buChar char="•"/>
            </a:pPr>
            <a:endParaRPr lang="en-GB" sz="1200" dirty="0">
              <a:solidFill>
                <a:prstClr val="white"/>
              </a:solidFill>
            </a:endParaRPr>
          </a:p>
        </p:txBody>
      </p:sp>
      <p:sp>
        <p:nvSpPr>
          <p:cNvPr id="3" name="Rectangle 2"/>
          <p:cNvSpPr/>
          <p:nvPr/>
        </p:nvSpPr>
        <p:spPr>
          <a:xfrm>
            <a:off x="118472" y="1173672"/>
            <a:ext cx="2221280" cy="3623480"/>
          </a:xfrm>
          <a:prstGeom prst="rect">
            <a:avLst/>
          </a:prstGeom>
          <a:solidFill>
            <a:srgbClr val="54D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MOUTH</a:t>
            </a:r>
          </a:p>
          <a:p>
            <a:pPr marL="285750" indent="-285750">
              <a:buFont typeface="Arial" panose="020B0604020202020204" pitchFamily="34" charset="0"/>
              <a:buChar char="•"/>
            </a:pPr>
            <a:r>
              <a:rPr lang="en-GB" sz="1300" dirty="0">
                <a:solidFill>
                  <a:schemeClr val="tx1"/>
                </a:solidFill>
              </a:rPr>
              <a:t>Severe oral candidiasis</a:t>
            </a:r>
          </a:p>
          <a:p>
            <a:pPr marL="742950" lvl="1" indent="-285750">
              <a:buFont typeface="Arial" panose="020B0604020202020204" pitchFamily="34" charset="0"/>
              <a:buChar char="•"/>
            </a:pPr>
            <a:r>
              <a:rPr lang="en-GB" sz="1300" dirty="0">
                <a:solidFill>
                  <a:prstClr val="white"/>
                </a:solidFill>
              </a:rPr>
              <a:t>Add FLUCONAZOLE</a:t>
            </a:r>
          </a:p>
          <a:p>
            <a:pPr marL="285750" indent="-285750">
              <a:buFont typeface="Arial" panose="020B0604020202020204" pitchFamily="34" charset="0"/>
              <a:buChar char="•"/>
            </a:pPr>
            <a:r>
              <a:rPr lang="en-GB" sz="1300" dirty="0">
                <a:solidFill>
                  <a:schemeClr val="tx1"/>
                </a:solidFill>
                <a:cs typeface="Calibri" panose="020F0502020204030204" pitchFamily="34" charset="0"/>
              </a:rPr>
              <a:t>Mucositis Grade 2 (</a:t>
            </a:r>
            <a:r>
              <a:rPr lang="en-GB" sz="1300" dirty="0" err="1">
                <a:solidFill>
                  <a:schemeClr val="tx1"/>
                </a:solidFill>
                <a:cs typeface="Calibri" panose="020F0502020204030204" pitchFamily="34" charset="0"/>
              </a:rPr>
              <a:t>ie</a:t>
            </a:r>
            <a:r>
              <a:rPr lang="en-GB" sz="1300" dirty="0">
                <a:solidFill>
                  <a:schemeClr val="tx1"/>
                </a:solidFill>
                <a:cs typeface="Calibri" panose="020F0502020204030204" pitchFamily="34" charset="0"/>
              </a:rPr>
              <a:t> ulceration but still able to eat), or worse.</a:t>
            </a:r>
          </a:p>
          <a:p>
            <a:pPr marL="742950" lvl="1" indent="-285750">
              <a:buFont typeface="Arial" panose="020B0604020202020204" pitchFamily="34" charset="0"/>
              <a:buChar char="•"/>
            </a:pPr>
            <a:r>
              <a:rPr lang="en-GB" sz="1300" dirty="0">
                <a:solidFill>
                  <a:prstClr val="white"/>
                </a:solidFill>
                <a:cs typeface="Calibri" panose="020F0502020204030204" pitchFamily="34" charset="0"/>
              </a:rPr>
              <a:t>Add METRONIDAZOLE</a:t>
            </a:r>
          </a:p>
          <a:p>
            <a:pPr marL="285750" indent="-285750">
              <a:buFont typeface="Arial" panose="020B0604020202020204" pitchFamily="34" charset="0"/>
              <a:buChar char="•"/>
            </a:pPr>
            <a:r>
              <a:rPr lang="en-GB" sz="1300" dirty="0">
                <a:solidFill>
                  <a:schemeClr val="tx1"/>
                </a:solidFill>
              </a:rPr>
              <a:t>Severe mucositis and ANC&lt; 0.1</a:t>
            </a:r>
          </a:p>
          <a:p>
            <a:pPr marL="742950" lvl="1" indent="-285750">
              <a:buFont typeface="Arial" panose="020B0604020202020204" pitchFamily="34" charset="0"/>
              <a:buChar char="•"/>
            </a:pPr>
            <a:r>
              <a:rPr lang="en-IE" sz="1300" dirty="0">
                <a:solidFill>
                  <a:prstClr val="white"/>
                </a:solidFill>
                <a:cs typeface="Calibri" panose="020F0502020204030204" pitchFamily="34" charset="0"/>
              </a:rPr>
              <a:t>Add VANCOMYCIN</a:t>
            </a:r>
          </a:p>
          <a:p>
            <a:pPr marL="285750" indent="-285750">
              <a:buFont typeface="Arial" panose="020B0604020202020204" pitchFamily="34" charset="0"/>
              <a:buChar char="•"/>
            </a:pPr>
            <a:r>
              <a:rPr lang="en-GB" sz="1300" dirty="0">
                <a:solidFill>
                  <a:schemeClr val="tx1"/>
                </a:solidFill>
              </a:rPr>
              <a:t>Severe mucositis with haemorrhagic ulcers suggestive of HSV infection</a:t>
            </a:r>
          </a:p>
          <a:p>
            <a:pPr marL="742950" lvl="1" indent="-285750">
              <a:buFont typeface="Arial" panose="020B0604020202020204" pitchFamily="34" charset="0"/>
              <a:buChar char="•"/>
            </a:pPr>
            <a:r>
              <a:rPr lang="en-GB" sz="1300" dirty="0">
                <a:solidFill>
                  <a:prstClr val="white"/>
                </a:solidFill>
              </a:rPr>
              <a:t>Add ACICLOVIR</a:t>
            </a:r>
            <a:endParaRPr lang="en-IE" sz="1300" dirty="0">
              <a:solidFill>
                <a:prstClr val="white"/>
              </a:solidFill>
              <a:cs typeface="Calibri" panose="020F0502020204030204" pitchFamily="34" charset="0"/>
            </a:endParaRPr>
          </a:p>
          <a:p>
            <a:pPr marL="285750" indent="-285750">
              <a:buFont typeface="Arial" panose="020B0604020202020204" pitchFamily="34" charset="0"/>
              <a:buChar char="•"/>
            </a:pPr>
            <a:endParaRPr lang="en-GB" sz="1200" dirty="0">
              <a:solidFill>
                <a:prstClr val="white"/>
              </a:solidFill>
            </a:endParaRPr>
          </a:p>
        </p:txBody>
      </p:sp>
      <p:sp>
        <p:nvSpPr>
          <p:cNvPr id="4" name="Rectangle 3"/>
          <p:cNvSpPr/>
          <p:nvPr/>
        </p:nvSpPr>
        <p:spPr>
          <a:xfrm>
            <a:off x="2627784" y="1178470"/>
            <a:ext cx="3456384" cy="1676573"/>
          </a:xfrm>
          <a:prstGeom prst="rect">
            <a:avLst/>
          </a:prstGeom>
          <a:solidFill>
            <a:srgbClr val="FF7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BRAIN/THORAX/SINUSES</a:t>
            </a:r>
          </a:p>
          <a:p>
            <a:pPr marL="285750" indent="-285750">
              <a:buFont typeface="Arial" panose="020B0604020202020204" pitchFamily="34" charset="0"/>
              <a:buChar char="•"/>
            </a:pPr>
            <a:r>
              <a:rPr lang="en-GB" sz="1300" dirty="0">
                <a:solidFill>
                  <a:schemeClr val="tx1"/>
                </a:solidFill>
              </a:rPr>
              <a:t>Lesion on CT brain/thorax/other imaging suggestive of invasive </a:t>
            </a:r>
            <a:r>
              <a:rPr lang="en-GB" sz="1300" dirty="0" err="1">
                <a:solidFill>
                  <a:schemeClr val="tx1"/>
                </a:solidFill>
              </a:rPr>
              <a:t>mold</a:t>
            </a:r>
            <a:r>
              <a:rPr lang="en-GB" sz="1300" dirty="0">
                <a:solidFill>
                  <a:schemeClr val="tx1"/>
                </a:solidFill>
              </a:rPr>
              <a:t> infection</a:t>
            </a:r>
          </a:p>
          <a:p>
            <a:pPr marL="742950" lvl="1" indent="-285750">
              <a:buFont typeface="Arial" panose="020B0604020202020204" pitchFamily="34" charset="0"/>
              <a:buChar char="•"/>
            </a:pPr>
            <a:r>
              <a:rPr lang="en-GB" sz="1300" dirty="0">
                <a:solidFill>
                  <a:prstClr val="white"/>
                </a:solidFill>
              </a:rPr>
              <a:t>Add AMPHOTERACIN B</a:t>
            </a:r>
          </a:p>
          <a:p>
            <a:pPr marL="285750" indent="-285750">
              <a:buFont typeface="Arial" panose="020B0604020202020204" pitchFamily="34" charset="0"/>
              <a:buChar char="•"/>
            </a:pPr>
            <a:r>
              <a:rPr lang="en-GB" sz="1300" dirty="0" err="1">
                <a:solidFill>
                  <a:schemeClr val="tx1"/>
                </a:solidFill>
              </a:rPr>
              <a:t>Leions</a:t>
            </a:r>
            <a:r>
              <a:rPr lang="en-GB" sz="1300" dirty="0">
                <a:solidFill>
                  <a:schemeClr val="tx1"/>
                </a:solidFill>
              </a:rPr>
              <a:t> in brain indicating herpes infection</a:t>
            </a:r>
          </a:p>
          <a:p>
            <a:pPr marL="742950" lvl="1" indent="-285750">
              <a:buFont typeface="Arial" panose="020B0604020202020204" pitchFamily="34" charset="0"/>
              <a:buChar char="•"/>
            </a:pPr>
            <a:r>
              <a:rPr lang="en-GB" sz="1300" dirty="0">
                <a:solidFill>
                  <a:prstClr val="white"/>
                </a:solidFill>
              </a:rPr>
              <a:t>Add ACICLOVIR</a:t>
            </a:r>
          </a:p>
        </p:txBody>
      </p:sp>
      <p:sp>
        <p:nvSpPr>
          <p:cNvPr id="6" name="Rectangle 5"/>
          <p:cNvSpPr/>
          <p:nvPr/>
        </p:nvSpPr>
        <p:spPr>
          <a:xfrm>
            <a:off x="6300192" y="1173672"/>
            <a:ext cx="2725336" cy="3623480"/>
          </a:xfrm>
          <a:prstGeom prst="rect">
            <a:avLst/>
          </a:prstGeom>
          <a:solidFill>
            <a:srgbClr val="63B3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SKIN</a:t>
            </a:r>
          </a:p>
          <a:p>
            <a:pPr marL="285750" indent="-285750">
              <a:buFont typeface="Arial" panose="020B0604020202020204" pitchFamily="34" charset="0"/>
              <a:buChar char="•"/>
            </a:pPr>
            <a:r>
              <a:rPr lang="en-GB" sz="1300" dirty="0">
                <a:solidFill>
                  <a:schemeClr val="tx1"/>
                </a:solidFill>
              </a:rPr>
              <a:t>Vesicular skin lesions suggestive of HSV or VZV (either varicella or zoster)</a:t>
            </a:r>
          </a:p>
          <a:p>
            <a:pPr marL="742950" lvl="1" indent="-285750">
              <a:buFont typeface="Arial" panose="020B0604020202020204" pitchFamily="34" charset="0"/>
              <a:buChar char="•"/>
            </a:pPr>
            <a:r>
              <a:rPr lang="en-GB" sz="1300" dirty="0">
                <a:solidFill>
                  <a:prstClr val="white"/>
                </a:solidFill>
              </a:rPr>
              <a:t>Add ACICLOVIR</a:t>
            </a:r>
          </a:p>
          <a:p>
            <a:pPr marL="285750" indent="-285750">
              <a:buFont typeface="Arial" panose="020B0604020202020204" pitchFamily="34" charset="0"/>
              <a:buChar char="•"/>
            </a:pPr>
            <a:r>
              <a:rPr lang="en-GB" sz="1300" dirty="0">
                <a:solidFill>
                  <a:schemeClr val="tx1"/>
                </a:solidFill>
              </a:rPr>
              <a:t>Skin and soft tissue infection/ Recent surgical wound/ Fever with indwelling CVC/PICC/ Tunnel/exit site infection</a:t>
            </a:r>
          </a:p>
          <a:p>
            <a:pPr marL="285750" indent="-285750">
              <a:buFont typeface="Arial" panose="020B0604020202020204" pitchFamily="34" charset="0"/>
              <a:buChar char="•"/>
            </a:pPr>
            <a:endParaRPr lang="en-GB" sz="1300" dirty="0">
              <a:solidFill>
                <a:schemeClr val="tx1"/>
              </a:solidFill>
            </a:endParaRPr>
          </a:p>
          <a:p>
            <a:pPr marL="742950" lvl="1" indent="-285750">
              <a:buFont typeface="Arial" panose="020B0604020202020204" pitchFamily="34" charset="0"/>
              <a:buChar char="•"/>
            </a:pPr>
            <a:r>
              <a:rPr lang="en-GB" sz="1300" dirty="0">
                <a:solidFill>
                  <a:prstClr val="white"/>
                </a:solidFill>
              </a:rPr>
              <a:t>Add VANCOMYCIN</a:t>
            </a:r>
          </a:p>
          <a:p>
            <a:pPr marL="285750" indent="-285750">
              <a:buFont typeface="Arial" panose="020B0604020202020204" pitchFamily="34" charset="0"/>
              <a:buChar char="•"/>
            </a:pPr>
            <a:r>
              <a:rPr lang="en-GB" sz="1300" dirty="0">
                <a:solidFill>
                  <a:schemeClr val="tx1"/>
                </a:solidFill>
              </a:rPr>
              <a:t>Skin nodules suggestive of disseminated fungal infection</a:t>
            </a:r>
          </a:p>
          <a:p>
            <a:pPr marL="742950" lvl="1" indent="-285750">
              <a:buFont typeface="Arial" panose="020B0604020202020204" pitchFamily="34" charset="0"/>
              <a:buChar char="•"/>
            </a:pPr>
            <a:r>
              <a:rPr lang="en-GB" sz="1300" dirty="0">
                <a:solidFill>
                  <a:prstClr val="white"/>
                </a:solidFill>
              </a:rPr>
              <a:t>Add AMPHOTERACIN B</a:t>
            </a:r>
          </a:p>
        </p:txBody>
      </p:sp>
      <p:sp>
        <p:nvSpPr>
          <p:cNvPr id="9" name="Rounded Rectangle 1">
            <a:extLst>
              <a:ext uri="{FF2B5EF4-FFF2-40B4-BE49-F238E27FC236}">
                <a16:creationId xmlns:a16="http://schemas.microsoft.com/office/drawing/2014/main" id="{A51D80FE-34D8-47D7-872C-043341E76CE5}"/>
              </a:ext>
            </a:extLst>
          </p:cNvPr>
          <p:cNvSpPr/>
          <p:nvPr/>
        </p:nvSpPr>
        <p:spPr>
          <a:xfrm>
            <a:off x="36368" y="0"/>
            <a:ext cx="9107631" cy="10420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Figure 3: FOCAL SYMPTOMS OF INFECTION PRESENT:</a:t>
            </a:r>
          </a:p>
          <a:p>
            <a:pPr algn="ctr"/>
            <a:r>
              <a:rPr lang="en-GB" sz="2400" b="1" dirty="0">
                <a:solidFill>
                  <a:srgbClr val="FF0000"/>
                </a:solidFill>
              </a:rPr>
              <a:t>SPECIFIC INDICATIONS FOR ADDITIONAL ANTIMICROBIALS </a:t>
            </a:r>
          </a:p>
          <a:p>
            <a:pPr algn="ctr"/>
            <a:r>
              <a:rPr lang="en-GB" b="1" dirty="0">
                <a:solidFill>
                  <a:srgbClr val="FF0000"/>
                </a:solidFill>
              </a:rPr>
              <a:t>(ADD TO EITHER LOW OR HIGH RISK FEBRILE NEUTROPENIA STANDARD PROTOCOLS)</a:t>
            </a:r>
            <a:endParaRPr lang="en-GB" b="1" dirty="0">
              <a:solidFill>
                <a:srgbClr val="FFC000">
                  <a:lumMod val="40000"/>
                  <a:lumOff val="60000"/>
                </a:srgbClr>
              </a:solidFill>
              <a:highlight>
                <a:srgbClr val="808000"/>
              </a:highlight>
            </a:endParaRPr>
          </a:p>
        </p:txBody>
      </p:sp>
      <p:sp>
        <p:nvSpPr>
          <p:cNvPr id="20" name="Rectangle 19">
            <a:extLst>
              <a:ext uri="{FF2B5EF4-FFF2-40B4-BE49-F238E27FC236}">
                <a16:creationId xmlns:a16="http://schemas.microsoft.com/office/drawing/2014/main" id="{89934801-2A32-4428-8AAD-B466058E8D79}"/>
              </a:ext>
            </a:extLst>
          </p:cNvPr>
          <p:cNvSpPr/>
          <p:nvPr/>
        </p:nvSpPr>
        <p:spPr>
          <a:xfrm>
            <a:off x="2627784" y="2974209"/>
            <a:ext cx="3456384" cy="1769715"/>
          </a:xfrm>
          <a:prstGeom prst="rect">
            <a:avLst/>
          </a:prstGeom>
          <a:solidFill>
            <a:srgbClr val="CC99FF"/>
          </a:solidFill>
          <a:ln>
            <a:solidFill>
              <a:schemeClr val="tx1"/>
            </a:solidFill>
          </a:ln>
        </p:spPr>
        <p:txBody>
          <a:bodyPr wrap="square">
            <a:spAutoFit/>
          </a:bodyPr>
          <a:lstStyle/>
          <a:p>
            <a:pPr algn="ctr"/>
            <a:r>
              <a:rPr lang="en-GB" b="1" dirty="0">
                <a:latin typeface="Calibri body"/>
                <a:ea typeface="Times New Roman" panose="02020603050405020304" pitchFamily="18" charset="0"/>
                <a:cs typeface="Calibri" panose="020F0502020204030204" pitchFamily="34" charset="0"/>
              </a:rPr>
              <a:t>ABDOMEN</a:t>
            </a:r>
          </a:p>
          <a:p>
            <a:pPr marL="285750" indent="-285750">
              <a:buFont typeface="Arial" panose="020B0604020202020204" pitchFamily="34" charset="0"/>
              <a:buChar char="•"/>
            </a:pPr>
            <a:r>
              <a:rPr lang="en-GB" sz="1300" dirty="0">
                <a:ea typeface="Times New Roman" panose="02020603050405020304" pitchFamily="18" charset="0"/>
                <a:cs typeface="Calibri" panose="020F0502020204030204" pitchFamily="34" charset="0"/>
              </a:rPr>
              <a:t>Abdominal Pain/Perianal Pain/Diarrhoea </a:t>
            </a:r>
          </a:p>
          <a:p>
            <a:pPr marL="742950" lvl="1" indent="-285750">
              <a:buFont typeface="Arial" panose="020B0604020202020204" pitchFamily="34" charset="0"/>
              <a:buChar char="•"/>
            </a:pPr>
            <a:r>
              <a:rPr lang="en-GB" sz="1300" dirty="0">
                <a:solidFill>
                  <a:schemeClr val="bg1"/>
                </a:solidFill>
                <a:ea typeface="Times New Roman" panose="02020603050405020304" pitchFamily="18" charset="0"/>
                <a:cs typeface="Calibri" panose="020F0502020204030204" pitchFamily="34" charset="0"/>
              </a:rPr>
              <a:t>Add METRONIDAZOLE</a:t>
            </a:r>
          </a:p>
          <a:p>
            <a:pPr marL="285750" indent="-285750">
              <a:buFont typeface="Arial" panose="020B0604020202020204" pitchFamily="34" charset="0"/>
              <a:buChar char="•"/>
            </a:pPr>
            <a:r>
              <a:rPr lang="en-GB" sz="1300" dirty="0"/>
              <a:t>Peritonitis not improving with antibiotics (48h)</a:t>
            </a:r>
          </a:p>
          <a:p>
            <a:pPr marL="742950" lvl="1" indent="-285750">
              <a:buFont typeface="Arial" panose="020B0604020202020204" pitchFamily="34" charset="0"/>
              <a:buChar char="•"/>
            </a:pPr>
            <a:r>
              <a:rPr lang="en-GB" sz="1300" dirty="0">
                <a:solidFill>
                  <a:prstClr val="white"/>
                </a:solidFill>
                <a:ea typeface="Times New Roman" panose="02020603050405020304" pitchFamily="18" charset="0"/>
                <a:cs typeface="Calibri" panose="020F0502020204030204" pitchFamily="34" charset="0"/>
              </a:rPr>
              <a:t>Add AMPHOTERACIN B</a:t>
            </a:r>
          </a:p>
          <a:p>
            <a:pPr marL="285750" indent="-285750">
              <a:buFont typeface="Arial" panose="020B0604020202020204" pitchFamily="34" charset="0"/>
              <a:buChar char="•"/>
            </a:pPr>
            <a:r>
              <a:rPr lang="en-GB" sz="1300" dirty="0"/>
              <a:t>Disseminated hepato-splenic lesions on USS</a:t>
            </a:r>
          </a:p>
          <a:p>
            <a:pPr marL="742950" lvl="1" indent="-285750">
              <a:buFont typeface="Arial" panose="020B0604020202020204" pitchFamily="34" charset="0"/>
              <a:buChar char="•"/>
            </a:pPr>
            <a:r>
              <a:rPr lang="en-GB" sz="1300" dirty="0">
                <a:solidFill>
                  <a:prstClr val="white"/>
                </a:solidFill>
                <a:ea typeface="Times New Roman" panose="02020603050405020304" pitchFamily="18" charset="0"/>
                <a:cs typeface="Calibri" panose="020F0502020204030204" pitchFamily="34" charset="0"/>
              </a:rPr>
              <a:t>Add FLUCONAZOLE</a:t>
            </a:r>
          </a:p>
        </p:txBody>
      </p:sp>
    </p:spTree>
    <p:extLst>
      <p:ext uri="{BB962C8B-B14F-4D97-AF65-F5344CB8AC3E}">
        <p14:creationId xmlns:p14="http://schemas.microsoft.com/office/powerpoint/2010/main" val="3694886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55" y="3808431"/>
            <a:ext cx="2905736" cy="29694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Avoid both </a:t>
            </a:r>
            <a:r>
              <a:rPr lang="en-GB" sz="2000" b="1" dirty="0" err="1">
                <a:solidFill>
                  <a:prstClr val="white"/>
                </a:solidFill>
              </a:rPr>
              <a:t>Tazocin</a:t>
            </a:r>
            <a:r>
              <a:rPr lang="en-GB" sz="2000" b="1" dirty="0">
                <a:solidFill>
                  <a:prstClr val="white"/>
                </a:solidFill>
              </a:rPr>
              <a:t> </a:t>
            </a:r>
            <a:r>
              <a:rPr lang="en-GB" sz="1600" b="1" dirty="0">
                <a:solidFill>
                  <a:prstClr val="white"/>
                </a:solidFill>
              </a:rPr>
              <a:t>AND Meropenem</a:t>
            </a:r>
          </a:p>
          <a:p>
            <a:pPr algn="ctr"/>
            <a:r>
              <a:rPr lang="en-GB" sz="1600" dirty="0">
                <a:solidFill>
                  <a:prstClr val="white"/>
                </a:solidFill>
              </a:rPr>
              <a:t>Instead give:</a:t>
            </a:r>
          </a:p>
          <a:p>
            <a:pPr algn="ctr"/>
            <a:r>
              <a:rPr lang="en-GB" sz="1600" dirty="0">
                <a:solidFill>
                  <a:prstClr val="white"/>
                </a:solidFill>
              </a:rPr>
              <a:t>Clindamycin (10mg/kg PO/IV q8h)</a:t>
            </a:r>
          </a:p>
          <a:p>
            <a:pPr algn="ctr"/>
            <a:r>
              <a:rPr lang="en-GB" sz="1600" dirty="0">
                <a:solidFill>
                  <a:prstClr val="white"/>
                </a:solidFill>
              </a:rPr>
              <a:t>Ciprofloxacin (10mg/kg PO/IV 8h)</a:t>
            </a:r>
          </a:p>
          <a:p>
            <a:pPr algn="ctr"/>
            <a:r>
              <a:rPr lang="en-GB" sz="1600" dirty="0">
                <a:solidFill>
                  <a:prstClr val="white"/>
                </a:solidFill>
              </a:rPr>
              <a:t>Gentamicin (5mg/kg IV q24h)</a:t>
            </a:r>
          </a:p>
          <a:p>
            <a:pPr algn="ctr"/>
            <a:endParaRPr lang="en-GB" sz="1600" dirty="0">
              <a:solidFill>
                <a:prstClr val="white"/>
              </a:solidFill>
            </a:endParaRPr>
          </a:p>
          <a:p>
            <a:pPr algn="ctr"/>
            <a:r>
              <a:rPr lang="en-GB" sz="1600" dirty="0">
                <a:solidFill>
                  <a:prstClr val="white"/>
                </a:solidFill>
              </a:rPr>
              <a:t>(Plus other antimicrobials as indicated in figure 2 &amp; 4)</a:t>
            </a:r>
          </a:p>
        </p:txBody>
      </p:sp>
      <p:sp>
        <p:nvSpPr>
          <p:cNvPr id="3" name="Rounded Rectangle 2"/>
          <p:cNvSpPr/>
          <p:nvPr/>
        </p:nvSpPr>
        <p:spPr>
          <a:xfrm>
            <a:off x="5063442" y="4065471"/>
            <a:ext cx="3499132" cy="195581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rPr>
              <a:t>Avoid </a:t>
            </a:r>
            <a:r>
              <a:rPr lang="en-GB" sz="2000" b="1" dirty="0" err="1">
                <a:solidFill>
                  <a:prstClr val="black"/>
                </a:solidFill>
              </a:rPr>
              <a:t>Tazocin</a:t>
            </a:r>
            <a:endParaRPr lang="en-GB" sz="2000" b="1" dirty="0">
              <a:solidFill>
                <a:prstClr val="black"/>
              </a:solidFill>
            </a:endParaRPr>
          </a:p>
          <a:p>
            <a:pPr algn="ctr"/>
            <a:r>
              <a:rPr lang="en-GB" dirty="0">
                <a:solidFill>
                  <a:prstClr val="black"/>
                </a:solidFill>
              </a:rPr>
              <a:t> Instead use:</a:t>
            </a:r>
          </a:p>
          <a:p>
            <a:pPr algn="ctr"/>
            <a:r>
              <a:rPr lang="en-GB" dirty="0">
                <a:solidFill>
                  <a:prstClr val="black"/>
                </a:solidFill>
              </a:rPr>
              <a:t>Meropenem  (20-40 mg/kg 8h as appropriate)</a:t>
            </a:r>
          </a:p>
          <a:p>
            <a:pPr algn="ctr"/>
            <a:endParaRPr lang="en-GB" dirty="0">
              <a:solidFill>
                <a:prstClr val="black"/>
              </a:solidFill>
            </a:endParaRPr>
          </a:p>
          <a:p>
            <a:pPr algn="ctr"/>
            <a:r>
              <a:rPr lang="en-GB" dirty="0">
                <a:solidFill>
                  <a:prstClr val="black"/>
                </a:solidFill>
              </a:rPr>
              <a:t>(Plus other antimicrobials as indicated in figure 2 &amp; 4)</a:t>
            </a:r>
          </a:p>
        </p:txBody>
      </p:sp>
      <p:sp>
        <p:nvSpPr>
          <p:cNvPr id="4" name="Rounded Rectangle 3"/>
          <p:cNvSpPr/>
          <p:nvPr/>
        </p:nvSpPr>
        <p:spPr>
          <a:xfrm>
            <a:off x="2922443" y="2972852"/>
            <a:ext cx="2223655" cy="491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Mild reaction (rash only)</a:t>
            </a:r>
          </a:p>
        </p:txBody>
      </p:sp>
      <p:sp>
        <p:nvSpPr>
          <p:cNvPr id="5" name="Rectangle 4"/>
          <p:cNvSpPr/>
          <p:nvPr/>
        </p:nvSpPr>
        <p:spPr>
          <a:xfrm>
            <a:off x="2487352" y="1685811"/>
            <a:ext cx="3093839" cy="595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SUSPECTED PENICILLIN ALLERGY</a:t>
            </a:r>
          </a:p>
        </p:txBody>
      </p:sp>
      <p:sp>
        <p:nvSpPr>
          <p:cNvPr id="6" name="Rounded Rectangle 5"/>
          <p:cNvSpPr/>
          <p:nvPr/>
        </p:nvSpPr>
        <p:spPr>
          <a:xfrm>
            <a:off x="6345418" y="2972852"/>
            <a:ext cx="935183" cy="4918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Yes</a:t>
            </a:r>
          </a:p>
        </p:txBody>
      </p:sp>
      <p:sp>
        <p:nvSpPr>
          <p:cNvPr id="7" name="Rounded Rectangle 6"/>
          <p:cNvSpPr/>
          <p:nvPr/>
        </p:nvSpPr>
        <p:spPr>
          <a:xfrm>
            <a:off x="1080995" y="2972852"/>
            <a:ext cx="935183" cy="49183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No</a:t>
            </a:r>
          </a:p>
        </p:txBody>
      </p:sp>
      <p:cxnSp>
        <p:nvCxnSpPr>
          <p:cNvPr id="9" name="Straight Arrow Connector 8"/>
          <p:cNvCxnSpPr>
            <a:cxnSpLocks/>
            <a:stCxn id="5" idx="2"/>
            <a:endCxn id="4" idx="0"/>
          </p:cNvCxnSpPr>
          <p:nvPr/>
        </p:nvCxnSpPr>
        <p:spPr>
          <a:xfrm flipH="1">
            <a:off x="4034271" y="2281556"/>
            <a:ext cx="1" cy="691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6" idx="1"/>
          </p:cNvCxnSpPr>
          <p:nvPr/>
        </p:nvCxnSpPr>
        <p:spPr>
          <a:xfrm>
            <a:off x="5146097" y="3218770"/>
            <a:ext cx="1199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a:endCxn id="7" idx="3"/>
          </p:cNvCxnSpPr>
          <p:nvPr/>
        </p:nvCxnSpPr>
        <p:spPr>
          <a:xfrm flipH="1">
            <a:off x="2016178" y="3218770"/>
            <a:ext cx="906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7" idx="2"/>
            <a:endCxn id="2" idx="0"/>
          </p:cNvCxnSpPr>
          <p:nvPr/>
        </p:nvCxnSpPr>
        <p:spPr>
          <a:xfrm>
            <a:off x="1548586" y="3464688"/>
            <a:ext cx="3336" cy="343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6" idx="2"/>
            <a:endCxn id="3" idx="0"/>
          </p:cNvCxnSpPr>
          <p:nvPr/>
        </p:nvCxnSpPr>
        <p:spPr>
          <a:xfrm flipH="1">
            <a:off x="6813008" y="3464688"/>
            <a:ext cx="2" cy="60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
            <a:extLst>
              <a:ext uri="{FF2B5EF4-FFF2-40B4-BE49-F238E27FC236}">
                <a16:creationId xmlns:a16="http://schemas.microsoft.com/office/drawing/2014/main" id="{4861DF24-DDA2-43AB-BDA1-86BDF94E676E}"/>
              </a:ext>
            </a:extLst>
          </p:cNvPr>
          <p:cNvSpPr/>
          <p:nvPr/>
        </p:nvSpPr>
        <p:spPr>
          <a:xfrm>
            <a:off x="115936" y="146338"/>
            <a:ext cx="8869602" cy="1194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Figure 4: INITIAL ANTIBIOTIC OPTIONS FOR SUSPECTED PENICILLIN ALLERGY</a:t>
            </a:r>
          </a:p>
          <a:p>
            <a:pPr algn="ctr"/>
            <a:r>
              <a:rPr lang="en-GB" b="1" dirty="0">
                <a:solidFill>
                  <a:srgbClr val="FF0000"/>
                </a:solidFill>
              </a:rPr>
              <a:t>(BOTH LOW AND HIGH RISK FEBRILE NEUTROPENIA PROTOCOL</a:t>
            </a:r>
          </a:p>
          <a:p>
            <a:pPr algn="ctr"/>
            <a:r>
              <a:rPr lang="en-GB" b="1" dirty="0">
                <a:solidFill>
                  <a:srgbClr val="FF0000"/>
                </a:solidFill>
              </a:rPr>
              <a:t>When to avoid </a:t>
            </a:r>
            <a:r>
              <a:rPr lang="en-GB" b="1" dirty="0" err="1">
                <a:solidFill>
                  <a:srgbClr val="FF0000"/>
                </a:solidFill>
              </a:rPr>
              <a:t>Tazocin</a:t>
            </a:r>
            <a:r>
              <a:rPr lang="en-GB" b="1" dirty="0">
                <a:solidFill>
                  <a:srgbClr val="FF0000"/>
                </a:solidFill>
              </a:rPr>
              <a:t> and/or Meropenem)</a:t>
            </a:r>
          </a:p>
        </p:txBody>
      </p:sp>
    </p:spTree>
    <p:extLst>
      <p:ext uri="{BB962C8B-B14F-4D97-AF65-F5344CB8AC3E}">
        <p14:creationId xmlns:p14="http://schemas.microsoft.com/office/powerpoint/2010/main" val="316923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dirty="0"/>
              <a:t>Cardiac Arrest management</a:t>
            </a:r>
          </a:p>
        </p:txBody>
      </p:sp>
      <p:sp>
        <p:nvSpPr>
          <p:cNvPr id="4" name="Rounded Rectangle 3"/>
          <p:cNvSpPr/>
          <p:nvPr/>
        </p:nvSpPr>
        <p:spPr>
          <a:xfrm>
            <a:off x="2897814" y="1556792"/>
            <a:ext cx="3456384"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600"/>
              </a:spcAft>
            </a:pPr>
            <a:r>
              <a:rPr lang="en-IE" b="1" dirty="0"/>
              <a:t>Continue CPR </a:t>
            </a:r>
          </a:p>
          <a:p>
            <a:pPr algn="ctr">
              <a:spcAft>
                <a:spcPts val="600"/>
              </a:spcAft>
            </a:pPr>
            <a:r>
              <a:rPr lang="en-IE" b="1" dirty="0"/>
              <a:t>15 compressions : 2 breaths</a:t>
            </a:r>
          </a:p>
        </p:txBody>
      </p:sp>
      <p:sp>
        <p:nvSpPr>
          <p:cNvPr id="5" name="Rounded Rectangle 4"/>
          <p:cNvSpPr/>
          <p:nvPr/>
        </p:nvSpPr>
        <p:spPr>
          <a:xfrm>
            <a:off x="2879814" y="2852936"/>
            <a:ext cx="3492388"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600"/>
              </a:spcAft>
            </a:pPr>
            <a:r>
              <a:rPr lang="en-IE" b="1" dirty="0"/>
              <a:t>Give adrenaline IV asap </a:t>
            </a:r>
          </a:p>
          <a:p>
            <a:pPr algn="ctr"/>
            <a:r>
              <a:rPr lang="en-IE" b="1" dirty="0"/>
              <a:t>0.1ml/kg 1:10, 000</a:t>
            </a:r>
          </a:p>
        </p:txBody>
      </p:sp>
      <p:sp>
        <p:nvSpPr>
          <p:cNvPr id="6" name="Rounded Rectangle 5"/>
          <p:cNvSpPr/>
          <p:nvPr/>
        </p:nvSpPr>
        <p:spPr>
          <a:xfrm>
            <a:off x="2897814" y="4149080"/>
            <a:ext cx="3456384"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b="1" dirty="0"/>
              <a:t>Check pulse every 2 minutes </a:t>
            </a:r>
          </a:p>
        </p:txBody>
      </p:sp>
      <p:cxnSp>
        <p:nvCxnSpPr>
          <p:cNvPr id="8" name="Straight Arrow Connector 7"/>
          <p:cNvCxnSpPr>
            <a:stCxn id="4" idx="2"/>
            <a:endCxn id="5" idx="0"/>
          </p:cNvCxnSpPr>
          <p:nvPr/>
        </p:nvCxnSpPr>
        <p:spPr>
          <a:xfrm>
            <a:off x="4626006" y="2492896"/>
            <a:ext cx="0" cy="36004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p:cNvCxnSpPr>
            <a:stCxn id="5" idx="2"/>
            <a:endCxn id="6" idx="0"/>
          </p:cNvCxnSpPr>
          <p:nvPr/>
        </p:nvCxnSpPr>
        <p:spPr>
          <a:xfrm>
            <a:off x="4626006" y="3789040"/>
            <a:ext cx="0" cy="36004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6" name="Curved Left Arrow 15"/>
          <p:cNvSpPr/>
          <p:nvPr/>
        </p:nvSpPr>
        <p:spPr>
          <a:xfrm rot="10800000">
            <a:off x="788316" y="1417638"/>
            <a:ext cx="2079028" cy="34563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solidFill>
                <a:schemeClr val="tx1"/>
              </a:solidFill>
            </a:endParaRPr>
          </a:p>
        </p:txBody>
      </p:sp>
      <p:sp>
        <p:nvSpPr>
          <p:cNvPr id="17" name="Curved Left Arrow 16"/>
          <p:cNvSpPr/>
          <p:nvPr/>
        </p:nvSpPr>
        <p:spPr>
          <a:xfrm>
            <a:off x="6381405" y="3068960"/>
            <a:ext cx="2079028" cy="34563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solidFill>
                <a:schemeClr val="tx1"/>
              </a:solidFill>
            </a:endParaRPr>
          </a:p>
        </p:txBody>
      </p:sp>
      <p:sp>
        <p:nvSpPr>
          <p:cNvPr id="18" name="Rounded Rectangle 17"/>
          <p:cNvSpPr/>
          <p:nvPr/>
        </p:nvSpPr>
        <p:spPr>
          <a:xfrm>
            <a:off x="2915816" y="5440362"/>
            <a:ext cx="34563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b="1" dirty="0"/>
              <a:t>Continue to push adrenaline IV every 4 minutes </a:t>
            </a:r>
          </a:p>
        </p:txBody>
      </p:sp>
    </p:spTree>
    <p:extLst>
      <p:ext uri="{BB962C8B-B14F-4D97-AF65-F5344CB8AC3E}">
        <p14:creationId xmlns:p14="http://schemas.microsoft.com/office/powerpoint/2010/main" val="114626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4390"/>
            <a:ext cx="9144000" cy="7774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Figure 5: DECISION TREE AT </a:t>
            </a:r>
            <a:r>
              <a:rPr lang="en-GB" sz="2400" b="1" dirty="0">
                <a:solidFill>
                  <a:prstClr val="black"/>
                </a:solidFill>
              </a:rPr>
              <a:t>48 HOURS</a:t>
            </a:r>
            <a:r>
              <a:rPr lang="en-GB" sz="2400" b="1" dirty="0">
                <a:solidFill>
                  <a:srgbClr val="FF0000"/>
                </a:solidFill>
              </a:rPr>
              <a:t> AB’S </a:t>
            </a:r>
          </a:p>
          <a:p>
            <a:pPr algn="ctr"/>
            <a:r>
              <a:rPr lang="en-GB" b="1" dirty="0">
                <a:solidFill>
                  <a:srgbClr val="FF0000"/>
                </a:solidFill>
              </a:rPr>
              <a:t>(BOTH LOW AND HIGH RISK FEBRILE NEUTROPENIA PROTOCOL)</a:t>
            </a:r>
          </a:p>
        </p:txBody>
      </p:sp>
      <p:sp>
        <p:nvSpPr>
          <p:cNvPr id="3" name="Rounded Rectangle 2"/>
          <p:cNvSpPr/>
          <p:nvPr/>
        </p:nvSpPr>
        <p:spPr>
          <a:xfrm>
            <a:off x="2955149" y="1621000"/>
            <a:ext cx="3398084" cy="467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Daily assessment (PEWS, history, examination)</a:t>
            </a:r>
          </a:p>
        </p:txBody>
      </p:sp>
      <p:sp>
        <p:nvSpPr>
          <p:cNvPr id="4" name="Rounded Rectangle 3"/>
          <p:cNvSpPr/>
          <p:nvPr/>
        </p:nvSpPr>
        <p:spPr>
          <a:xfrm>
            <a:off x="6983580" y="1037108"/>
            <a:ext cx="1877734" cy="996101"/>
          </a:xfrm>
          <a:prstGeom prst="roundRect">
            <a:avLst/>
          </a:prstGeom>
          <a:solidFill>
            <a:srgbClr val="B46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a:p>
            <a:pPr algn="ctr"/>
            <a:r>
              <a:rPr lang="en-GB" sz="2400" b="1" u="sng" dirty="0">
                <a:solidFill>
                  <a:prstClr val="white"/>
                </a:solidFill>
              </a:rPr>
              <a:t>Persistent fever</a:t>
            </a:r>
          </a:p>
          <a:p>
            <a:pPr algn="ctr"/>
            <a:endParaRPr lang="en-GB" dirty="0">
              <a:solidFill>
                <a:prstClr val="white"/>
              </a:solidFill>
            </a:endParaRPr>
          </a:p>
        </p:txBody>
      </p:sp>
      <p:sp>
        <p:nvSpPr>
          <p:cNvPr id="5" name="Rounded Rectangle 4"/>
          <p:cNvSpPr/>
          <p:nvPr/>
        </p:nvSpPr>
        <p:spPr>
          <a:xfrm>
            <a:off x="1687955" y="2329382"/>
            <a:ext cx="1527444" cy="1226131"/>
          </a:xfrm>
          <a:prstGeom prst="roundRect">
            <a:avLst/>
          </a:prstGeom>
          <a:solidFill>
            <a:srgbClr val="C6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Source and </a:t>
            </a:r>
            <a:r>
              <a:rPr lang="en-GB" sz="1200" dirty="0">
                <a:solidFill>
                  <a:prstClr val="white"/>
                </a:solidFill>
              </a:rPr>
              <a:t>nature of infection identified</a:t>
            </a:r>
          </a:p>
          <a:p>
            <a:pPr algn="ctr"/>
            <a:r>
              <a:rPr lang="en-GB" sz="1200" dirty="0">
                <a:solidFill>
                  <a:prstClr val="white"/>
                </a:solidFill>
              </a:rPr>
              <a:t>Clinically </a:t>
            </a:r>
            <a:r>
              <a:rPr lang="en-GB" dirty="0">
                <a:solidFill>
                  <a:prstClr val="white"/>
                </a:solidFill>
              </a:rPr>
              <a:t>stable</a:t>
            </a:r>
          </a:p>
        </p:txBody>
      </p:sp>
      <p:sp>
        <p:nvSpPr>
          <p:cNvPr id="6" name="Rounded Rectangle 5"/>
          <p:cNvSpPr/>
          <p:nvPr/>
        </p:nvSpPr>
        <p:spPr>
          <a:xfrm>
            <a:off x="37621" y="2215810"/>
            <a:ext cx="1485907" cy="1226131"/>
          </a:xfrm>
          <a:prstGeom prst="roundRect">
            <a:avLst/>
          </a:prstGeom>
          <a:solidFill>
            <a:srgbClr val="A59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Clinically </a:t>
            </a:r>
            <a:r>
              <a:rPr lang="en-GB" sz="1400" dirty="0">
                <a:solidFill>
                  <a:prstClr val="white"/>
                </a:solidFill>
              </a:rPr>
              <a:t>well</a:t>
            </a:r>
          </a:p>
          <a:p>
            <a:pPr algn="ctr"/>
            <a:r>
              <a:rPr lang="en-GB" sz="1400" dirty="0">
                <a:solidFill>
                  <a:prstClr val="white"/>
                </a:solidFill>
              </a:rPr>
              <a:t>Blood cultures negative</a:t>
            </a:r>
          </a:p>
          <a:p>
            <a:pPr algn="ctr"/>
            <a:r>
              <a:rPr lang="en-GB" dirty="0">
                <a:solidFill>
                  <a:prstClr val="white"/>
                </a:solidFill>
              </a:rPr>
              <a:t>ANC &gt; 0.5 </a:t>
            </a:r>
          </a:p>
        </p:txBody>
      </p:sp>
      <p:sp>
        <p:nvSpPr>
          <p:cNvPr id="7" name="Rounded Rectangle 6"/>
          <p:cNvSpPr/>
          <p:nvPr/>
        </p:nvSpPr>
        <p:spPr>
          <a:xfrm>
            <a:off x="335154" y="1004565"/>
            <a:ext cx="1930138" cy="857159"/>
          </a:xfrm>
          <a:prstGeom prst="roundRect">
            <a:avLst/>
          </a:prstGeom>
          <a:solidFill>
            <a:srgbClr val="A59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prstClr val="white"/>
                </a:solidFill>
              </a:rPr>
              <a:t>Afebrile x 24hr</a:t>
            </a:r>
          </a:p>
        </p:txBody>
      </p:sp>
      <p:sp>
        <p:nvSpPr>
          <p:cNvPr id="8" name="Rectangle 7"/>
          <p:cNvSpPr/>
          <p:nvPr/>
        </p:nvSpPr>
        <p:spPr>
          <a:xfrm>
            <a:off x="54645" y="4157683"/>
            <a:ext cx="1316306" cy="2399857"/>
          </a:xfrm>
          <a:prstGeom prst="rect">
            <a:avLst/>
          </a:prstGeom>
          <a:solidFill>
            <a:srgbClr val="3BF5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prstClr val="black"/>
                </a:solidFill>
              </a:rPr>
              <a:t>LOW RISK</a:t>
            </a:r>
            <a:r>
              <a:rPr lang="en-GB" sz="1600" dirty="0">
                <a:solidFill>
                  <a:prstClr val="black"/>
                </a:solidFill>
              </a:rPr>
              <a:t> Complete 72 hours of IV </a:t>
            </a:r>
            <a:r>
              <a:rPr lang="en-GB" sz="1600" dirty="0" err="1">
                <a:solidFill>
                  <a:prstClr val="black"/>
                </a:solidFill>
              </a:rPr>
              <a:t>Tazocin</a:t>
            </a:r>
            <a:r>
              <a:rPr lang="en-GB" sz="1600" dirty="0">
                <a:solidFill>
                  <a:prstClr val="black"/>
                </a:solidFill>
              </a:rPr>
              <a:t> (in total) then observe overnight without antibiotics</a:t>
            </a:r>
          </a:p>
        </p:txBody>
      </p:sp>
      <p:sp>
        <p:nvSpPr>
          <p:cNvPr id="9" name="Rectangle 8"/>
          <p:cNvSpPr/>
          <p:nvPr/>
        </p:nvSpPr>
        <p:spPr>
          <a:xfrm>
            <a:off x="2978738" y="4781890"/>
            <a:ext cx="2041029" cy="1908072"/>
          </a:xfrm>
          <a:prstGeom prst="rect">
            <a:avLst/>
          </a:prstGeom>
          <a:solidFill>
            <a:srgbClr val="C6C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Adjust antibiotics &amp; treat infection as appropriate</a:t>
            </a:r>
          </a:p>
          <a:p>
            <a:pPr algn="ctr"/>
            <a:r>
              <a:rPr lang="en-GB" dirty="0">
                <a:solidFill>
                  <a:prstClr val="white"/>
                </a:solidFill>
              </a:rPr>
              <a:t> e.g. 7 days for pneumonia;</a:t>
            </a:r>
          </a:p>
          <a:p>
            <a:pPr algn="ctr"/>
            <a:r>
              <a:rPr lang="en-GB" dirty="0">
                <a:solidFill>
                  <a:prstClr val="white"/>
                </a:solidFill>
              </a:rPr>
              <a:t>10-14 days for </a:t>
            </a:r>
            <a:r>
              <a:rPr lang="en-GB" dirty="0" err="1">
                <a:solidFill>
                  <a:prstClr val="white"/>
                </a:solidFill>
              </a:rPr>
              <a:t>bacteremia</a:t>
            </a:r>
            <a:r>
              <a:rPr lang="en-GB" dirty="0">
                <a:solidFill>
                  <a:prstClr val="white"/>
                </a:solidFill>
              </a:rPr>
              <a:t>. (See Fig 5 for D5 review)</a:t>
            </a:r>
          </a:p>
          <a:p>
            <a:pPr algn="ctr"/>
            <a:endParaRPr lang="en-GB" dirty="0">
              <a:solidFill>
                <a:prstClr val="white"/>
              </a:solidFill>
            </a:endParaRPr>
          </a:p>
        </p:txBody>
      </p:sp>
      <p:sp>
        <p:nvSpPr>
          <p:cNvPr id="10" name="Rounded Rectangle 9"/>
          <p:cNvSpPr/>
          <p:nvPr/>
        </p:nvSpPr>
        <p:spPr>
          <a:xfrm>
            <a:off x="6533583" y="2290241"/>
            <a:ext cx="2451955" cy="918330"/>
          </a:xfrm>
          <a:prstGeom prst="roundRect">
            <a:avLst/>
          </a:prstGeom>
          <a:solidFill>
            <a:srgbClr val="B46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Repeat full assessment </a:t>
            </a:r>
            <a:r>
              <a:rPr lang="en-GB" sz="1200" dirty="0">
                <a:solidFill>
                  <a:prstClr val="white"/>
                </a:solidFill>
              </a:rPr>
              <a:t>(history, examination, investigations)</a:t>
            </a:r>
          </a:p>
          <a:p>
            <a:pPr algn="ctr"/>
            <a:r>
              <a:rPr lang="en-GB" sz="1200" dirty="0">
                <a:solidFill>
                  <a:prstClr val="white"/>
                </a:solidFill>
              </a:rPr>
              <a:t>Review steps in Figure </a:t>
            </a:r>
            <a:r>
              <a:rPr lang="en-GB" dirty="0">
                <a:solidFill>
                  <a:prstClr val="white"/>
                </a:solidFill>
              </a:rPr>
              <a:t>2.</a:t>
            </a:r>
          </a:p>
        </p:txBody>
      </p:sp>
      <p:sp>
        <p:nvSpPr>
          <p:cNvPr id="11" name="Rounded Rectangle 10"/>
          <p:cNvSpPr/>
          <p:nvPr/>
        </p:nvSpPr>
        <p:spPr>
          <a:xfrm>
            <a:off x="5190576" y="3639148"/>
            <a:ext cx="1745342" cy="1065917"/>
          </a:xfrm>
          <a:prstGeom prst="roundRect">
            <a:avLst/>
          </a:prstGeom>
          <a:solidFill>
            <a:srgbClr val="F69C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prstClr val="white"/>
                </a:solidFill>
              </a:rPr>
              <a:t>CLINICALLY </a:t>
            </a:r>
            <a:r>
              <a:rPr lang="en-GB" sz="1200" b="1" u="sng" dirty="0">
                <a:solidFill>
                  <a:prstClr val="white"/>
                </a:solidFill>
              </a:rPr>
              <a:t>STABLE</a:t>
            </a:r>
          </a:p>
          <a:p>
            <a:pPr algn="ctr"/>
            <a:r>
              <a:rPr lang="en-GB" sz="1200" dirty="0">
                <a:solidFill>
                  <a:prstClr val="white"/>
                </a:solidFill>
              </a:rPr>
              <a:t>No source identified</a:t>
            </a:r>
          </a:p>
          <a:p>
            <a:pPr algn="ctr"/>
            <a:r>
              <a:rPr lang="en-GB" sz="1200" dirty="0">
                <a:solidFill>
                  <a:prstClr val="white"/>
                </a:solidFill>
              </a:rPr>
              <a:t>No new </a:t>
            </a:r>
            <a:r>
              <a:rPr lang="en-GB" dirty="0">
                <a:solidFill>
                  <a:prstClr val="white"/>
                </a:solidFill>
              </a:rPr>
              <a:t>symptoms</a:t>
            </a:r>
          </a:p>
        </p:txBody>
      </p:sp>
      <p:sp>
        <p:nvSpPr>
          <p:cNvPr id="12" name="Rounded Rectangle 11"/>
          <p:cNvSpPr/>
          <p:nvPr/>
        </p:nvSpPr>
        <p:spPr>
          <a:xfrm>
            <a:off x="7031328" y="3384637"/>
            <a:ext cx="2112672" cy="2195465"/>
          </a:xfrm>
          <a:prstGeom prst="roundRect">
            <a:avLst/>
          </a:prstGeom>
          <a:solidFill>
            <a:srgbClr val="F77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a:p>
            <a:pPr algn="ctr"/>
            <a:r>
              <a:rPr lang="en-GB" b="1" u="sng" dirty="0">
                <a:solidFill>
                  <a:prstClr val="white"/>
                </a:solidFill>
              </a:rPr>
              <a:t>NEW </a:t>
            </a:r>
            <a:r>
              <a:rPr lang="en-GB" sz="1400" b="1" u="sng" dirty="0">
                <a:solidFill>
                  <a:prstClr val="white"/>
                </a:solidFill>
              </a:rPr>
              <a:t>SIGNS/SYMPTOMS/ CHILD UNSTABLE</a:t>
            </a:r>
          </a:p>
          <a:p>
            <a:pPr algn="ctr"/>
            <a:r>
              <a:rPr lang="en-GB" sz="1400" dirty="0">
                <a:solidFill>
                  <a:prstClr val="white"/>
                </a:solidFill>
              </a:rPr>
              <a:t>Consider culture (sputum/pus/</a:t>
            </a:r>
            <a:r>
              <a:rPr lang="en-GB" sz="1400" dirty="0" err="1">
                <a:solidFill>
                  <a:prstClr val="white"/>
                </a:solidFill>
              </a:rPr>
              <a:t>csf</a:t>
            </a:r>
            <a:r>
              <a:rPr lang="en-GB" sz="1400" dirty="0">
                <a:solidFill>
                  <a:prstClr val="white"/>
                </a:solidFill>
              </a:rPr>
              <a:t>/urine)</a:t>
            </a:r>
          </a:p>
          <a:p>
            <a:pPr algn="ctr"/>
            <a:r>
              <a:rPr lang="en-GB" sz="1400" dirty="0">
                <a:solidFill>
                  <a:prstClr val="white"/>
                </a:solidFill>
              </a:rPr>
              <a:t>Consider imaging (CXR/</a:t>
            </a:r>
            <a:r>
              <a:rPr lang="en-GB" sz="1400" dirty="0" err="1">
                <a:solidFill>
                  <a:prstClr val="white"/>
                </a:solidFill>
              </a:rPr>
              <a:t>abdo</a:t>
            </a:r>
            <a:r>
              <a:rPr lang="en-GB" sz="1400" dirty="0">
                <a:solidFill>
                  <a:prstClr val="white"/>
                </a:solidFill>
              </a:rPr>
              <a:t> USS/CT </a:t>
            </a:r>
            <a:r>
              <a:rPr lang="en-GB" dirty="0">
                <a:solidFill>
                  <a:prstClr val="white"/>
                </a:solidFill>
              </a:rPr>
              <a:t>brain/CT Thorax)</a:t>
            </a:r>
          </a:p>
          <a:p>
            <a:pPr algn="ctr"/>
            <a:r>
              <a:rPr lang="en-GB" dirty="0">
                <a:solidFill>
                  <a:prstClr val="white"/>
                </a:solidFill>
              </a:rPr>
              <a:t> </a:t>
            </a:r>
          </a:p>
        </p:txBody>
      </p:sp>
      <p:sp>
        <p:nvSpPr>
          <p:cNvPr id="14" name="Rectangle 13"/>
          <p:cNvSpPr/>
          <p:nvPr/>
        </p:nvSpPr>
        <p:spPr>
          <a:xfrm>
            <a:off x="7314012" y="5836383"/>
            <a:ext cx="1547306" cy="853579"/>
          </a:xfrm>
          <a:prstGeom prst="rect">
            <a:avLst/>
          </a:prstGeom>
          <a:solidFill>
            <a:srgbClr val="F77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Consider </a:t>
            </a:r>
            <a:r>
              <a:rPr lang="en-GB" sz="1200" dirty="0">
                <a:solidFill>
                  <a:prstClr val="white"/>
                </a:solidFill>
              </a:rPr>
              <a:t>additional antimicrobials</a:t>
            </a:r>
          </a:p>
          <a:p>
            <a:pPr algn="ctr"/>
            <a:r>
              <a:rPr lang="en-GB" sz="1200" dirty="0">
                <a:solidFill>
                  <a:prstClr val="white"/>
                </a:solidFill>
              </a:rPr>
              <a:t>(See Figures 2 </a:t>
            </a:r>
            <a:r>
              <a:rPr lang="en-GB" sz="1200">
                <a:solidFill>
                  <a:prstClr val="white"/>
                </a:solidFill>
              </a:rPr>
              <a:t>&amp; 3)</a:t>
            </a:r>
            <a:endParaRPr lang="en-GB" sz="1200" dirty="0">
              <a:solidFill>
                <a:prstClr val="white"/>
              </a:solidFill>
            </a:endParaRPr>
          </a:p>
        </p:txBody>
      </p:sp>
      <p:sp>
        <p:nvSpPr>
          <p:cNvPr id="15" name="Rectangle 14"/>
          <p:cNvSpPr/>
          <p:nvPr/>
        </p:nvSpPr>
        <p:spPr>
          <a:xfrm>
            <a:off x="5191499" y="5115228"/>
            <a:ext cx="1745336" cy="1442311"/>
          </a:xfrm>
          <a:prstGeom prst="rect">
            <a:avLst/>
          </a:prstGeom>
          <a:solidFill>
            <a:srgbClr val="F69C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Continue initial </a:t>
            </a:r>
            <a:r>
              <a:rPr lang="en-GB" sz="1400" dirty="0">
                <a:solidFill>
                  <a:prstClr val="white"/>
                </a:solidFill>
              </a:rPr>
              <a:t>antibiotic therapy and daily assessments with formal review D5 </a:t>
            </a:r>
          </a:p>
          <a:p>
            <a:pPr algn="ctr"/>
            <a:r>
              <a:rPr lang="en-GB" dirty="0">
                <a:solidFill>
                  <a:prstClr val="white"/>
                </a:solidFill>
              </a:rPr>
              <a:t>(see figure 5)</a:t>
            </a:r>
          </a:p>
        </p:txBody>
      </p:sp>
      <p:sp>
        <p:nvSpPr>
          <p:cNvPr id="13" name="Rounded Rectangle 12"/>
          <p:cNvSpPr/>
          <p:nvPr/>
        </p:nvSpPr>
        <p:spPr>
          <a:xfrm>
            <a:off x="3735298" y="2252742"/>
            <a:ext cx="1886693" cy="11914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At </a:t>
            </a:r>
            <a:r>
              <a:rPr lang="en-GB" sz="2400" b="1" u="sng" dirty="0">
                <a:solidFill>
                  <a:prstClr val="white"/>
                </a:solidFill>
              </a:rPr>
              <a:t>48hrs</a:t>
            </a:r>
            <a:r>
              <a:rPr lang="en-GB" sz="2400" b="1" dirty="0">
                <a:solidFill>
                  <a:prstClr val="white"/>
                </a:solidFill>
              </a:rPr>
              <a:t> of ANTIBIOTIC therapy:</a:t>
            </a:r>
            <a:endParaRPr lang="en-GB" dirty="0">
              <a:solidFill>
                <a:prstClr val="white"/>
              </a:solidFill>
            </a:endParaRPr>
          </a:p>
        </p:txBody>
      </p:sp>
      <p:cxnSp>
        <p:nvCxnSpPr>
          <p:cNvPr id="21" name="Straight Arrow Connector 20"/>
          <p:cNvCxnSpPr>
            <a:cxnSpLocks/>
            <a:stCxn id="3" idx="0"/>
          </p:cNvCxnSpPr>
          <p:nvPr/>
        </p:nvCxnSpPr>
        <p:spPr>
          <a:xfrm>
            <a:off x="4654191" y="1621000"/>
            <a:ext cx="88507" cy="12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4" idx="2"/>
            <a:endCxn id="10" idx="0"/>
          </p:cNvCxnSpPr>
          <p:nvPr/>
        </p:nvCxnSpPr>
        <p:spPr>
          <a:xfrm flipH="1">
            <a:off x="7759561" y="2033209"/>
            <a:ext cx="162887" cy="257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6" idx="2"/>
            <a:endCxn id="8" idx="0"/>
          </p:cNvCxnSpPr>
          <p:nvPr/>
        </p:nvCxnSpPr>
        <p:spPr>
          <a:xfrm flipH="1">
            <a:off x="712797" y="3441938"/>
            <a:ext cx="67776" cy="715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5" idx="2"/>
            <a:endCxn id="9" idx="0"/>
          </p:cNvCxnSpPr>
          <p:nvPr/>
        </p:nvCxnSpPr>
        <p:spPr>
          <a:xfrm>
            <a:off x="2451678" y="3555510"/>
            <a:ext cx="1547576" cy="122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a:stCxn id="11" idx="2"/>
            <a:endCxn id="15" idx="0"/>
          </p:cNvCxnSpPr>
          <p:nvPr/>
        </p:nvCxnSpPr>
        <p:spPr>
          <a:xfrm>
            <a:off x="6063247" y="4705065"/>
            <a:ext cx="921" cy="41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12" idx="2"/>
            <a:endCxn id="14" idx="0"/>
          </p:cNvCxnSpPr>
          <p:nvPr/>
        </p:nvCxnSpPr>
        <p:spPr>
          <a:xfrm>
            <a:off x="8087664" y="5580102"/>
            <a:ext cx="1" cy="256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35299" y="3605180"/>
            <a:ext cx="1232038" cy="921695"/>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ALWAYS CONSIDER MALARIA</a:t>
            </a:r>
          </a:p>
        </p:txBody>
      </p:sp>
      <p:sp>
        <p:nvSpPr>
          <p:cNvPr id="38" name="Rounded Rectangle 2">
            <a:extLst>
              <a:ext uri="{FF2B5EF4-FFF2-40B4-BE49-F238E27FC236}">
                <a16:creationId xmlns:a16="http://schemas.microsoft.com/office/drawing/2014/main" id="{CACC2A8C-25BD-42E3-B011-4B694431EDCA}"/>
              </a:ext>
            </a:extLst>
          </p:cNvPr>
          <p:cNvSpPr/>
          <p:nvPr/>
        </p:nvSpPr>
        <p:spPr>
          <a:xfrm>
            <a:off x="2955149" y="853302"/>
            <a:ext cx="3398084" cy="58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Continue AB therapy from D1 for 48 hours</a:t>
            </a:r>
          </a:p>
        </p:txBody>
      </p:sp>
      <p:cxnSp>
        <p:nvCxnSpPr>
          <p:cNvPr id="64" name="Straight Arrow Connector 63">
            <a:extLst>
              <a:ext uri="{FF2B5EF4-FFF2-40B4-BE49-F238E27FC236}">
                <a16:creationId xmlns:a16="http://schemas.microsoft.com/office/drawing/2014/main" id="{30C0B521-AFE0-42C0-92FE-42C23A05C5F2}"/>
              </a:ext>
            </a:extLst>
          </p:cNvPr>
          <p:cNvCxnSpPr>
            <a:cxnSpLocks/>
            <a:stCxn id="13" idx="3"/>
            <a:endCxn id="4" idx="1"/>
          </p:cNvCxnSpPr>
          <p:nvPr/>
        </p:nvCxnSpPr>
        <p:spPr>
          <a:xfrm flipV="1">
            <a:off x="5621991" y="1535159"/>
            <a:ext cx="1361590" cy="1313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F968B57-5E35-4AB2-BB0A-2149669B079C}"/>
              </a:ext>
            </a:extLst>
          </p:cNvPr>
          <p:cNvCxnSpPr>
            <a:cxnSpLocks/>
            <a:stCxn id="13" idx="1"/>
            <a:endCxn id="7" idx="3"/>
          </p:cNvCxnSpPr>
          <p:nvPr/>
        </p:nvCxnSpPr>
        <p:spPr>
          <a:xfrm flipH="1" flipV="1">
            <a:off x="2265293" y="1433145"/>
            <a:ext cx="1470005" cy="1415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618561F-EC26-49D2-A702-C2ED15C1EE11}"/>
              </a:ext>
            </a:extLst>
          </p:cNvPr>
          <p:cNvCxnSpPr>
            <a:cxnSpLocks/>
            <a:stCxn id="7" idx="2"/>
            <a:endCxn id="6" idx="0"/>
          </p:cNvCxnSpPr>
          <p:nvPr/>
        </p:nvCxnSpPr>
        <p:spPr>
          <a:xfrm flipH="1">
            <a:off x="780574" y="1861721"/>
            <a:ext cx="519650" cy="35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3E8B904-CB43-4D07-9475-3C846ED86715}"/>
              </a:ext>
            </a:extLst>
          </p:cNvPr>
          <p:cNvCxnSpPr>
            <a:cxnSpLocks/>
            <a:stCxn id="7" idx="2"/>
            <a:endCxn id="5" idx="0"/>
          </p:cNvCxnSpPr>
          <p:nvPr/>
        </p:nvCxnSpPr>
        <p:spPr>
          <a:xfrm>
            <a:off x="1300225" y="1861721"/>
            <a:ext cx="1151453" cy="467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4BD40DD-7413-40A2-8373-CF9E2A25D760}"/>
              </a:ext>
            </a:extLst>
          </p:cNvPr>
          <p:cNvCxnSpPr>
            <a:cxnSpLocks/>
            <a:endCxn id="11" idx="0"/>
          </p:cNvCxnSpPr>
          <p:nvPr/>
        </p:nvCxnSpPr>
        <p:spPr>
          <a:xfrm flipH="1">
            <a:off x="6063246" y="3188248"/>
            <a:ext cx="1773240" cy="4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2C04A90-581D-4262-AC63-2600527A1BA1}"/>
              </a:ext>
            </a:extLst>
          </p:cNvPr>
          <p:cNvCxnSpPr>
            <a:cxnSpLocks/>
            <a:stCxn id="10" idx="2"/>
            <a:endCxn id="12" idx="0"/>
          </p:cNvCxnSpPr>
          <p:nvPr/>
        </p:nvCxnSpPr>
        <p:spPr>
          <a:xfrm>
            <a:off x="7759560" y="3208574"/>
            <a:ext cx="328104" cy="176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884A0E1-5348-418D-9CE7-AFFFF08178FE}"/>
              </a:ext>
            </a:extLst>
          </p:cNvPr>
          <p:cNvCxnSpPr>
            <a:cxnSpLocks/>
            <a:stCxn id="3" idx="2"/>
            <a:endCxn id="13" idx="0"/>
          </p:cNvCxnSpPr>
          <p:nvPr/>
        </p:nvCxnSpPr>
        <p:spPr>
          <a:xfrm>
            <a:off x="4654191" y="2088658"/>
            <a:ext cx="24454" cy="164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CC5208F-553A-43B7-A716-2BBEA9AEB61E}"/>
              </a:ext>
            </a:extLst>
          </p:cNvPr>
          <p:cNvCxnSpPr>
            <a:cxnSpLocks/>
            <a:stCxn id="38" idx="2"/>
          </p:cNvCxnSpPr>
          <p:nvPr/>
        </p:nvCxnSpPr>
        <p:spPr>
          <a:xfrm>
            <a:off x="4654191" y="1440259"/>
            <a:ext cx="0" cy="20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FED1997-87D8-46B5-B718-400DC23B7512}"/>
              </a:ext>
            </a:extLst>
          </p:cNvPr>
          <p:cNvSpPr/>
          <p:nvPr/>
        </p:nvSpPr>
        <p:spPr>
          <a:xfrm>
            <a:off x="1500617" y="4012308"/>
            <a:ext cx="1378179" cy="28456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prstClr val="black"/>
                </a:solidFill>
              </a:rPr>
              <a:t>HIGH RISK</a:t>
            </a:r>
          </a:p>
          <a:p>
            <a:pPr algn="ctr"/>
            <a:r>
              <a:rPr lang="en-GB" sz="1600" dirty="0">
                <a:solidFill>
                  <a:prstClr val="black"/>
                </a:solidFill>
              </a:rPr>
              <a:t>Complete 5-7 DAYS of IV AB’S (in total) then observe overnight without antibiotics</a:t>
            </a:r>
          </a:p>
          <a:p>
            <a:pPr algn="ctr"/>
            <a:r>
              <a:rPr lang="en-GB" sz="1600" dirty="0">
                <a:solidFill>
                  <a:prstClr val="black"/>
                </a:solidFill>
              </a:rPr>
              <a:t>(See Fig 5 for D5 review)</a:t>
            </a:r>
          </a:p>
        </p:txBody>
      </p:sp>
      <p:cxnSp>
        <p:nvCxnSpPr>
          <p:cNvPr id="90" name="Straight Arrow Connector 89">
            <a:extLst>
              <a:ext uri="{FF2B5EF4-FFF2-40B4-BE49-F238E27FC236}">
                <a16:creationId xmlns:a16="http://schemas.microsoft.com/office/drawing/2014/main" id="{08EC9A77-7403-451F-A138-83B06D306893}"/>
              </a:ext>
            </a:extLst>
          </p:cNvPr>
          <p:cNvCxnSpPr>
            <a:cxnSpLocks/>
            <a:stCxn id="6" idx="2"/>
            <a:endCxn id="36" idx="0"/>
          </p:cNvCxnSpPr>
          <p:nvPr/>
        </p:nvCxnSpPr>
        <p:spPr>
          <a:xfrm>
            <a:off x="780574" y="3441938"/>
            <a:ext cx="1409133" cy="57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2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5936" y="146341"/>
            <a:ext cx="8869602" cy="7774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Figure 6: DECISION TREE AT </a:t>
            </a:r>
            <a:r>
              <a:rPr lang="en-GB" sz="2400" b="1" dirty="0">
                <a:solidFill>
                  <a:prstClr val="black"/>
                </a:solidFill>
              </a:rPr>
              <a:t>5 DAYS </a:t>
            </a:r>
            <a:r>
              <a:rPr lang="en-GB" sz="2400" b="1" dirty="0">
                <a:solidFill>
                  <a:srgbClr val="FF0000"/>
                </a:solidFill>
              </a:rPr>
              <a:t>AB’S </a:t>
            </a:r>
          </a:p>
          <a:p>
            <a:pPr algn="ctr"/>
            <a:r>
              <a:rPr lang="en-GB" b="1" dirty="0">
                <a:solidFill>
                  <a:srgbClr val="FF0000"/>
                </a:solidFill>
              </a:rPr>
              <a:t>(BOTH LOW AND HIGH RISK FEBRILE NEUTROPENIA PROTOCOL)</a:t>
            </a:r>
          </a:p>
        </p:txBody>
      </p:sp>
      <p:sp>
        <p:nvSpPr>
          <p:cNvPr id="3" name="Rounded Rectangle 2"/>
          <p:cNvSpPr/>
          <p:nvPr/>
        </p:nvSpPr>
        <p:spPr>
          <a:xfrm>
            <a:off x="2711548" y="1052736"/>
            <a:ext cx="3678380" cy="980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Continue Daily assessment (PEWS, history, examination); if child deteriorating at any time see Figure 2</a:t>
            </a:r>
          </a:p>
        </p:txBody>
      </p:sp>
      <p:sp>
        <p:nvSpPr>
          <p:cNvPr id="4" name="Rounded Rectangle 3"/>
          <p:cNvSpPr/>
          <p:nvPr/>
        </p:nvSpPr>
        <p:spPr>
          <a:xfrm>
            <a:off x="6597202" y="1219914"/>
            <a:ext cx="2078606" cy="996101"/>
          </a:xfrm>
          <a:prstGeom prst="roundRect">
            <a:avLst/>
          </a:prstGeom>
          <a:solidFill>
            <a:srgbClr val="B46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a:p>
            <a:pPr algn="ctr"/>
            <a:r>
              <a:rPr lang="en-GB" sz="2400" b="1" u="sng" dirty="0">
                <a:solidFill>
                  <a:prstClr val="white"/>
                </a:solidFill>
              </a:rPr>
              <a:t>PERSISTENT FEVER</a:t>
            </a:r>
          </a:p>
          <a:p>
            <a:pPr algn="ctr"/>
            <a:endParaRPr lang="en-GB" dirty="0">
              <a:solidFill>
                <a:prstClr val="white"/>
              </a:solidFill>
            </a:endParaRPr>
          </a:p>
        </p:txBody>
      </p:sp>
      <p:sp>
        <p:nvSpPr>
          <p:cNvPr id="5" name="Rounded Rectangle 4"/>
          <p:cNvSpPr/>
          <p:nvPr/>
        </p:nvSpPr>
        <p:spPr>
          <a:xfrm>
            <a:off x="1830515" y="2709826"/>
            <a:ext cx="1539353" cy="119149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Source and nature of infection identified</a:t>
            </a:r>
          </a:p>
          <a:p>
            <a:pPr algn="ctr"/>
            <a:r>
              <a:rPr lang="en-GB" sz="1400" dirty="0">
                <a:solidFill>
                  <a:prstClr val="white"/>
                </a:solidFill>
              </a:rPr>
              <a:t>Clinically stable</a:t>
            </a:r>
          </a:p>
        </p:txBody>
      </p:sp>
      <p:sp>
        <p:nvSpPr>
          <p:cNvPr id="6" name="Rounded Rectangle 5"/>
          <p:cNvSpPr/>
          <p:nvPr/>
        </p:nvSpPr>
        <p:spPr>
          <a:xfrm>
            <a:off x="75430" y="2608968"/>
            <a:ext cx="1656872" cy="1226131"/>
          </a:xfrm>
          <a:prstGeom prst="roundRect">
            <a:avLst/>
          </a:prstGeom>
          <a:solidFill>
            <a:srgbClr val="A59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Clinically well</a:t>
            </a:r>
          </a:p>
          <a:p>
            <a:pPr algn="ctr"/>
            <a:r>
              <a:rPr lang="en-GB" sz="1400" dirty="0">
                <a:solidFill>
                  <a:prstClr val="white"/>
                </a:solidFill>
              </a:rPr>
              <a:t>Blood cultures negative</a:t>
            </a:r>
          </a:p>
          <a:p>
            <a:pPr algn="ctr"/>
            <a:r>
              <a:rPr lang="en-GB" sz="1400" dirty="0">
                <a:solidFill>
                  <a:prstClr val="white"/>
                </a:solidFill>
              </a:rPr>
              <a:t>ANC stable or rising</a:t>
            </a:r>
          </a:p>
        </p:txBody>
      </p:sp>
      <p:sp>
        <p:nvSpPr>
          <p:cNvPr id="7" name="Rounded Rectangle 6"/>
          <p:cNvSpPr/>
          <p:nvPr/>
        </p:nvSpPr>
        <p:spPr>
          <a:xfrm>
            <a:off x="494931" y="1253436"/>
            <a:ext cx="1760996" cy="857159"/>
          </a:xfrm>
          <a:prstGeom prst="roundRect">
            <a:avLst/>
          </a:prstGeom>
          <a:solidFill>
            <a:srgbClr val="A59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prstClr val="white"/>
                </a:solidFill>
              </a:rPr>
              <a:t>Afebrile x 24hr</a:t>
            </a:r>
          </a:p>
        </p:txBody>
      </p:sp>
      <p:sp>
        <p:nvSpPr>
          <p:cNvPr id="8" name="Rectangle 7"/>
          <p:cNvSpPr/>
          <p:nvPr/>
        </p:nvSpPr>
        <p:spPr>
          <a:xfrm>
            <a:off x="160912" y="4621605"/>
            <a:ext cx="1485907" cy="1529676"/>
          </a:xfrm>
          <a:prstGeom prst="rect">
            <a:avLst/>
          </a:prstGeom>
          <a:solidFill>
            <a:srgbClr val="A59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Complete 7 days of treatment and observe overnight without antibiotics</a:t>
            </a:r>
          </a:p>
        </p:txBody>
      </p:sp>
      <p:sp>
        <p:nvSpPr>
          <p:cNvPr id="9" name="Rectangle 8"/>
          <p:cNvSpPr/>
          <p:nvPr/>
        </p:nvSpPr>
        <p:spPr>
          <a:xfrm>
            <a:off x="1921577" y="4500548"/>
            <a:ext cx="1383569" cy="215419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Adjust antibiotics &amp; treat infection as appropriate</a:t>
            </a:r>
          </a:p>
          <a:p>
            <a:r>
              <a:rPr lang="en-GB" sz="1400" dirty="0">
                <a:solidFill>
                  <a:prstClr val="white"/>
                </a:solidFill>
              </a:rPr>
              <a:t> e.g. 7 days for pneumonia;</a:t>
            </a:r>
          </a:p>
          <a:p>
            <a:pPr algn="ctr"/>
            <a:r>
              <a:rPr lang="en-GB" sz="1400" dirty="0">
                <a:solidFill>
                  <a:prstClr val="white"/>
                </a:solidFill>
              </a:rPr>
              <a:t>10-14 days for </a:t>
            </a:r>
            <a:r>
              <a:rPr lang="en-GB" sz="1400" dirty="0" err="1">
                <a:solidFill>
                  <a:prstClr val="white"/>
                </a:solidFill>
              </a:rPr>
              <a:t>bacteremia</a:t>
            </a:r>
            <a:r>
              <a:rPr lang="en-GB" sz="1400" dirty="0">
                <a:solidFill>
                  <a:prstClr val="white"/>
                </a:solidFill>
              </a:rPr>
              <a:t>.</a:t>
            </a:r>
          </a:p>
        </p:txBody>
      </p:sp>
      <p:sp>
        <p:nvSpPr>
          <p:cNvPr id="10" name="Rounded Rectangle 9"/>
          <p:cNvSpPr/>
          <p:nvPr/>
        </p:nvSpPr>
        <p:spPr>
          <a:xfrm>
            <a:off x="6268546" y="2752780"/>
            <a:ext cx="2384712" cy="662816"/>
          </a:xfrm>
          <a:prstGeom prst="roundRect">
            <a:avLst/>
          </a:prstGeom>
          <a:solidFill>
            <a:srgbClr val="B46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Repeat full assessment (history, examination, investigations)</a:t>
            </a:r>
          </a:p>
        </p:txBody>
      </p:sp>
      <p:sp>
        <p:nvSpPr>
          <p:cNvPr id="12" name="Rounded Rectangle 11"/>
          <p:cNvSpPr/>
          <p:nvPr/>
        </p:nvSpPr>
        <p:spPr>
          <a:xfrm>
            <a:off x="5771148" y="3715761"/>
            <a:ext cx="3379510" cy="1396804"/>
          </a:xfrm>
          <a:prstGeom prst="roundRect">
            <a:avLst/>
          </a:prstGeom>
          <a:solidFill>
            <a:srgbClr val="F77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a:p>
            <a:pPr algn="ctr"/>
            <a:r>
              <a:rPr lang="en-GB" sz="1400" b="1" u="sng" dirty="0">
                <a:solidFill>
                  <a:prstClr val="white"/>
                </a:solidFill>
              </a:rPr>
              <a:t>NEW SIGNS/SYMPTOMS/ CHILD UNSTABLE</a:t>
            </a:r>
          </a:p>
          <a:p>
            <a:pPr algn="ctr"/>
            <a:r>
              <a:rPr lang="en-GB" sz="1400" dirty="0">
                <a:solidFill>
                  <a:prstClr val="white"/>
                </a:solidFill>
              </a:rPr>
              <a:t>Consider culture (sputum/pus/</a:t>
            </a:r>
            <a:r>
              <a:rPr lang="en-GB" sz="1400" dirty="0" err="1">
                <a:solidFill>
                  <a:prstClr val="white"/>
                </a:solidFill>
              </a:rPr>
              <a:t>csf</a:t>
            </a:r>
            <a:r>
              <a:rPr lang="en-GB" sz="1400" dirty="0">
                <a:solidFill>
                  <a:prstClr val="white"/>
                </a:solidFill>
              </a:rPr>
              <a:t>/urine)</a:t>
            </a:r>
          </a:p>
          <a:p>
            <a:pPr algn="ctr"/>
            <a:r>
              <a:rPr lang="en-GB" sz="1400" dirty="0">
                <a:solidFill>
                  <a:prstClr val="white"/>
                </a:solidFill>
              </a:rPr>
              <a:t>Consider imaging (CXR/</a:t>
            </a:r>
            <a:r>
              <a:rPr lang="en-GB" sz="1400" dirty="0" err="1">
                <a:solidFill>
                  <a:prstClr val="white"/>
                </a:solidFill>
              </a:rPr>
              <a:t>abdo</a:t>
            </a:r>
            <a:r>
              <a:rPr lang="en-GB" sz="1400" dirty="0">
                <a:solidFill>
                  <a:prstClr val="white"/>
                </a:solidFill>
              </a:rPr>
              <a:t> USS/CT brain/CT Thorax)</a:t>
            </a:r>
          </a:p>
          <a:p>
            <a:pPr algn="ctr"/>
            <a:r>
              <a:rPr lang="en-GB" dirty="0">
                <a:solidFill>
                  <a:prstClr val="white"/>
                </a:solidFill>
              </a:rPr>
              <a:t> </a:t>
            </a:r>
          </a:p>
        </p:txBody>
      </p:sp>
      <p:sp>
        <p:nvSpPr>
          <p:cNvPr id="14" name="Rectangle 13"/>
          <p:cNvSpPr/>
          <p:nvPr/>
        </p:nvSpPr>
        <p:spPr>
          <a:xfrm>
            <a:off x="6012160" y="5412731"/>
            <a:ext cx="2746106" cy="1094982"/>
          </a:xfrm>
          <a:prstGeom prst="rect">
            <a:avLst/>
          </a:prstGeom>
          <a:solidFill>
            <a:srgbClr val="F77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ADD EMPIRICAL AMPHOTERICIN B </a:t>
            </a:r>
          </a:p>
          <a:p>
            <a:pPr algn="ctr"/>
            <a:r>
              <a:rPr lang="en-GB" sz="1400" dirty="0">
                <a:solidFill>
                  <a:prstClr val="white"/>
                </a:solidFill>
              </a:rPr>
              <a:t>AND</a:t>
            </a:r>
          </a:p>
          <a:p>
            <a:pPr algn="ctr"/>
            <a:r>
              <a:rPr lang="en-GB" sz="1400" dirty="0">
                <a:solidFill>
                  <a:prstClr val="white"/>
                </a:solidFill>
              </a:rPr>
              <a:t>Consider additional antimicrobials</a:t>
            </a:r>
          </a:p>
          <a:p>
            <a:pPr algn="ctr"/>
            <a:r>
              <a:rPr lang="en-GB" sz="1400" dirty="0">
                <a:solidFill>
                  <a:prstClr val="white"/>
                </a:solidFill>
              </a:rPr>
              <a:t>(Review Figure 2 &amp; 3)</a:t>
            </a:r>
          </a:p>
        </p:txBody>
      </p:sp>
      <p:sp>
        <p:nvSpPr>
          <p:cNvPr id="13" name="Rounded Rectangle 12"/>
          <p:cNvSpPr/>
          <p:nvPr/>
        </p:nvSpPr>
        <p:spPr>
          <a:xfrm>
            <a:off x="3639495" y="2349637"/>
            <a:ext cx="1886693" cy="11914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At 5 days of ANTIBIOTIC therapy:</a:t>
            </a:r>
            <a:endParaRPr lang="en-GB" dirty="0">
              <a:solidFill>
                <a:prstClr val="white"/>
              </a:solidFill>
            </a:endParaRPr>
          </a:p>
        </p:txBody>
      </p:sp>
      <p:cxnSp>
        <p:nvCxnSpPr>
          <p:cNvPr id="21" name="Straight Arrow Connector 20"/>
          <p:cNvCxnSpPr>
            <a:cxnSpLocks/>
          </p:cNvCxnSpPr>
          <p:nvPr/>
        </p:nvCxnSpPr>
        <p:spPr>
          <a:xfrm>
            <a:off x="4566054" y="1647118"/>
            <a:ext cx="176644" cy="98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4" idx="2"/>
          </p:cNvCxnSpPr>
          <p:nvPr/>
        </p:nvCxnSpPr>
        <p:spPr>
          <a:xfrm>
            <a:off x="7636505" y="2216012"/>
            <a:ext cx="0" cy="57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6" idx="2"/>
            <a:endCxn id="8" idx="0"/>
          </p:cNvCxnSpPr>
          <p:nvPr/>
        </p:nvCxnSpPr>
        <p:spPr>
          <a:xfrm>
            <a:off x="903865" y="3835099"/>
            <a:ext cx="0" cy="786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5" idx="2"/>
            <a:endCxn id="9" idx="0"/>
          </p:cNvCxnSpPr>
          <p:nvPr/>
        </p:nvCxnSpPr>
        <p:spPr>
          <a:xfrm>
            <a:off x="2600191" y="3901317"/>
            <a:ext cx="13170" cy="599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12" idx="2"/>
            <a:endCxn id="14" idx="0"/>
          </p:cNvCxnSpPr>
          <p:nvPr/>
        </p:nvCxnSpPr>
        <p:spPr>
          <a:xfrm flipH="1">
            <a:off x="7385213" y="5112565"/>
            <a:ext cx="75690" cy="300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015820" y="3828347"/>
            <a:ext cx="1262009" cy="932191"/>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ALWAYS CONSIDER MALARIA</a:t>
            </a:r>
          </a:p>
        </p:txBody>
      </p:sp>
      <p:cxnSp>
        <p:nvCxnSpPr>
          <p:cNvPr id="64" name="Straight Arrow Connector 63">
            <a:extLst>
              <a:ext uri="{FF2B5EF4-FFF2-40B4-BE49-F238E27FC236}">
                <a16:creationId xmlns:a16="http://schemas.microsoft.com/office/drawing/2014/main" id="{30C0B521-AFE0-42C0-92FE-42C23A05C5F2}"/>
              </a:ext>
            </a:extLst>
          </p:cNvPr>
          <p:cNvCxnSpPr>
            <a:cxnSpLocks/>
            <a:stCxn id="13" idx="3"/>
            <a:endCxn id="4" idx="1"/>
          </p:cNvCxnSpPr>
          <p:nvPr/>
        </p:nvCxnSpPr>
        <p:spPr>
          <a:xfrm flipV="1">
            <a:off x="5526188" y="1717962"/>
            <a:ext cx="1071015" cy="1227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F968B57-5E35-4AB2-BB0A-2149669B079C}"/>
              </a:ext>
            </a:extLst>
          </p:cNvPr>
          <p:cNvCxnSpPr>
            <a:cxnSpLocks/>
            <a:stCxn id="13" idx="1"/>
            <a:endCxn id="7" idx="3"/>
          </p:cNvCxnSpPr>
          <p:nvPr/>
        </p:nvCxnSpPr>
        <p:spPr>
          <a:xfrm flipH="1" flipV="1">
            <a:off x="2255927" y="1682016"/>
            <a:ext cx="1383569" cy="126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618561F-EC26-49D2-A702-C2ED15C1EE11}"/>
              </a:ext>
            </a:extLst>
          </p:cNvPr>
          <p:cNvCxnSpPr>
            <a:cxnSpLocks/>
            <a:stCxn id="7" idx="2"/>
            <a:endCxn id="6" idx="0"/>
          </p:cNvCxnSpPr>
          <p:nvPr/>
        </p:nvCxnSpPr>
        <p:spPr>
          <a:xfrm flipH="1">
            <a:off x="903866" y="2110595"/>
            <a:ext cx="471563" cy="498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3E8B904-CB43-4D07-9475-3C846ED86715}"/>
              </a:ext>
            </a:extLst>
          </p:cNvPr>
          <p:cNvCxnSpPr>
            <a:cxnSpLocks/>
            <a:stCxn id="7" idx="2"/>
            <a:endCxn id="5" idx="0"/>
          </p:cNvCxnSpPr>
          <p:nvPr/>
        </p:nvCxnSpPr>
        <p:spPr>
          <a:xfrm>
            <a:off x="1375429" y="2110595"/>
            <a:ext cx="1224763" cy="599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2C04A90-581D-4262-AC63-2600527A1BA1}"/>
              </a:ext>
            </a:extLst>
          </p:cNvPr>
          <p:cNvCxnSpPr>
            <a:cxnSpLocks/>
            <a:stCxn id="10" idx="2"/>
            <a:endCxn id="12" idx="0"/>
          </p:cNvCxnSpPr>
          <p:nvPr/>
        </p:nvCxnSpPr>
        <p:spPr>
          <a:xfrm>
            <a:off x="7460902" y="3415599"/>
            <a:ext cx="0" cy="300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884A0E1-5348-418D-9CE7-AFFFF08178FE}"/>
              </a:ext>
            </a:extLst>
          </p:cNvPr>
          <p:cNvCxnSpPr>
            <a:cxnSpLocks/>
            <a:stCxn id="3" idx="2"/>
          </p:cNvCxnSpPr>
          <p:nvPr/>
        </p:nvCxnSpPr>
        <p:spPr>
          <a:xfrm>
            <a:off x="4550738" y="2033207"/>
            <a:ext cx="0" cy="34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466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271804" y="1486179"/>
            <a:ext cx="8476660" cy="509048"/>
          </a:xfrm>
        </p:spPr>
        <p:txBody>
          <a:bodyPr>
            <a:noAutofit/>
          </a:bodyPr>
          <a:lstStyle/>
          <a:p>
            <a:r>
              <a:rPr lang="en-IE" dirty="0"/>
              <a:t>Diagnosis:</a:t>
            </a:r>
            <a:r>
              <a:rPr lang="en-CA" dirty="0"/>
              <a:t> </a:t>
            </a:r>
            <a:br>
              <a:rPr lang="en-CA" dirty="0"/>
            </a:br>
            <a:r>
              <a:rPr lang="en-CA" dirty="0"/>
              <a:t>Step 1: Risk of VTE is assessed using Pre-Test Probability (PTP) scoring:</a:t>
            </a:r>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2652594793"/>
              </p:ext>
            </p:extLst>
          </p:nvPr>
        </p:nvGraphicFramePr>
        <p:xfrm>
          <a:off x="5991456" y="2371337"/>
          <a:ext cx="2838218" cy="2332257"/>
        </p:xfrm>
        <a:graphic>
          <a:graphicData uri="http://schemas.openxmlformats.org/drawingml/2006/table">
            <a:tbl>
              <a:tblPr firstRow="1" bandRow="1">
                <a:tableStyleId>{5940675A-B579-460E-94D1-54222C63F5DA}</a:tableStyleId>
              </a:tblPr>
              <a:tblGrid>
                <a:gridCol w="2066693">
                  <a:extLst>
                    <a:ext uri="{9D8B030D-6E8A-4147-A177-3AD203B41FA5}">
                      <a16:colId xmlns:a16="http://schemas.microsoft.com/office/drawing/2014/main" val="3899270574"/>
                    </a:ext>
                  </a:extLst>
                </a:gridCol>
                <a:gridCol w="771525">
                  <a:extLst>
                    <a:ext uri="{9D8B030D-6E8A-4147-A177-3AD203B41FA5}">
                      <a16:colId xmlns:a16="http://schemas.microsoft.com/office/drawing/2014/main" val="3095504583"/>
                    </a:ext>
                  </a:extLst>
                </a:gridCol>
              </a:tblGrid>
              <a:tr h="375233">
                <a:tc gridSpan="2">
                  <a:txBody>
                    <a:bodyPr/>
                    <a:lstStyle/>
                    <a:p>
                      <a:r>
                        <a:rPr lang="en-CA" sz="1800" b="1" dirty="0">
                          <a:solidFill>
                            <a:schemeClr val="bg1"/>
                          </a:solidFill>
                        </a:rPr>
                        <a:t>Wells Score for PE</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305999">
                <a:tc>
                  <a:txBody>
                    <a:bodyPr/>
                    <a:lstStyle/>
                    <a:p>
                      <a:r>
                        <a:rPr lang="en-CA" sz="1400" b="1" dirty="0">
                          <a:solidFill>
                            <a:schemeClr val="bg1"/>
                          </a:solidFill>
                        </a:rPr>
                        <a:t>Component</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400" b="1" dirty="0">
                          <a:solidFill>
                            <a:schemeClr val="bg1"/>
                          </a:solidFill>
                        </a:rPr>
                        <a:t>Points</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1651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DVT signs / symptoms</a:t>
                      </a:r>
                    </a:p>
                    <a:p>
                      <a:r>
                        <a:rPr lang="en-CA" sz="1400" dirty="0">
                          <a:solidFill>
                            <a:schemeClr val="tx1">
                              <a:lumMod val="50000"/>
                              <a:lumOff val="50000"/>
                            </a:schemeClr>
                          </a:solidFill>
                        </a:rPr>
                        <a:t>No alternate diagnosis</a:t>
                      </a:r>
                    </a:p>
                    <a:p>
                      <a:r>
                        <a:rPr lang="en-CA" sz="1400" dirty="0">
                          <a:solidFill>
                            <a:schemeClr val="tx1">
                              <a:lumMod val="50000"/>
                              <a:lumOff val="50000"/>
                            </a:schemeClr>
                          </a:solidFill>
                        </a:rPr>
                        <a:t>Tachycardia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Immobilization/surgery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Previous DVT or PE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Active cancer</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a:t>
                      </a:r>
                    </a:p>
                    <a:p>
                      <a:pPr algn="ctr"/>
                      <a:r>
                        <a:rPr lang="en-CA" sz="1400" dirty="0">
                          <a:solidFill>
                            <a:schemeClr val="tx1">
                              <a:lumMod val="50000"/>
                              <a:lumOff val="50000"/>
                            </a:schemeClr>
                          </a:solidFill>
                        </a:rPr>
                        <a:t>3</a:t>
                      </a:r>
                    </a:p>
                    <a:p>
                      <a:pPr algn="ctr"/>
                      <a:r>
                        <a:rPr lang="en-CA" sz="1400" dirty="0">
                          <a:solidFill>
                            <a:schemeClr val="tx1">
                              <a:lumMod val="50000"/>
                              <a:lumOff val="50000"/>
                            </a:schemeClr>
                          </a:solidFill>
                        </a:rPr>
                        <a:t>1.5</a:t>
                      </a:r>
                    </a:p>
                    <a:p>
                      <a:pPr algn="ctr"/>
                      <a:r>
                        <a:rPr lang="en-CA" sz="1400" dirty="0">
                          <a:solidFill>
                            <a:schemeClr val="tx1">
                              <a:lumMod val="50000"/>
                              <a:lumOff val="50000"/>
                            </a:schemeClr>
                          </a:solidFill>
                        </a:rPr>
                        <a:t>1.5</a:t>
                      </a:r>
                    </a:p>
                    <a:p>
                      <a:pPr algn="ctr"/>
                      <a:r>
                        <a:rPr lang="en-CA" sz="1400" dirty="0">
                          <a:solidFill>
                            <a:schemeClr val="tx1">
                              <a:lumMod val="50000"/>
                              <a:lumOff val="50000"/>
                            </a:schemeClr>
                          </a:solidFill>
                        </a:rPr>
                        <a:t>1.5</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162438323"/>
              </p:ext>
            </p:extLst>
          </p:nvPr>
        </p:nvGraphicFramePr>
        <p:xfrm>
          <a:off x="3029520" y="2373185"/>
          <a:ext cx="2848207" cy="2400300"/>
        </p:xfrm>
        <a:graphic>
          <a:graphicData uri="http://schemas.openxmlformats.org/drawingml/2006/table">
            <a:tbl>
              <a:tblPr firstRow="1" bandRow="1">
                <a:tableStyleId>{5940675A-B579-460E-94D1-54222C63F5DA}</a:tableStyleId>
              </a:tblPr>
              <a:tblGrid>
                <a:gridCol w="2072532">
                  <a:extLst>
                    <a:ext uri="{9D8B030D-6E8A-4147-A177-3AD203B41FA5}">
                      <a16:colId xmlns:a16="http://schemas.microsoft.com/office/drawing/2014/main" val="3899270574"/>
                    </a:ext>
                  </a:extLst>
                </a:gridCol>
                <a:gridCol w="775675">
                  <a:extLst>
                    <a:ext uri="{9D8B030D-6E8A-4147-A177-3AD203B41FA5}">
                      <a16:colId xmlns:a16="http://schemas.microsoft.com/office/drawing/2014/main" val="3978969902"/>
                    </a:ext>
                  </a:extLst>
                </a:gridCol>
              </a:tblGrid>
              <a:tr h="342900">
                <a:tc gridSpan="2">
                  <a:txBody>
                    <a:bodyPr/>
                    <a:lstStyle/>
                    <a:p>
                      <a:r>
                        <a:rPr lang="en-CA" sz="1800" b="1" dirty="0">
                          <a:solidFill>
                            <a:schemeClr val="bg1"/>
                          </a:solidFill>
                        </a:rPr>
                        <a:t>Revised Geneva Score for PE</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278130">
                <a:tc>
                  <a:txBody>
                    <a:bodyPr/>
                    <a:lstStyle/>
                    <a:p>
                      <a:r>
                        <a:rPr lang="en-CA" sz="1400" b="1" dirty="0">
                          <a:solidFill>
                            <a:schemeClr val="bg1"/>
                          </a:solidFill>
                        </a:rPr>
                        <a:t>Component</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400" b="1" dirty="0">
                          <a:solidFill>
                            <a:schemeClr val="bg1"/>
                          </a:solidFill>
                        </a:rPr>
                        <a:t>Points</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1714500">
                <a:tc>
                  <a:txBody>
                    <a:bodyPr/>
                    <a:lstStyle/>
                    <a:p>
                      <a:r>
                        <a:rPr lang="en-CA" sz="1400" dirty="0">
                          <a:solidFill>
                            <a:schemeClr val="tx1">
                              <a:lumMod val="50000"/>
                              <a:lumOff val="50000"/>
                            </a:schemeClr>
                          </a:solidFill>
                        </a:rPr>
                        <a:t>Pain on limb palpation</a:t>
                      </a:r>
                    </a:p>
                    <a:p>
                      <a:r>
                        <a:rPr lang="en-CA" sz="1400" dirty="0">
                          <a:solidFill>
                            <a:schemeClr val="tx1">
                              <a:lumMod val="50000"/>
                              <a:lumOff val="50000"/>
                            </a:schemeClr>
                          </a:solidFill>
                        </a:rPr>
                        <a:t>Previous DVT or PE</a:t>
                      </a:r>
                    </a:p>
                    <a:p>
                      <a:r>
                        <a:rPr lang="en-CA" sz="1400" dirty="0">
                          <a:solidFill>
                            <a:schemeClr val="tx1">
                              <a:lumMod val="50000"/>
                              <a:lumOff val="50000"/>
                            </a:schemeClr>
                          </a:solidFill>
                        </a:rPr>
                        <a:t>Unilateral lower limb pain</a:t>
                      </a:r>
                    </a:p>
                    <a:p>
                      <a:r>
                        <a:rPr lang="en-CA" sz="1400" dirty="0">
                          <a:solidFill>
                            <a:schemeClr val="tx1">
                              <a:lumMod val="50000"/>
                              <a:lumOff val="50000"/>
                            </a:schemeClr>
                          </a:solidFill>
                        </a:rPr>
                        <a:t>Tachycardia</a:t>
                      </a:r>
                    </a:p>
                    <a:p>
                      <a:r>
                        <a:rPr lang="en-CA" sz="1400" dirty="0">
                          <a:solidFill>
                            <a:schemeClr val="tx1">
                              <a:lumMod val="50000"/>
                              <a:lumOff val="50000"/>
                            </a:schemeClr>
                          </a:solidFill>
                        </a:rPr>
                        <a:t>Active cancer</a:t>
                      </a:r>
                    </a:p>
                    <a:p>
                      <a:r>
                        <a:rPr lang="en-CA" sz="1400" dirty="0">
                          <a:solidFill>
                            <a:schemeClr val="tx1">
                              <a:lumMod val="50000"/>
                              <a:lumOff val="50000"/>
                            </a:schemeClr>
                          </a:solidFill>
                        </a:rPr>
                        <a:t>Recent surgery or fracture</a:t>
                      </a:r>
                    </a:p>
                    <a:p>
                      <a:r>
                        <a:rPr lang="en-CA" sz="1400" dirty="0">
                          <a:solidFill>
                            <a:schemeClr val="tx1">
                              <a:lumMod val="50000"/>
                              <a:lumOff val="50000"/>
                            </a:schemeClr>
                          </a:solidFill>
                        </a:rPr>
                        <a:t>Hemoptysis</a:t>
                      </a:r>
                    </a:p>
                    <a:p>
                      <a:r>
                        <a:rPr lang="en-CA" sz="1400" dirty="0">
                          <a:solidFill>
                            <a:schemeClr val="tx1">
                              <a:lumMod val="50000"/>
                              <a:lumOff val="50000"/>
                            </a:schemeClr>
                          </a:solidFill>
                        </a:rPr>
                        <a:t>Age </a:t>
                      </a:r>
                      <a:r>
                        <a:rPr lang="en-CA" sz="1400" b="0" dirty="0">
                          <a:solidFill>
                            <a:schemeClr val="tx1">
                              <a:lumMod val="50000"/>
                              <a:lumOff val="50000"/>
                            </a:schemeClr>
                          </a:solidFill>
                        </a:rPr>
                        <a:t>≥ 65</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4</a:t>
                      </a:r>
                    </a:p>
                    <a:p>
                      <a:pPr algn="ctr"/>
                      <a:r>
                        <a:rPr lang="en-CA" sz="1400" dirty="0">
                          <a:solidFill>
                            <a:schemeClr val="tx1">
                              <a:lumMod val="50000"/>
                              <a:lumOff val="50000"/>
                            </a:schemeClr>
                          </a:solidFill>
                        </a:rPr>
                        <a:t>3</a:t>
                      </a:r>
                    </a:p>
                    <a:p>
                      <a:pPr algn="ctr"/>
                      <a:r>
                        <a:rPr lang="en-CA" sz="1400" dirty="0">
                          <a:solidFill>
                            <a:schemeClr val="tx1">
                              <a:lumMod val="50000"/>
                              <a:lumOff val="50000"/>
                            </a:schemeClr>
                          </a:solidFill>
                        </a:rPr>
                        <a:t>3</a:t>
                      </a:r>
                    </a:p>
                    <a:p>
                      <a:pPr algn="ctr"/>
                      <a:r>
                        <a:rPr lang="en-CA" sz="1400" dirty="0">
                          <a:solidFill>
                            <a:schemeClr val="tx1">
                              <a:lumMod val="50000"/>
                              <a:lumOff val="50000"/>
                            </a:schemeClr>
                          </a:solidFill>
                        </a:rPr>
                        <a:t>0 / 3 / 5</a:t>
                      </a:r>
                    </a:p>
                    <a:p>
                      <a:pPr algn="ctr"/>
                      <a:r>
                        <a:rPr lang="en-CA" sz="1400" dirty="0">
                          <a:solidFill>
                            <a:schemeClr val="tx1">
                              <a:lumMod val="50000"/>
                              <a:lumOff val="50000"/>
                            </a:schemeClr>
                          </a:solidFill>
                        </a:rPr>
                        <a:t>2</a:t>
                      </a:r>
                    </a:p>
                    <a:p>
                      <a:pPr algn="ctr"/>
                      <a:r>
                        <a:rPr lang="en-CA" sz="1400" dirty="0">
                          <a:solidFill>
                            <a:schemeClr val="tx1">
                              <a:lumMod val="50000"/>
                              <a:lumOff val="50000"/>
                            </a:schemeClr>
                          </a:solidFill>
                        </a:rPr>
                        <a:t>2</a:t>
                      </a:r>
                    </a:p>
                    <a:p>
                      <a:pPr algn="ctr"/>
                      <a:r>
                        <a:rPr lang="en-CA" sz="1400" dirty="0">
                          <a:solidFill>
                            <a:schemeClr val="tx1">
                              <a:lumMod val="50000"/>
                              <a:lumOff val="50000"/>
                            </a:schemeClr>
                          </a:solidFill>
                        </a:rPr>
                        <a:t>2</a:t>
                      </a:r>
                    </a:p>
                    <a:p>
                      <a:pPr algn="ctr"/>
                      <a:r>
                        <a:rPr lang="en-CA" sz="1400" dirty="0">
                          <a:solidFill>
                            <a:schemeClr val="tx1">
                              <a:lumMod val="50000"/>
                              <a:lumOff val="50000"/>
                            </a:schemeClr>
                          </a:solidFill>
                        </a:rPr>
                        <a:t>1</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6514839" y="5570656"/>
            <a:ext cx="2314835" cy="923330"/>
          </a:xfrm>
          <a:prstGeom prst="rect">
            <a:avLst/>
          </a:prstGeom>
          <a:solidFill>
            <a:srgbClr val="FFD8B0"/>
          </a:solidFill>
          <a:ln w="38100">
            <a:noFill/>
          </a:ln>
        </p:spPr>
        <p:txBody>
          <a:bodyPr wrap="square" rtlCol="0">
            <a:spAutoFit/>
          </a:bodyPr>
          <a:lstStyle/>
          <a:p>
            <a:r>
              <a:rPr lang="en-CA" sz="1350" b="1" u="sng" dirty="0">
                <a:solidFill>
                  <a:schemeClr val="tx1">
                    <a:lumMod val="50000"/>
                    <a:lumOff val="50000"/>
                  </a:schemeClr>
                </a:solidFill>
              </a:rPr>
              <a:t>Prevalence by PTP for PE:</a:t>
            </a:r>
          </a:p>
          <a:p>
            <a:r>
              <a:rPr lang="en-CA" sz="1350" b="1" dirty="0">
                <a:solidFill>
                  <a:schemeClr val="tx1">
                    <a:lumMod val="50000"/>
                    <a:lumOff val="50000"/>
                  </a:schemeClr>
                </a:solidFill>
              </a:rPr>
              <a:t>High PTP: </a:t>
            </a:r>
            <a:r>
              <a:rPr lang="en-CA" sz="1350" dirty="0">
                <a:solidFill>
                  <a:schemeClr val="tx1">
                    <a:lumMod val="50000"/>
                    <a:lumOff val="50000"/>
                  </a:schemeClr>
                </a:solidFill>
              </a:rPr>
              <a:t>≥ 50% </a:t>
            </a:r>
          </a:p>
          <a:p>
            <a:r>
              <a:rPr lang="en-CA" sz="1350" b="1" dirty="0">
                <a:solidFill>
                  <a:schemeClr val="tx1">
                    <a:lumMod val="50000"/>
                    <a:lumOff val="50000"/>
                  </a:schemeClr>
                </a:solidFill>
              </a:rPr>
              <a:t>Intermediate PTP: </a:t>
            </a:r>
            <a:r>
              <a:rPr lang="en-CA" sz="1350" dirty="0">
                <a:solidFill>
                  <a:schemeClr val="tx1">
                    <a:lumMod val="50000"/>
                    <a:lumOff val="50000"/>
                  </a:schemeClr>
                </a:solidFill>
              </a:rPr>
              <a:t>~20%</a:t>
            </a:r>
          </a:p>
          <a:p>
            <a:r>
              <a:rPr lang="en-CA" sz="1350" b="1" dirty="0">
                <a:solidFill>
                  <a:schemeClr val="tx1">
                    <a:lumMod val="50000"/>
                    <a:lumOff val="50000"/>
                  </a:schemeClr>
                </a:solidFill>
              </a:rPr>
              <a:t>Low PTP: </a:t>
            </a:r>
            <a:r>
              <a:rPr lang="en-CA" sz="1350" dirty="0">
                <a:solidFill>
                  <a:schemeClr val="tx1">
                    <a:lumMod val="50000"/>
                    <a:lumOff val="50000"/>
                  </a:schemeClr>
                </a:solidFill>
              </a:rPr>
              <a:t>≤ 5%</a:t>
            </a:r>
          </a:p>
        </p:txBody>
      </p:sp>
      <p:sp>
        <p:nvSpPr>
          <p:cNvPr id="15" name="TextBox 14">
            <a:extLst>
              <a:ext uri="{FF2B5EF4-FFF2-40B4-BE49-F238E27FC236}">
                <a16:creationId xmlns:a16="http://schemas.microsoft.com/office/drawing/2014/main" id="{7113E3CA-5CB4-4F91-9A0D-07A5549FEB89}"/>
              </a:ext>
            </a:extLst>
          </p:cNvPr>
          <p:cNvSpPr txBox="1"/>
          <p:nvPr/>
        </p:nvSpPr>
        <p:spPr>
          <a:xfrm>
            <a:off x="251520" y="6309320"/>
            <a:ext cx="1900481" cy="369332"/>
          </a:xfrm>
          <a:prstGeom prst="rect">
            <a:avLst/>
          </a:prstGeom>
          <a:noFill/>
        </p:spPr>
        <p:txBody>
          <a:bodyPr wrap="square" rtlCol="0">
            <a:spAutoFit/>
          </a:bodyPr>
          <a:lstStyle/>
          <a:p>
            <a:r>
              <a:rPr lang="en-CA" sz="900" dirty="0">
                <a:solidFill>
                  <a:schemeClr val="tx1">
                    <a:lumMod val="50000"/>
                    <a:lumOff val="50000"/>
                  </a:schemeClr>
                </a:solidFill>
              </a:rPr>
              <a:t>Wells Ann Intern Med 1998</a:t>
            </a:r>
          </a:p>
          <a:p>
            <a:r>
              <a:rPr lang="en-CA" sz="900" dirty="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6030909" y="4773485"/>
            <a:ext cx="2798766" cy="553998"/>
          </a:xfrm>
          <a:prstGeom prst="rect">
            <a:avLst/>
          </a:prstGeom>
          <a:noFill/>
        </p:spPr>
        <p:txBody>
          <a:bodyPr wrap="square" lIns="0" tIns="0" rIns="0" bIns="0" rtlCol="0">
            <a:spAutoFit/>
          </a:bodyPr>
          <a:lstStyle/>
          <a:p>
            <a:r>
              <a:rPr lang="en-CA" sz="1200" b="1" dirty="0">
                <a:solidFill>
                  <a:schemeClr val="tx1">
                    <a:lumMod val="50000"/>
                    <a:lumOff val="50000"/>
                  </a:schemeClr>
                </a:solidFill>
              </a:rPr>
              <a:t>Score &gt; 6: </a:t>
            </a:r>
            <a:r>
              <a:rPr lang="en-CA" sz="1200" dirty="0">
                <a:solidFill>
                  <a:schemeClr val="tx1">
                    <a:lumMod val="50000"/>
                    <a:lumOff val="50000"/>
                  </a:schemeClr>
                </a:solidFill>
              </a:rPr>
              <a:t>high PTP</a:t>
            </a:r>
          </a:p>
          <a:p>
            <a:r>
              <a:rPr lang="en-CA" sz="1200" b="1" dirty="0">
                <a:solidFill>
                  <a:schemeClr val="tx1">
                    <a:lumMod val="50000"/>
                    <a:lumOff val="50000"/>
                  </a:schemeClr>
                </a:solidFill>
              </a:rPr>
              <a:t>Score ≥ 2 and ≤ 6: </a:t>
            </a:r>
            <a:r>
              <a:rPr lang="en-CA" sz="1200" dirty="0">
                <a:solidFill>
                  <a:schemeClr val="tx1">
                    <a:lumMod val="50000"/>
                    <a:lumOff val="50000"/>
                  </a:schemeClr>
                </a:solidFill>
              </a:rPr>
              <a:t>intermediate PTP</a:t>
            </a:r>
          </a:p>
          <a:p>
            <a:r>
              <a:rPr lang="en-CA" sz="1200" b="1" dirty="0">
                <a:solidFill>
                  <a:schemeClr val="tx1">
                    <a:lumMod val="50000"/>
                    <a:lumOff val="50000"/>
                  </a:schemeClr>
                </a:solidFill>
              </a:rPr>
              <a:t>Score &lt; 2: </a:t>
            </a:r>
            <a:r>
              <a:rPr lang="en-CA" sz="1200" dirty="0">
                <a:solidFill>
                  <a:schemeClr val="tx1">
                    <a:lumMod val="50000"/>
                    <a:lumOff val="50000"/>
                  </a:schemeClr>
                </a:solidFill>
              </a:rPr>
              <a:t>low PTP</a:t>
            </a:r>
          </a:p>
        </p:txBody>
      </p:sp>
      <p:sp>
        <p:nvSpPr>
          <p:cNvPr id="16" name="TextBox 15">
            <a:extLst>
              <a:ext uri="{FF2B5EF4-FFF2-40B4-BE49-F238E27FC236}">
                <a16:creationId xmlns:a16="http://schemas.microsoft.com/office/drawing/2014/main" id="{EDB181D8-D1B5-486B-B1C9-AA5653E5FB62}"/>
              </a:ext>
            </a:extLst>
          </p:cNvPr>
          <p:cNvSpPr txBox="1"/>
          <p:nvPr/>
        </p:nvSpPr>
        <p:spPr>
          <a:xfrm>
            <a:off x="3107773" y="4975022"/>
            <a:ext cx="2691699" cy="553998"/>
          </a:xfrm>
          <a:prstGeom prst="rect">
            <a:avLst/>
          </a:prstGeom>
          <a:noFill/>
        </p:spPr>
        <p:txBody>
          <a:bodyPr wrap="square" lIns="0" tIns="0" rIns="0" bIns="0" rtlCol="0">
            <a:spAutoFit/>
          </a:bodyPr>
          <a:lstStyle/>
          <a:p>
            <a:r>
              <a:rPr lang="en-CA" sz="1200" b="1" dirty="0">
                <a:solidFill>
                  <a:schemeClr val="tx1">
                    <a:lumMod val="50000"/>
                    <a:lumOff val="50000"/>
                  </a:schemeClr>
                </a:solidFill>
              </a:rPr>
              <a:t>Score ≥ 11: </a:t>
            </a:r>
            <a:r>
              <a:rPr lang="en-CA" sz="1200" dirty="0">
                <a:solidFill>
                  <a:schemeClr val="tx1">
                    <a:lumMod val="50000"/>
                    <a:lumOff val="50000"/>
                  </a:schemeClr>
                </a:solidFill>
              </a:rPr>
              <a:t>high PTP</a:t>
            </a:r>
          </a:p>
          <a:p>
            <a:r>
              <a:rPr lang="en-CA" sz="1200" b="1" dirty="0">
                <a:solidFill>
                  <a:schemeClr val="tx1">
                    <a:lumMod val="50000"/>
                    <a:lumOff val="50000"/>
                  </a:schemeClr>
                </a:solidFill>
              </a:rPr>
              <a:t>Score 4 to 10: </a:t>
            </a:r>
            <a:r>
              <a:rPr lang="en-CA" sz="1200" dirty="0">
                <a:solidFill>
                  <a:schemeClr val="tx1">
                    <a:lumMod val="50000"/>
                    <a:lumOff val="50000"/>
                  </a:schemeClr>
                </a:solidFill>
              </a:rPr>
              <a:t>intermediate PTP</a:t>
            </a:r>
          </a:p>
          <a:p>
            <a:r>
              <a:rPr lang="en-CA" sz="1200" b="1" dirty="0">
                <a:solidFill>
                  <a:schemeClr val="tx1">
                    <a:lumMod val="50000"/>
                    <a:lumOff val="50000"/>
                  </a:schemeClr>
                </a:solidFill>
              </a:rPr>
              <a:t>Score 0 to 3: </a:t>
            </a:r>
            <a:r>
              <a:rPr lang="en-CA" sz="1200" dirty="0">
                <a:solidFill>
                  <a:schemeClr val="tx1">
                    <a:lumMod val="50000"/>
                    <a:lumOff val="50000"/>
                  </a:schemeClr>
                </a:solidFill>
              </a:rPr>
              <a:t>low PTP</a:t>
            </a:r>
          </a:p>
        </p:txBody>
      </p:sp>
      <p:graphicFrame>
        <p:nvGraphicFramePr>
          <p:cNvPr id="4" name="Table 3">
            <a:extLst>
              <a:ext uri="{FF2B5EF4-FFF2-40B4-BE49-F238E27FC236}">
                <a16:creationId xmlns:a16="http://schemas.microsoft.com/office/drawing/2014/main" id="{46B19033-C962-44F8-9A60-23AD3F4ECD89}"/>
              </a:ext>
            </a:extLst>
          </p:cNvPr>
          <p:cNvGraphicFramePr>
            <a:graphicFrameLocks noGrp="1"/>
          </p:cNvGraphicFramePr>
          <p:nvPr>
            <p:extLst>
              <p:ext uri="{D42A27DB-BD31-4B8C-83A1-F6EECF244321}">
                <p14:modId xmlns:p14="http://schemas.microsoft.com/office/powerpoint/2010/main" val="1379168712"/>
              </p:ext>
            </p:extLst>
          </p:nvPr>
        </p:nvGraphicFramePr>
        <p:xfrm>
          <a:off x="139713" y="2371337"/>
          <a:ext cx="2814879" cy="2827020"/>
        </p:xfrm>
        <a:graphic>
          <a:graphicData uri="http://schemas.openxmlformats.org/drawingml/2006/table">
            <a:tbl>
              <a:tblPr firstRow="1" bandRow="1">
                <a:tableStyleId>{5940675A-B579-460E-94D1-54222C63F5DA}</a:tableStyleId>
              </a:tblPr>
              <a:tblGrid>
                <a:gridCol w="2048281">
                  <a:extLst>
                    <a:ext uri="{9D8B030D-6E8A-4147-A177-3AD203B41FA5}">
                      <a16:colId xmlns:a16="http://schemas.microsoft.com/office/drawing/2014/main" val="3899270574"/>
                    </a:ext>
                  </a:extLst>
                </a:gridCol>
                <a:gridCol w="766598">
                  <a:extLst>
                    <a:ext uri="{9D8B030D-6E8A-4147-A177-3AD203B41FA5}">
                      <a16:colId xmlns:a16="http://schemas.microsoft.com/office/drawing/2014/main" val="3978969902"/>
                    </a:ext>
                  </a:extLst>
                </a:gridCol>
              </a:tblGrid>
              <a:tr h="325751">
                <a:tc gridSpan="2">
                  <a:txBody>
                    <a:bodyPr/>
                    <a:lstStyle/>
                    <a:p>
                      <a:r>
                        <a:rPr lang="en-CA" sz="1800" b="1" dirty="0">
                          <a:solidFill>
                            <a:schemeClr val="bg1"/>
                          </a:solidFill>
                        </a:rPr>
                        <a:t>Wells Score for Leg DVT</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267840">
                <a:tc>
                  <a:txBody>
                    <a:bodyPr/>
                    <a:lstStyle/>
                    <a:p>
                      <a:r>
                        <a:rPr lang="en-CA" sz="1400" b="1" dirty="0">
                          <a:solidFill>
                            <a:schemeClr val="bg1"/>
                          </a:solidFill>
                        </a:rPr>
                        <a:t>Component</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400" b="1" dirty="0">
                          <a:solidFill>
                            <a:schemeClr val="bg1"/>
                          </a:solidFill>
                        </a:rPr>
                        <a:t>Points</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092046">
                <a:tc>
                  <a:txBody>
                    <a:bodyPr/>
                    <a:lstStyle/>
                    <a:p>
                      <a:r>
                        <a:rPr lang="en-CA" sz="1400" dirty="0">
                          <a:solidFill>
                            <a:schemeClr val="tx1">
                              <a:lumMod val="50000"/>
                              <a:lumOff val="50000"/>
                            </a:schemeClr>
                          </a:solidFill>
                        </a:rPr>
                        <a:t>Active cancer</a:t>
                      </a:r>
                    </a:p>
                    <a:p>
                      <a:r>
                        <a:rPr lang="en-CA" sz="1400" dirty="0">
                          <a:solidFill>
                            <a:schemeClr val="tx1">
                              <a:lumMod val="50000"/>
                              <a:lumOff val="50000"/>
                            </a:schemeClr>
                          </a:solidFill>
                        </a:rPr>
                        <a:t>Localized tenderness</a:t>
                      </a:r>
                    </a:p>
                    <a:p>
                      <a:r>
                        <a:rPr lang="en-CA" sz="1400" dirty="0">
                          <a:solidFill>
                            <a:schemeClr val="tx1">
                              <a:lumMod val="50000"/>
                              <a:lumOff val="50000"/>
                            </a:schemeClr>
                          </a:solidFill>
                        </a:rPr>
                        <a:t>Entire leg swollen</a:t>
                      </a:r>
                    </a:p>
                    <a:p>
                      <a:r>
                        <a:rPr lang="en-CA" sz="1400" dirty="0">
                          <a:solidFill>
                            <a:schemeClr val="tx1">
                              <a:lumMod val="50000"/>
                              <a:lumOff val="50000"/>
                            </a:schemeClr>
                          </a:solidFill>
                        </a:rPr>
                        <a:t>Calf swelling &gt; 3 cm</a:t>
                      </a:r>
                    </a:p>
                    <a:p>
                      <a:r>
                        <a:rPr lang="en-CA" sz="1400" dirty="0">
                          <a:solidFill>
                            <a:schemeClr val="tx1">
                              <a:lumMod val="50000"/>
                              <a:lumOff val="50000"/>
                            </a:schemeClr>
                          </a:solidFill>
                        </a:rPr>
                        <a:t>Pitting edema</a:t>
                      </a:r>
                    </a:p>
                    <a:p>
                      <a:r>
                        <a:rPr lang="en-CA" sz="1400" dirty="0">
                          <a:solidFill>
                            <a:schemeClr val="tx1">
                              <a:lumMod val="50000"/>
                              <a:lumOff val="50000"/>
                            </a:schemeClr>
                          </a:solidFill>
                        </a:rPr>
                        <a:t>Collateral superficial veins</a:t>
                      </a:r>
                    </a:p>
                    <a:p>
                      <a:r>
                        <a:rPr lang="en-CA" sz="1400" dirty="0">
                          <a:solidFill>
                            <a:schemeClr val="tx1">
                              <a:lumMod val="50000"/>
                              <a:lumOff val="50000"/>
                            </a:schemeClr>
                          </a:solidFill>
                        </a:rPr>
                        <a:t>Previous DVT</a:t>
                      </a:r>
                    </a:p>
                    <a:p>
                      <a:r>
                        <a:rPr lang="en-CA" sz="1400" dirty="0">
                          <a:solidFill>
                            <a:schemeClr val="tx1">
                              <a:lumMod val="50000"/>
                              <a:lumOff val="50000"/>
                            </a:schemeClr>
                          </a:solidFill>
                        </a:rPr>
                        <a:t>Bedridden/surgery</a:t>
                      </a:r>
                    </a:p>
                    <a:p>
                      <a:r>
                        <a:rPr lang="en-CA" sz="1400" dirty="0">
                          <a:solidFill>
                            <a:schemeClr val="tx1">
                              <a:lumMod val="50000"/>
                              <a:lumOff val="50000"/>
                            </a:schemeClr>
                          </a:solidFill>
                        </a:rPr>
                        <a:t>Paralysis</a:t>
                      </a:r>
                    </a:p>
                    <a:p>
                      <a:r>
                        <a:rPr lang="en-CA" sz="1400" dirty="0">
                          <a:solidFill>
                            <a:schemeClr val="tx1">
                              <a:lumMod val="50000"/>
                              <a:lumOff val="50000"/>
                            </a:schemeClr>
                          </a:solidFill>
                        </a:rPr>
                        <a:t>Alternate diagnosis</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1</a:t>
                      </a:r>
                    </a:p>
                    <a:p>
                      <a:pPr algn="ctr"/>
                      <a:r>
                        <a:rPr lang="en-CA" sz="1400" dirty="0">
                          <a:solidFill>
                            <a:schemeClr val="tx1">
                              <a:lumMod val="50000"/>
                              <a:lumOff val="50000"/>
                            </a:schemeClr>
                          </a:solidFill>
                        </a:rPr>
                        <a:t>-2</a:t>
                      </a:r>
                    </a:p>
                  </a:txBody>
                  <a:tcPr marL="68580" marR="68580" marT="34290" marB="3429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7" name="TextBox 6">
            <a:extLst>
              <a:ext uri="{FF2B5EF4-FFF2-40B4-BE49-F238E27FC236}">
                <a16:creationId xmlns:a16="http://schemas.microsoft.com/office/drawing/2014/main" id="{3000D0FB-CCDC-483D-B0C3-D4EE0A7A84E8}"/>
              </a:ext>
            </a:extLst>
          </p:cNvPr>
          <p:cNvSpPr txBox="1"/>
          <p:nvPr/>
        </p:nvSpPr>
        <p:spPr>
          <a:xfrm>
            <a:off x="231108" y="5252021"/>
            <a:ext cx="2632087" cy="553998"/>
          </a:xfrm>
          <a:prstGeom prst="rect">
            <a:avLst/>
          </a:prstGeom>
          <a:noFill/>
        </p:spPr>
        <p:txBody>
          <a:bodyPr wrap="square" lIns="0" tIns="0" rIns="0" bIns="0" rtlCol="0">
            <a:spAutoFit/>
          </a:bodyPr>
          <a:lstStyle/>
          <a:p>
            <a:r>
              <a:rPr lang="en-CA" sz="1200" b="1" dirty="0">
                <a:solidFill>
                  <a:schemeClr val="tx1">
                    <a:lumMod val="50000"/>
                    <a:lumOff val="50000"/>
                  </a:schemeClr>
                </a:solidFill>
              </a:rPr>
              <a:t>Score ≥ 3: </a:t>
            </a:r>
            <a:r>
              <a:rPr lang="en-CA" sz="1200" dirty="0">
                <a:solidFill>
                  <a:schemeClr val="tx1">
                    <a:lumMod val="50000"/>
                    <a:lumOff val="50000"/>
                  </a:schemeClr>
                </a:solidFill>
              </a:rPr>
              <a:t>high PTP (≥ 50% prevalence)</a:t>
            </a:r>
          </a:p>
          <a:p>
            <a:r>
              <a:rPr lang="en-CA" sz="1200" b="1" dirty="0">
                <a:solidFill>
                  <a:schemeClr val="tx1">
                    <a:lumMod val="50000"/>
                    <a:lumOff val="50000"/>
                  </a:schemeClr>
                </a:solidFill>
              </a:rPr>
              <a:t>Score 1 to 2: </a:t>
            </a:r>
            <a:r>
              <a:rPr lang="en-CA" sz="1200" dirty="0">
                <a:solidFill>
                  <a:schemeClr val="tx1">
                    <a:lumMod val="50000"/>
                    <a:lumOff val="50000"/>
                  </a:schemeClr>
                </a:solidFill>
              </a:rPr>
              <a:t>intermediate PTP (~25%)</a:t>
            </a:r>
          </a:p>
          <a:p>
            <a:r>
              <a:rPr lang="en-CA" sz="1200" b="1" dirty="0">
                <a:solidFill>
                  <a:schemeClr val="tx1">
                    <a:lumMod val="50000"/>
                    <a:lumOff val="50000"/>
                  </a:schemeClr>
                </a:solidFill>
              </a:rPr>
              <a:t>Score 0 or lower: </a:t>
            </a:r>
            <a:r>
              <a:rPr lang="en-CA" sz="1200" dirty="0">
                <a:solidFill>
                  <a:schemeClr val="tx1">
                    <a:lumMod val="50000"/>
                    <a:lumOff val="50000"/>
                  </a:schemeClr>
                </a:solidFill>
              </a:rPr>
              <a:t>low PTP (≤ 10%)</a:t>
            </a:r>
          </a:p>
        </p:txBody>
      </p:sp>
      <p:sp>
        <p:nvSpPr>
          <p:cNvPr id="13" name="Title 1">
            <a:extLst>
              <a:ext uri="{FF2B5EF4-FFF2-40B4-BE49-F238E27FC236}">
                <a16:creationId xmlns:a16="http://schemas.microsoft.com/office/drawing/2014/main" id="{67B7612C-F867-4F67-8E90-1FE1F97C97DC}"/>
              </a:ext>
            </a:extLst>
          </p:cNvPr>
          <p:cNvSpPr txBox="1">
            <a:spLocks/>
          </p:cNvSpPr>
          <p:nvPr/>
        </p:nvSpPr>
        <p:spPr>
          <a:xfrm>
            <a:off x="139713" y="365126"/>
            <a:ext cx="8375637" cy="132556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100" b="0" kern="1200" cap="none" baseline="0">
                <a:solidFill>
                  <a:srgbClr val="E53E31"/>
                </a:solidFill>
                <a:latin typeface="+mn-lt"/>
                <a:ea typeface="+mj-ea"/>
                <a:cs typeface="+mj-cs"/>
              </a:defRPr>
            </a:lvl1pPr>
          </a:lstStyle>
          <a:p>
            <a:r>
              <a:rPr lang="en-IE" sz="3600" dirty="0">
                <a:solidFill>
                  <a:schemeClr val="tx1"/>
                </a:solidFill>
                <a:highlight>
                  <a:srgbClr val="FFFFFF"/>
                </a:highlight>
              </a:rPr>
              <a:t>Venous Thrombo-Embolism management</a:t>
            </a:r>
            <a:br>
              <a:rPr lang="en-IE" sz="3600" dirty="0">
                <a:solidFill>
                  <a:schemeClr val="tx1"/>
                </a:solidFill>
                <a:highlight>
                  <a:srgbClr val="FFFFFF"/>
                </a:highlight>
              </a:rPr>
            </a:br>
            <a:r>
              <a:rPr lang="en-IE" sz="1800" dirty="0">
                <a:solidFill>
                  <a:schemeClr val="tx1"/>
                </a:solidFill>
                <a:highlight>
                  <a:srgbClr val="FFFFFF"/>
                </a:highlight>
              </a:rPr>
              <a:t>Deep Vein Thrombosis/Pulmonary Embolism/</a:t>
            </a:r>
            <a:r>
              <a:rPr lang="en-IE" sz="1800" dirty="0" err="1">
                <a:solidFill>
                  <a:schemeClr val="tx1"/>
                </a:solidFill>
                <a:highlight>
                  <a:srgbClr val="FFFFFF"/>
                </a:highlight>
              </a:rPr>
              <a:t>CerebroSinus</a:t>
            </a:r>
            <a:r>
              <a:rPr lang="en-IE" sz="1800" dirty="0">
                <a:solidFill>
                  <a:schemeClr val="tx1"/>
                </a:solidFill>
                <a:highlight>
                  <a:srgbClr val="FFFFFF"/>
                </a:highlight>
              </a:rPr>
              <a:t> Venous Thrombosis</a:t>
            </a:r>
          </a:p>
        </p:txBody>
      </p:sp>
    </p:spTree>
    <p:extLst>
      <p:ext uri="{BB962C8B-B14F-4D97-AF65-F5344CB8AC3E}">
        <p14:creationId xmlns:p14="http://schemas.microsoft.com/office/powerpoint/2010/main" val="368784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C15-F1D6-401F-86C5-6292FEE88D3F}"/>
              </a:ext>
            </a:extLst>
          </p:cNvPr>
          <p:cNvSpPr>
            <a:spLocks noGrp="1"/>
          </p:cNvSpPr>
          <p:nvPr>
            <p:ph type="title"/>
          </p:nvPr>
        </p:nvSpPr>
        <p:spPr/>
        <p:txBody>
          <a:bodyPr/>
          <a:lstStyle/>
          <a:p>
            <a:r>
              <a:rPr lang="en-GB" dirty="0"/>
              <a:t>Investigations recommended for low/high PTP for DVT</a:t>
            </a:r>
          </a:p>
        </p:txBody>
      </p:sp>
      <p:pic>
        <p:nvPicPr>
          <p:cNvPr id="5" name="Picture 4">
            <a:extLst>
              <a:ext uri="{FF2B5EF4-FFF2-40B4-BE49-F238E27FC236}">
                <a16:creationId xmlns:a16="http://schemas.microsoft.com/office/drawing/2014/main" id="{E3535A6F-4591-4569-93A9-F9E639EBBCC8}"/>
              </a:ext>
            </a:extLst>
          </p:cNvPr>
          <p:cNvPicPr>
            <a:picLocks noChangeAspect="1"/>
          </p:cNvPicPr>
          <p:nvPr/>
        </p:nvPicPr>
        <p:blipFill rotWithShape="1">
          <a:blip r:embed="rId2"/>
          <a:srcRect l="58560" t="29791" r="17352" b="22003"/>
          <a:stretch/>
        </p:blipFill>
        <p:spPr>
          <a:xfrm>
            <a:off x="176047" y="1988840"/>
            <a:ext cx="3983571" cy="4484362"/>
          </a:xfrm>
          <a:prstGeom prst="rect">
            <a:avLst/>
          </a:prstGeom>
        </p:spPr>
      </p:pic>
      <p:pic>
        <p:nvPicPr>
          <p:cNvPr id="8" name="Content Placeholder 7">
            <a:extLst>
              <a:ext uri="{FF2B5EF4-FFF2-40B4-BE49-F238E27FC236}">
                <a16:creationId xmlns:a16="http://schemas.microsoft.com/office/drawing/2014/main" id="{1357E06C-6623-4D99-8B61-CFD0253FD8E7}"/>
              </a:ext>
            </a:extLst>
          </p:cNvPr>
          <p:cNvPicPr>
            <a:picLocks noGrp="1" noChangeAspect="1"/>
          </p:cNvPicPr>
          <p:nvPr>
            <p:ph idx="1"/>
          </p:nvPr>
        </p:nvPicPr>
        <p:blipFill rotWithShape="1">
          <a:blip r:embed="rId3"/>
          <a:srcRect l="59156" t="40710" r="23091" b="20050"/>
          <a:stretch/>
        </p:blipFill>
        <p:spPr>
          <a:xfrm>
            <a:off x="4922527" y="2034777"/>
            <a:ext cx="3528392" cy="4392488"/>
          </a:xfrm>
          <a:prstGeom prst="rect">
            <a:avLst/>
          </a:prstGeom>
        </p:spPr>
      </p:pic>
      <p:sp>
        <p:nvSpPr>
          <p:cNvPr id="9" name="TextBox 8">
            <a:extLst>
              <a:ext uri="{FF2B5EF4-FFF2-40B4-BE49-F238E27FC236}">
                <a16:creationId xmlns:a16="http://schemas.microsoft.com/office/drawing/2014/main" id="{BD5E43F2-13E0-4CB2-9F9F-B2A4E8A71716}"/>
              </a:ext>
            </a:extLst>
          </p:cNvPr>
          <p:cNvSpPr txBox="1"/>
          <p:nvPr/>
        </p:nvSpPr>
        <p:spPr>
          <a:xfrm>
            <a:off x="395536" y="1758683"/>
            <a:ext cx="3384376" cy="369332"/>
          </a:xfrm>
          <a:prstGeom prst="rect">
            <a:avLst/>
          </a:prstGeom>
          <a:noFill/>
        </p:spPr>
        <p:txBody>
          <a:bodyPr wrap="square" rtlCol="0">
            <a:spAutoFit/>
          </a:bodyPr>
          <a:lstStyle/>
          <a:p>
            <a:r>
              <a:rPr lang="en-GB" dirty="0"/>
              <a:t>LOW PTP risk assessment for DVT</a:t>
            </a:r>
          </a:p>
        </p:txBody>
      </p:sp>
      <p:sp>
        <p:nvSpPr>
          <p:cNvPr id="12" name="TextBox 11">
            <a:extLst>
              <a:ext uri="{FF2B5EF4-FFF2-40B4-BE49-F238E27FC236}">
                <a16:creationId xmlns:a16="http://schemas.microsoft.com/office/drawing/2014/main" id="{88E178F3-5116-49D9-A0AF-F3E41EAA24F3}"/>
              </a:ext>
            </a:extLst>
          </p:cNvPr>
          <p:cNvSpPr txBox="1"/>
          <p:nvPr/>
        </p:nvSpPr>
        <p:spPr>
          <a:xfrm>
            <a:off x="5292080" y="1758683"/>
            <a:ext cx="3456384" cy="369332"/>
          </a:xfrm>
          <a:prstGeom prst="rect">
            <a:avLst/>
          </a:prstGeom>
          <a:noFill/>
        </p:spPr>
        <p:txBody>
          <a:bodyPr wrap="square" rtlCol="0">
            <a:spAutoFit/>
          </a:bodyPr>
          <a:lstStyle/>
          <a:p>
            <a:r>
              <a:rPr lang="en-GB" dirty="0"/>
              <a:t>High PTP risk assessment for DVT</a:t>
            </a:r>
          </a:p>
        </p:txBody>
      </p:sp>
    </p:spTree>
    <p:extLst>
      <p:ext uri="{BB962C8B-B14F-4D97-AF65-F5344CB8AC3E}">
        <p14:creationId xmlns:p14="http://schemas.microsoft.com/office/powerpoint/2010/main" val="145430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ECE611-FF87-4C72-B7CB-F7B468A02143}"/>
              </a:ext>
            </a:extLst>
          </p:cNvPr>
          <p:cNvPicPr>
            <a:picLocks noChangeAspect="1"/>
          </p:cNvPicPr>
          <p:nvPr/>
        </p:nvPicPr>
        <p:blipFill rotWithShape="1">
          <a:blip r:embed="rId2"/>
          <a:srcRect l="41320" t="40673" r="31824" b="17526"/>
          <a:stretch/>
        </p:blipFill>
        <p:spPr>
          <a:xfrm>
            <a:off x="0" y="1819347"/>
            <a:ext cx="4968552" cy="4350031"/>
          </a:xfrm>
          <a:prstGeom prst="rect">
            <a:avLst/>
          </a:prstGeom>
        </p:spPr>
      </p:pic>
      <p:pic>
        <p:nvPicPr>
          <p:cNvPr id="4" name="Content Placeholder 3">
            <a:extLst>
              <a:ext uri="{FF2B5EF4-FFF2-40B4-BE49-F238E27FC236}">
                <a16:creationId xmlns:a16="http://schemas.microsoft.com/office/drawing/2014/main" id="{6756C7BE-2FE1-4465-AAA9-24C05D5C3F7B}"/>
              </a:ext>
            </a:extLst>
          </p:cNvPr>
          <p:cNvPicPr>
            <a:picLocks noGrp="1" noChangeAspect="1"/>
          </p:cNvPicPr>
          <p:nvPr>
            <p:ph idx="1"/>
          </p:nvPr>
        </p:nvPicPr>
        <p:blipFill rotWithShape="1">
          <a:blip r:embed="rId3"/>
          <a:srcRect l="43529" t="41087" r="35457" b="20859"/>
          <a:stretch/>
        </p:blipFill>
        <p:spPr>
          <a:xfrm>
            <a:off x="4921207" y="1841448"/>
            <a:ext cx="4279943" cy="4303103"/>
          </a:xfrm>
          <a:prstGeom prst="rect">
            <a:avLst/>
          </a:prstGeom>
        </p:spPr>
      </p:pic>
      <p:sp>
        <p:nvSpPr>
          <p:cNvPr id="7" name="Title 1">
            <a:extLst>
              <a:ext uri="{FF2B5EF4-FFF2-40B4-BE49-F238E27FC236}">
                <a16:creationId xmlns:a16="http://schemas.microsoft.com/office/drawing/2014/main" id="{6FBD6C1D-CF24-4E59-B5D8-E912184EC04F}"/>
              </a:ext>
            </a:extLst>
          </p:cNvPr>
          <p:cNvSpPr>
            <a:spLocks noGrp="1"/>
          </p:cNvSpPr>
          <p:nvPr>
            <p:ph type="title"/>
          </p:nvPr>
        </p:nvSpPr>
        <p:spPr>
          <a:xfrm>
            <a:off x="323528" y="1052736"/>
            <a:ext cx="8229600" cy="419100"/>
          </a:xfrm>
        </p:spPr>
        <p:txBody>
          <a:bodyPr/>
          <a:lstStyle/>
          <a:p>
            <a:r>
              <a:rPr lang="en-GB" dirty="0"/>
              <a:t>Investigations recommended for low/high PTP for PE</a:t>
            </a:r>
          </a:p>
        </p:txBody>
      </p:sp>
      <p:sp>
        <p:nvSpPr>
          <p:cNvPr id="9" name="TextBox 8">
            <a:extLst>
              <a:ext uri="{FF2B5EF4-FFF2-40B4-BE49-F238E27FC236}">
                <a16:creationId xmlns:a16="http://schemas.microsoft.com/office/drawing/2014/main" id="{58143078-EFCC-4E83-B041-B1E193FDE687}"/>
              </a:ext>
            </a:extLst>
          </p:cNvPr>
          <p:cNvSpPr txBox="1"/>
          <p:nvPr/>
        </p:nvSpPr>
        <p:spPr>
          <a:xfrm>
            <a:off x="251521" y="1460926"/>
            <a:ext cx="3970604" cy="338554"/>
          </a:xfrm>
          <a:prstGeom prst="rect">
            <a:avLst/>
          </a:prstGeom>
          <a:noFill/>
        </p:spPr>
        <p:txBody>
          <a:bodyPr wrap="square" rtlCol="0">
            <a:spAutoFit/>
          </a:bodyPr>
          <a:lstStyle/>
          <a:p>
            <a:r>
              <a:rPr lang="en-GB" sz="1600" dirty="0"/>
              <a:t>Low/Intermediate PTP risk assessment for PE</a:t>
            </a:r>
          </a:p>
        </p:txBody>
      </p:sp>
      <p:sp>
        <p:nvSpPr>
          <p:cNvPr id="11" name="TextBox 10">
            <a:extLst>
              <a:ext uri="{FF2B5EF4-FFF2-40B4-BE49-F238E27FC236}">
                <a16:creationId xmlns:a16="http://schemas.microsoft.com/office/drawing/2014/main" id="{ABBAD7D4-6D75-419F-856B-22C27094CF19}"/>
              </a:ext>
            </a:extLst>
          </p:cNvPr>
          <p:cNvSpPr txBox="1"/>
          <p:nvPr/>
        </p:nvSpPr>
        <p:spPr>
          <a:xfrm>
            <a:off x="5501130" y="1430148"/>
            <a:ext cx="3281242" cy="338554"/>
          </a:xfrm>
          <a:prstGeom prst="rect">
            <a:avLst/>
          </a:prstGeom>
          <a:noFill/>
        </p:spPr>
        <p:txBody>
          <a:bodyPr wrap="square">
            <a:spAutoFit/>
          </a:bodyPr>
          <a:lstStyle/>
          <a:p>
            <a:r>
              <a:rPr lang="en-GB" sz="1600" dirty="0"/>
              <a:t>High PTP risk assessment for PE</a:t>
            </a:r>
          </a:p>
        </p:txBody>
      </p:sp>
    </p:spTree>
    <p:extLst>
      <p:ext uri="{BB962C8B-B14F-4D97-AF65-F5344CB8AC3E}">
        <p14:creationId xmlns:p14="http://schemas.microsoft.com/office/powerpoint/2010/main" val="159669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A30E-A278-46FA-BFCE-48E847AD5286}"/>
              </a:ext>
            </a:extLst>
          </p:cNvPr>
          <p:cNvSpPr>
            <a:spLocks noGrp="1"/>
          </p:cNvSpPr>
          <p:nvPr>
            <p:ph type="title"/>
          </p:nvPr>
        </p:nvSpPr>
        <p:spPr/>
        <p:txBody>
          <a:bodyPr>
            <a:normAutofit/>
          </a:bodyPr>
          <a:lstStyle/>
          <a:p>
            <a:r>
              <a:rPr lang="en-IE" sz="3600" dirty="0"/>
              <a:t>Venous Thrombo-Embolism management</a:t>
            </a:r>
            <a:br>
              <a:rPr lang="en-IE" sz="3600" dirty="0"/>
            </a:br>
            <a:r>
              <a:rPr lang="en-IE" sz="1800" dirty="0"/>
              <a:t>Deep Vein Thrombosis/Pulmonary Embolism/</a:t>
            </a:r>
            <a:r>
              <a:rPr lang="en-IE" sz="1800" dirty="0" err="1"/>
              <a:t>CerebroSinus</a:t>
            </a:r>
            <a:r>
              <a:rPr lang="en-IE" sz="1800" dirty="0"/>
              <a:t> Venous Thrombosis</a:t>
            </a:r>
          </a:p>
        </p:txBody>
      </p:sp>
      <p:sp>
        <p:nvSpPr>
          <p:cNvPr id="3" name="Content Placeholder 2">
            <a:extLst>
              <a:ext uri="{FF2B5EF4-FFF2-40B4-BE49-F238E27FC236}">
                <a16:creationId xmlns:a16="http://schemas.microsoft.com/office/drawing/2014/main" id="{85DD7577-55BC-46D5-AAB9-BCEC734F35EF}"/>
              </a:ext>
            </a:extLst>
          </p:cNvPr>
          <p:cNvSpPr>
            <a:spLocks noGrp="1"/>
          </p:cNvSpPr>
          <p:nvPr>
            <p:ph idx="1"/>
          </p:nvPr>
        </p:nvSpPr>
        <p:spPr>
          <a:solidFill>
            <a:srgbClr val="FF7979"/>
          </a:solidFill>
        </p:spPr>
        <p:txBody>
          <a:bodyPr>
            <a:normAutofit fontScale="70000" lnSpcReduction="20000"/>
          </a:bodyPr>
          <a:lstStyle/>
          <a:p>
            <a:r>
              <a:rPr lang="en-IE" dirty="0"/>
              <a:t>Treatment Strategy:</a:t>
            </a:r>
          </a:p>
          <a:p>
            <a:pPr lvl="1"/>
            <a:r>
              <a:rPr lang="en-IE" dirty="0"/>
              <a:t>Low molecular Weight Heparin S/C</a:t>
            </a:r>
          </a:p>
          <a:p>
            <a:pPr lvl="2"/>
            <a:r>
              <a:rPr lang="en-IE" dirty="0"/>
              <a:t>Prophylaxis: 1mg/kg OD</a:t>
            </a:r>
          </a:p>
          <a:p>
            <a:pPr lvl="2"/>
            <a:r>
              <a:rPr lang="en-IE" dirty="0"/>
              <a:t>Treatment: 1mg/</a:t>
            </a:r>
            <a:r>
              <a:rPr lang="en-IE" dirty="0" err="1"/>
              <a:t>kgBD</a:t>
            </a:r>
            <a:endParaRPr lang="en-IE" dirty="0"/>
          </a:p>
          <a:p>
            <a:pPr lvl="2"/>
            <a:r>
              <a:rPr lang="en-IE" dirty="0"/>
              <a:t>High risk treatment:1.5mg/kg BD</a:t>
            </a:r>
            <a:endParaRPr lang="en-IE" sz="1100" dirty="0"/>
          </a:p>
          <a:p>
            <a:pPr lvl="1"/>
            <a:r>
              <a:rPr lang="en-IE" dirty="0"/>
              <a:t>If only High Molecular Weight Heparin Available:</a:t>
            </a:r>
          </a:p>
          <a:p>
            <a:pPr lvl="2"/>
            <a:r>
              <a:rPr lang="en-IE" dirty="0"/>
              <a:t>Heparin 20iu/kg/hr as a continuous infusion</a:t>
            </a:r>
            <a:endParaRPr lang="en-IE" sz="1300" dirty="0"/>
          </a:p>
          <a:p>
            <a:pPr lvl="1"/>
            <a:r>
              <a:rPr lang="en-IE" dirty="0"/>
              <a:t>Once improving on Heparin can transition to Warfarin as follows:</a:t>
            </a:r>
          </a:p>
          <a:p>
            <a:pPr lvl="2"/>
            <a:r>
              <a:rPr lang="en-IE" dirty="0"/>
              <a:t>Continue Heparin as above and add:</a:t>
            </a:r>
          </a:p>
          <a:p>
            <a:pPr lvl="2"/>
            <a:r>
              <a:rPr lang="en-IE" dirty="0"/>
              <a:t>Warfarin 3mg/kg OD X3 days</a:t>
            </a:r>
          </a:p>
          <a:p>
            <a:pPr lvl="2"/>
            <a:r>
              <a:rPr lang="en-IE" dirty="0"/>
              <a:t>D3 check INR aiming for INR&gt;2 – titrate warfarin dose as needed</a:t>
            </a:r>
          </a:p>
          <a:p>
            <a:pPr lvl="2"/>
            <a:r>
              <a:rPr lang="en-IE" dirty="0"/>
              <a:t>Continue both for at least 5 days.</a:t>
            </a:r>
          </a:p>
          <a:p>
            <a:pPr lvl="2"/>
            <a:r>
              <a:rPr lang="en-IE" dirty="0"/>
              <a:t>When INR stable &gt;2 can stop Heparin</a:t>
            </a:r>
          </a:p>
          <a:p>
            <a:pPr lvl="2"/>
            <a:r>
              <a:rPr lang="en-IE" dirty="0"/>
              <a:t>Continue warfarin for 12 weeks if stable throughout. </a:t>
            </a:r>
          </a:p>
          <a:p>
            <a:pPr lvl="1"/>
            <a:r>
              <a:rPr lang="en-IE" b="0" i="0" dirty="0">
                <a:solidFill>
                  <a:srgbClr val="1A1A1A"/>
                </a:solidFill>
                <a:effectLst/>
                <a:latin typeface="acumin-pro"/>
              </a:rPr>
              <a:t>Duration of Treatment:</a:t>
            </a:r>
          </a:p>
          <a:p>
            <a:pPr lvl="2"/>
            <a:r>
              <a:rPr lang="en-GB" b="0" i="0" dirty="0">
                <a:solidFill>
                  <a:srgbClr val="1A1A1A"/>
                </a:solidFill>
                <a:effectLst/>
                <a:latin typeface="acumin-pro"/>
              </a:rPr>
              <a:t>The ASH guideline panel </a:t>
            </a:r>
            <a:r>
              <a:rPr lang="en-GB" b="0" i="1" dirty="0">
                <a:solidFill>
                  <a:srgbClr val="1A1A1A"/>
                </a:solidFill>
                <a:effectLst/>
                <a:latin typeface="acumin-pro"/>
              </a:rPr>
              <a:t>suggests</a:t>
            </a:r>
            <a:r>
              <a:rPr lang="en-GB" b="0" i="0" dirty="0">
                <a:solidFill>
                  <a:srgbClr val="1A1A1A"/>
                </a:solidFill>
                <a:effectLst/>
                <a:latin typeface="acumin-pro"/>
              </a:rPr>
              <a:t> using anticoagulation for ≤3 months rather than anticoagulation for &gt;3 months in </a:t>
            </a:r>
            <a:r>
              <a:rPr lang="en-GB" b="0" i="0" dirty="0" err="1">
                <a:solidFill>
                  <a:srgbClr val="1A1A1A"/>
                </a:solidFill>
                <a:effectLst/>
                <a:latin typeface="acumin-pro"/>
              </a:rPr>
              <a:t>pediatric</a:t>
            </a:r>
            <a:r>
              <a:rPr lang="en-GB" b="0" i="0" dirty="0">
                <a:solidFill>
                  <a:srgbClr val="1A1A1A"/>
                </a:solidFill>
                <a:effectLst/>
                <a:latin typeface="acumin-pro"/>
              </a:rPr>
              <a:t> patients with provoked DVT or PE</a:t>
            </a:r>
          </a:p>
          <a:p>
            <a:pPr lvl="2"/>
            <a:r>
              <a:rPr lang="en-GB" b="0" i="0" dirty="0">
                <a:solidFill>
                  <a:srgbClr val="1A1A1A"/>
                </a:solidFill>
                <a:effectLst/>
                <a:latin typeface="acumin-pro"/>
              </a:rPr>
              <a:t>The ASH guideline panel </a:t>
            </a:r>
            <a:r>
              <a:rPr lang="en-GB" b="0" i="1" dirty="0">
                <a:solidFill>
                  <a:srgbClr val="1A1A1A"/>
                </a:solidFill>
                <a:effectLst/>
                <a:latin typeface="acumin-pro"/>
              </a:rPr>
              <a:t>suggests</a:t>
            </a:r>
            <a:r>
              <a:rPr lang="en-GB" b="0" i="0" dirty="0">
                <a:solidFill>
                  <a:srgbClr val="1A1A1A"/>
                </a:solidFill>
                <a:effectLst/>
                <a:latin typeface="acumin-pro"/>
              </a:rPr>
              <a:t> using anticoagulation for 6 to 12 months rather than anticoagulation for &gt;6 to 12 months in </a:t>
            </a:r>
            <a:r>
              <a:rPr lang="en-GB" b="0" i="0" dirty="0" err="1">
                <a:solidFill>
                  <a:srgbClr val="1A1A1A"/>
                </a:solidFill>
                <a:effectLst/>
                <a:latin typeface="acumin-pro"/>
              </a:rPr>
              <a:t>pediatric</a:t>
            </a:r>
            <a:r>
              <a:rPr lang="en-GB" b="0" i="0" dirty="0">
                <a:solidFill>
                  <a:srgbClr val="1A1A1A"/>
                </a:solidFill>
                <a:effectLst/>
                <a:latin typeface="acumin-pro"/>
              </a:rPr>
              <a:t> patients with unprovoked DVT or PE</a:t>
            </a:r>
            <a:endParaRPr lang="en-IE" dirty="0"/>
          </a:p>
          <a:p>
            <a:pPr lvl="1"/>
            <a:endParaRPr lang="en-IE" dirty="0"/>
          </a:p>
          <a:p>
            <a:endParaRPr lang="en-IE" dirty="0"/>
          </a:p>
        </p:txBody>
      </p:sp>
    </p:spTree>
    <p:extLst>
      <p:ext uri="{BB962C8B-B14F-4D97-AF65-F5344CB8AC3E}">
        <p14:creationId xmlns:p14="http://schemas.microsoft.com/office/powerpoint/2010/main" val="748509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6A23-5772-4979-93C4-C0BD7008EBD0}"/>
              </a:ext>
            </a:extLst>
          </p:cNvPr>
          <p:cNvSpPr>
            <a:spLocks noGrp="1"/>
          </p:cNvSpPr>
          <p:nvPr>
            <p:ph type="title"/>
          </p:nvPr>
        </p:nvSpPr>
        <p:spPr>
          <a:xfrm>
            <a:off x="628650" y="260649"/>
            <a:ext cx="7886700" cy="936104"/>
          </a:xfrm>
        </p:spPr>
        <p:txBody>
          <a:bodyPr/>
          <a:lstStyle/>
          <a:p>
            <a:r>
              <a:rPr lang="en-IE" dirty="0"/>
              <a:t>Cardiac Failure Medications</a:t>
            </a:r>
          </a:p>
        </p:txBody>
      </p:sp>
      <p:sp>
        <p:nvSpPr>
          <p:cNvPr id="3" name="Content Placeholder 2">
            <a:extLst>
              <a:ext uri="{FF2B5EF4-FFF2-40B4-BE49-F238E27FC236}">
                <a16:creationId xmlns:a16="http://schemas.microsoft.com/office/drawing/2014/main" id="{DC7F1622-E9A4-4C44-83BA-325BDB9AD768}"/>
              </a:ext>
            </a:extLst>
          </p:cNvPr>
          <p:cNvSpPr>
            <a:spLocks noGrp="1"/>
          </p:cNvSpPr>
          <p:nvPr>
            <p:ph idx="1"/>
          </p:nvPr>
        </p:nvSpPr>
        <p:spPr>
          <a:xfrm>
            <a:off x="628650" y="1340768"/>
            <a:ext cx="7886700" cy="5400599"/>
          </a:xfrm>
          <a:solidFill>
            <a:srgbClr val="90C9F4"/>
          </a:solidFill>
        </p:spPr>
        <p:txBody>
          <a:bodyPr>
            <a:normAutofit fontScale="70000" lnSpcReduction="20000"/>
          </a:bodyPr>
          <a:lstStyle/>
          <a:p>
            <a:r>
              <a:rPr lang="en-IE" dirty="0"/>
              <a:t>ECHO confirmed CCF (or if the child is new and has very obvious signs of CCF and awaiting urgent ECHO):</a:t>
            </a:r>
          </a:p>
          <a:p>
            <a:r>
              <a:rPr lang="en-IE" sz="29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Do NOT given anthracyclines – Doxorubicin/Daunorubicin</a:t>
            </a:r>
            <a:endParaRPr lang="en-GB" sz="29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IE" sz="1800" dirty="0">
                <a:effectLst/>
                <a:latin typeface="Cambria" panose="02040503050406030204" pitchFamily="18" charset="0"/>
                <a:ea typeface="Times New Roman" panose="02020603050405020304" pitchFamily="18" charset="0"/>
                <a:cs typeface="Times New Roman" panose="02020603050405020304" pitchFamily="18" charset="0"/>
              </a:rPr>
              <a:t>Request Urgent Cardiology consultation.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IE" sz="1800" dirty="0">
                <a:effectLst/>
                <a:latin typeface="Cambria" panose="02040503050406030204" pitchFamily="18" charset="0"/>
                <a:ea typeface="Times New Roman" panose="02020603050405020304" pitchFamily="18" charset="0"/>
                <a:cs typeface="Times New Roman" panose="02020603050405020304" pitchFamily="18" charset="0"/>
              </a:rPr>
              <a:t>Initiate Anti-Failure Medications:</a:t>
            </a:r>
            <a:endParaRPr lang="en-IE" dirty="0"/>
          </a:p>
          <a:p>
            <a:pPr lvl="1"/>
            <a:r>
              <a:rPr lang="en-IE" dirty="0"/>
              <a:t>Spironolactone PO:</a:t>
            </a:r>
          </a:p>
          <a:p>
            <a:pPr lvl="2"/>
            <a:r>
              <a:rPr lang="en-IE" dirty="0"/>
              <a:t>Neonates: 0.75-1.5mg/kg BD </a:t>
            </a:r>
          </a:p>
          <a:p>
            <a:pPr lvl="2"/>
            <a:r>
              <a:rPr lang="en-IE" dirty="0"/>
              <a:t>&gt;1month-12 </a:t>
            </a:r>
            <a:r>
              <a:rPr lang="en-IE" dirty="0" err="1"/>
              <a:t>yrs</a:t>
            </a:r>
            <a:r>
              <a:rPr lang="en-IE" dirty="0"/>
              <a:t>: 0.75-1.5mg/kg BD; up to 9mg/kg daily in resistant ascites</a:t>
            </a:r>
          </a:p>
          <a:p>
            <a:pPr lvl="2"/>
            <a:r>
              <a:rPr lang="en-IE" dirty="0"/>
              <a:t>12-18yr: 25-50mg BD; up to 9mg/kg daily in resistant ascites</a:t>
            </a:r>
          </a:p>
          <a:p>
            <a:pPr lvl="1"/>
            <a:r>
              <a:rPr lang="en-IE" dirty="0"/>
              <a:t>Amlodipine</a:t>
            </a:r>
          </a:p>
          <a:p>
            <a:pPr lvl="2"/>
            <a:r>
              <a:rPr lang="en-IE" dirty="0"/>
              <a:t>1month -12 </a:t>
            </a:r>
            <a:r>
              <a:rPr lang="en-IE" dirty="0" err="1"/>
              <a:t>yr</a:t>
            </a:r>
            <a:r>
              <a:rPr lang="en-IE" dirty="0"/>
              <a:t>: 100-200mcg/kg OD increase slowly to max 400mcg/kg OD or 10mg OD</a:t>
            </a:r>
          </a:p>
          <a:p>
            <a:pPr lvl="2"/>
            <a:r>
              <a:rPr lang="en-IE" dirty="0"/>
              <a:t>Over 12yr: Start at 5mg OD up to max of 10mg OD</a:t>
            </a:r>
          </a:p>
          <a:p>
            <a:pPr lvl="2"/>
            <a:r>
              <a:rPr lang="en-IE" dirty="0"/>
              <a:t>May be divided BD</a:t>
            </a:r>
          </a:p>
          <a:p>
            <a:pPr lvl="1"/>
            <a:r>
              <a:rPr lang="en-IE" dirty="0"/>
              <a:t>Digoxin PO</a:t>
            </a:r>
          </a:p>
          <a:p>
            <a:pPr lvl="2"/>
            <a:r>
              <a:rPr lang="en-IE" dirty="0"/>
              <a:t>15mcg/kg stat, then 6hrs later 7.5mcg/kg stat; then 6hrs later 7.5mcg/kg stat then:</a:t>
            </a:r>
          </a:p>
          <a:p>
            <a:pPr lvl="2"/>
            <a:r>
              <a:rPr lang="en-IE" dirty="0"/>
              <a:t>5mcg/kg BD as maintenance treatment</a:t>
            </a:r>
          </a:p>
          <a:p>
            <a:pPr lvl="1"/>
            <a:r>
              <a:rPr lang="en-IE" dirty="0"/>
              <a:t>Frusemide 0.5-1mg/kg once, twice or three times per day.</a:t>
            </a:r>
          </a:p>
          <a:p>
            <a:pPr lvl="1"/>
            <a:r>
              <a:rPr lang="en-IE" dirty="0"/>
              <a:t>Captopril</a:t>
            </a:r>
          </a:p>
          <a:p>
            <a:pPr lvl="2"/>
            <a:r>
              <a:rPr lang="en-IE" dirty="0"/>
              <a:t>Test dose:1month-18yr: 0.1mg/kg (max 6.25mg)</a:t>
            </a:r>
          </a:p>
          <a:p>
            <a:pPr lvl="2"/>
            <a:r>
              <a:rPr lang="en-IE" dirty="0"/>
              <a:t>Maintenance dose: </a:t>
            </a:r>
          </a:p>
          <a:p>
            <a:pPr lvl="2"/>
            <a:r>
              <a:rPr lang="en-IE" dirty="0"/>
              <a:t>1month-1yr: 0.1-03mg/kg 8-12 hourly (max 4mg/kg/day)</a:t>
            </a:r>
          </a:p>
          <a:p>
            <a:pPr lvl="2"/>
            <a:r>
              <a:rPr lang="en-IE" dirty="0"/>
              <a:t>1yr-12yr:0.1-03mg/kg 8-12 hourly (max 2mg/kg/day)</a:t>
            </a:r>
          </a:p>
          <a:p>
            <a:pPr lvl="2"/>
            <a:r>
              <a:rPr lang="en-IE" dirty="0"/>
              <a:t>Over 12yr:12.5mg-25mg 8-12 hourly (max 150mg daily)</a:t>
            </a:r>
          </a:p>
          <a:p>
            <a:pPr lvl="2"/>
            <a:endParaRPr lang="en-IE" dirty="0"/>
          </a:p>
        </p:txBody>
      </p:sp>
    </p:spTree>
    <p:extLst>
      <p:ext uri="{BB962C8B-B14F-4D97-AF65-F5344CB8AC3E}">
        <p14:creationId xmlns:p14="http://schemas.microsoft.com/office/powerpoint/2010/main" val="2675105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B7DF-3E53-47A5-A63C-61DF111DE508}"/>
              </a:ext>
            </a:extLst>
          </p:cNvPr>
          <p:cNvSpPr>
            <a:spLocks noGrp="1"/>
          </p:cNvSpPr>
          <p:nvPr>
            <p:ph type="title"/>
          </p:nvPr>
        </p:nvSpPr>
        <p:spPr/>
        <p:txBody>
          <a:bodyPr/>
          <a:lstStyle/>
          <a:p>
            <a:r>
              <a:rPr lang="en-IE" dirty="0"/>
              <a:t>Management of Hypertension</a:t>
            </a:r>
          </a:p>
        </p:txBody>
      </p:sp>
      <p:sp>
        <p:nvSpPr>
          <p:cNvPr id="3" name="Content Placeholder 2">
            <a:extLst>
              <a:ext uri="{FF2B5EF4-FFF2-40B4-BE49-F238E27FC236}">
                <a16:creationId xmlns:a16="http://schemas.microsoft.com/office/drawing/2014/main" id="{3FEC14F0-9F2E-4AF3-B675-E1BDACB8AF82}"/>
              </a:ext>
            </a:extLst>
          </p:cNvPr>
          <p:cNvSpPr>
            <a:spLocks noGrp="1"/>
          </p:cNvSpPr>
          <p:nvPr>
            <p:ph sz="half" idx="1"/>
          </p:nvPr>
        </p:nvSpPr>
        <p:spPr>
          <a:xfrm>
            <a:off x="628650" y="1690689"/>
            <a:ext cx="3886200" cy="4486274"/>
          </a:xfrm>
          <a:solidFill>
            <a:srgbClr val="92D050"/>
          </a:solidFill>
          <a:ln>
            <a:solidFill>
              <a:schemeClr val="tx1"/>
            </a:solidFill>
          </a:ln>
        </p:spPr>
        <p:txBody>
          <a:bodyPr>
            <a:normAutofit fontScale="62500" lnSpcReduction="20000"/>
          </a:bodyPr>
          <a:lstStyle/>
          <a:p>
            <a:r>
              <a:rPr lang="en-IE" dirty="0"/>
              <a:t>BP should be assessed daily for all admitted children and at each outpatient review</a:t>
            </a:r>
          </a:p>
          <a:p>
            <a:r>
              <a:rPr lang="en-IE" dirty="0"/>
              <a:t>Acceptable BP is below the 95</a:t>
            </a:r>
            <a:r>
              <a:rPr lang="en-IE" baseline="30000" dirty="0"/>
              <a:t>th</a:t>
            </a:r>
            <a:r>
              <a:rPr lang="en-IE" dirty="0"/>
              <a:t> centile for age/height </a:t>
            </a:r>
          </a:p>
          <a:p>
            <a:r>
              <a:rPr lang="en-IE" dirty="0"/>
              <a:t>Use the Ped(z) app to determine the BP centile.</a:t>
            </a:r>
          </a:p>
          <a:p>
            <a:r>
              <a:rPr lang="en-IE" dirty="0"/>
              <a:t>Check BP 3 times over 24 hours.</a:t>
            </a:r>
          </a:p>
          <a:p>
            <a:r>
              <a:rPr lang="en-IE" dirty="0"/>
              <a:t>If persistently high needs investigation and treatment</a:t>
            </a:r>
          </a:p>
          <a:p>
            <a:r>
              <a:rPr lang="en-IE" dirty="0"/>
              <a:t>Investigations:</a:t>
            </a:r>
          </a:p>
          <a:p>
            <a:pPr lvl="1"/>
            <a:r>
              <a:rPr lang="en-IE" dirty="0"/>
              <a:t>Bloods – FBP Urea, Creatinine, electrolytes</a:t>
            </a:r>
          </a:p>
          <a:p>
            <a:pPr lvl="1"/>
            <a:r>
              <a:rPr lang="en-IE" dirty="0"/>
              <a:t>ECHO</a:t>
            </a:r>
          </a:p>
          <a:p>
            <a:pPr lvl="1"/>
            <a:r>
              <a:rPr lang="en-IE" dirty="0"/>
              <a:t>Renal Doppler USS to assess renal artery for stenosis</a:t>
            </a:r>
          </a:p>
          <a:p>
            <a:pPr lvl="1"/>
            <a:r>
              <a:rPr lang="en-IE" dirty="0"/>
              <a:t>Urine for protein and blood</a:t>
            </a:r>
          </a:p>
          <a:p>
            <a:endParaRPr lang="en-IE" dirty="0"/>
          </a:p>
          <a:p>
            <a:endParaRPr lang="en-IE" dirty="0"/>
          </a:p>
          <a:p>
            <a:endParaRPr lang="en-IE" dirty="0"/>
          </a:p>
        </p:txBody>
      </p:sp>
      <p:sp>
        <p:nvSpPr>
          <p:cNvPr id="4" name="Content Placeholder 3">
            <a:extLst>
              <a:ext uri="{FF2B5EF4-FFF2-40B4-BE49-F238E27FC236}">
                <a16:creationId xmlns:a16="http://schemas.microsoft.com/office/drawing/2014/main" id="{3253C202-277A-4216-86C6-AF9793DDFBD9}"/>
              </a:ext>
            </a:extLst>
          </p:cNvPr>
          <p:cNvSpPr>
            <a:spLocks noGrp="1"/>
          </p:cNvSpPr>
          <p:nvPr>
            <p:ph sz="half" idx="2"/>
          </p:nvPr>
        </p:nvSpPr>
        <p:spPr>
          <a:xfrm>
            <a:off x="4572000" y="1690690"/>
            <a:ext cx="4320480" cy="4486274"/>
          </a:xfrm>
          <a:ln>
            <a:solidFill>
              <a:schemeClr val="tx1"/>
            </a:solidFill>
          </a:ln>
        </p:spPr>
        <p:txBody>
          <a:bodyPr>
            <a:normAutofit fontScale="62500" lnSpcReduction="20000"/>
          </a:bodyPr>
          <a:lstStyle/>
          <a:p>
            <a:r>
              <a:rPr lang="en-IE" dirty="0"/>
              <a:t>Treatment</a:t>
            </a:r>
          </a:p>
          <a:p>
            <a:pPr marL="0" indent="0">
              <a:buNone/>
            </a:pPr>
            <a:endParaRPr lang="en-IE" sz="1700" dirty="0"/>
          </a:p>
          <a:p>
            <a:pPr lvl="1"/>
            <a:r>
              <a:rPr lang="en-IE" dirty="0"/>
              <a:t>Amlodipine PO:</a:t>
            </a:r>
          </a:p>
          <a:p>
            <a:pPr lvl="2"/>
            <a:r>
              <a:rPr lang="en-IE" dirty="0"/>
              <a:t>1month -12 </a:t>
            </a:r>
            <a:r>
              <a:rPr lang="en-IE" dirty="0" err="1"/>
              <a:t>yr</a:t>
            </a:r>
            <a:r>
              <a:rPr lang="en-IE" dirty="0"/>
              <a:t>: 100-200mcg/kg OD increase slowly to max 400mcg/kg OD or 10mg OD</a:t>
            </a:r>
          </a:p>
          <a:p>
            <a:pPr lvl="2"/>
            <a:r>
              <a:rPr lang="en-IE" dirty="0"/>
              <a:t>Over 12yr: Start at 5mg OD up to max of 10mg OD</a:t>
            </a:r>
          </a:p>
          <a:p>
            <a:pPr lvl="2"/>
            <a:r>
              <a:rPr lang="en-IE" dirty="0"/>
              <a:t>May be divided BD</a:t>
            </a:r>
          </a:p>
          <a:p>
            <a:pPr marL="914400" lvl="2" indent="0">
              <a:buNone/>
            </a:pPr>
            <a:endParaRPr lang="en-IE" dirty="0"/>
          </a:p>
          <a:p>
            <a:pPr lvl="1"/>
            <a:r>
              <a:rPr lang="en-IE" dirty="0"/>
              <a:t>Captopril PO</a:t>
            </a:r>
          </a:p>
          <a:p>
            <a:pPr lvl="2"/>
            <a:r>
              <a:rPr lang="en-IE" dirty="0"/>
              <a:t>Test dose:1month-18yr: 0.1mg/kg (max 6.25mg)</a:t>
            </a:r>
          </a:p>
          <a:p>
            <a:pPr lvl="2"/>
            <a:r>
              <a:rPr lang="en-IE" dirty="0"/>
              <a:t>Maintenance dose: </a:t>
            </a:r>
          </a:p>
          <a:p>
            <a:pPr lvl="2"/>
            <a:r>
              <a:rPr lang="en-IE" dirty="0"/>
              <a:t>1month-1yr: 0.1-03mg/kg 8-12 hourly (max 4mg/kg/day)</a:t>
            </a:r>
          </a:p>
          <a:p>
            <a:pPr lvl="2"/>
            <a:r>
              <a:rPr lang="en-IE" dirty="0"/>
              <a:t>1yr-12yr:0.1-03mg/kg 8-12 hourly (max 2mg/kg/day)</a:t>
            </a:r>
          </a:p>
          <a:p>
            <a:pPr lvl="2"/>
            <a:r>
              <a:rPr lang="en-IE" dirty="0"/>
              <a:t>Over 12yr:12.5mg-25mg 8-12 hourly (max 150mg daily)</a:t>
            </a:r>
          </a:p>
          <a:p>
            <a:pPr marL="914400" lvl="2" indent="0">
              <a:buNone/>
            </a:pPr>
            <a:endParaRPr lang="en-IE" dirty="0"/>
          </a:p>
          <a:p>
            <a:pPr marL="457200" lvl="1" indent="0">
              <a:buNone/>
            </a:pPr>
            <a:r>
              <a:rPr lang="en-IE" dirty="0"/>
              <a:t>If not stable despite both these treatments – call RENAL</a:t>
            </a:r>
          </a:p>
          <a:p>
            <a:pPr lvl="1"/>
            <a:endParaRPr lang="en-IE" dirty="0"/>
          </a:p>
          <a:p>
            <a:endParaRPr lang="en-IE" dirty="0"/>
          </a:p>
        </p:txBody>
      </p:sp>
    </p:spTree>
    <p:extLst>
      <p:ext uri="{BB962C8B-B14F-4D97-AF65-F5344CB8AC3E}">
        <p14:creationId xmlns:p14="http://schemas.microsoft.com/office/powerpoint/2010/main" val="2249648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a:solidFill>
            <a:schemeClr val="accent3">
              <a:lumMod val="20000"/>
              <a:lumOff val="80000"/>
            </a:schemeClr>
          </a:solidFill>
        </p:spPr>
        <p:txBody>
          <a:bodyPr>
            <a:normAutofit/>
          </a:bodyPr>
          <a:lstStyle/>
          <a:p>
            <a:pPr algn="ctr"/>
            <a:r>
              <a:rPr lang="en-GB" sz="3200" b="1" dirty="0">
                <a:latin typeface="+mn-lt"/>
              </a:rPr>
              <a:t>ACUTE EMETOGENIC POTENTIAL OF SINGLE ANTINEOPLASTIC AGENTS</a:t>
            </a:r>
            <a:endParaRPr lang="en-IE" sz="32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771494"/>
              </p:ext>
            </p:extLst>
          </p:nvPr>
        </p:nvGraphicFramePr>
        <p:xfrm>
          <a:off x="1259632" y="1628798"/>
          <a:ext cx="6840760" cy="5119167"/>
        </p:xfrm>
        <a:graphic>
          <a:graphicData uri="http://schemas.openxmlformats.org/drawingml/2006/table">
            <a:tbl>
              <a:tblPr/>
              <a:tblGrid>
                <a:gridCol w="3429038">
                  <a:extLst>
                    <a:ext uri="{9D8B030D-6E8A-4147-A177-3AD203B41FA5}">
                      <a16:colId xmlns:a16="http://schemas.microsoft.com/office/drawing/2014/main" val="20000"/>
                    </a:ext>
                  </a:extLst>
                </a:gridCol>
                <a:gridCol w="2580439">
                  <a:extLst>
                    <a:ext uri="{9D8B030D-6E8A-4147-A177-3AD203B41FA5}">
                      <a16:colId xmlns:a16="http://schemas.microsoft.com/office/drawing/2014/main" val="20001"/>
                    </a:ext>
                  </a:extLst>
                </a:gridCol>
                <a:gridCol w="831283">
                  <a:extLst>
                    <a:ext uri="{9D8B030D-6E8A-4147-A177-3AD203B41FA5}">
                      <a16:colId xmlns:a16="http://schemas.microsoft.com/office/drawing/2014/main" val="20002"/>
                    </a:ext>
                  </a:extLst>
                </a:gridCol>
              </a:tblGrid>
              <a:tr h="134022">
                <a:tc>
                  <a:txBody>
                    <a:bodyPr/>
                    <a:lstStyle/>
                    <a:p>
                      <a:pPr>
                        <a:spcAft>
                          <a:spcPts val="0"/>
                        </a:spcAft>
                      </a:pPr>
                      <a:r>
                        <a:rPr lang="en-GB" sz="1200" b="1" dirty="0">
                          <a:effectLst/>
                          <a:latin typeface="Cambria"/>
                          <a:ea typeface="Times New Roman"/>
                          <a:cs typeface="Arial"/>
                        </a:rPr>
                        <a:t>AGENT</a:t>
                      </a:r>
                      <a:endParaRPr lang="en-IE" sz="12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1200" b="1" dirty="0">
                          <a:effectLst/>
                          <a:latin typeface="Cambria"/>
                          <a:ea typeface="Times New Roman"/>
                          <a:cs typeface="Arial"/>
                        </a:rPr>
                        <a:t>EMETOGENICITY</a:t>
                      </a:r>
                      <a:endParaRPr lang="en-IE" sz="12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1200" b="1" dirty="0">
                          <a:effectLst/>
                          <a:latin typeface="Cambria"/>
                          <a:ea typeface="Times New Roman"/>
                          <a:cs typeface="Arial"/>
                        </a:rPr>
                        <a:t>RANK</a:t>
                      </a:r>
                      <a:endParaRPr lang="en-IE" sz="12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61416">
                <a:tc>
                  <a:txBody>
                    <a:bodyPr/>
                    <a:lstStyle/>
                    <a:p>
                      <a:pPr>
                        <a:spcAft>
                          <a:spcPts val="0"/>
                        </a:spcAft>
                      </a:pPr>
                      <a:r>
                        <a:rPr lang="en-GB" sz="1000" dirty="0">
                          <a:effectLst/>
                          <a:latin typeface="Cambria"/>
                          <a:ea typeface="Arial Unicode MS"/>
                          <a:cs typeface="Arial Unicode MS"/>
                        </a:rPr>
                        <a:t>(dose = cumulative dose/cycle</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mbria"/>
                          <a:ea typeface="Times New Roman"/>
                          <a:cs typeface="Arial"/>
                        </a:rPr>
                        <a:t>(anticipated rate of emesis if no antiemetic given)</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ambria"/>
                          <a:ea typeface="Times New Roman"/>
                          <a:cs typeface="Arial"/>
                        </a:rPr>
                        <a:t> </a:t>
                      </a:r>
                      <a:endParaRPr lang="en-IE" sz="8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5813">
                <a:tc>
                  <a:txBody>
                    <a:bodyPr/>
                    <a:lstStyle/>
                    <a:p>
                      <a:pPr>
                        <a:spcAft>
                          <a:spcPts val="0"/>
                        </a:spcAft>
                      </a:pPr>
                      <a:r>
                        <a:rPr lang="en-GB" sz="1000" dirty="0" err="1">
                          <a:effectLst/>
                          <a:latin typeface="Cambria"/>
                          <a:ea typeface="Arial Unicode MS"/>
                          <a:cs typeface="Arial Unicode MS"/>
                        </a:rPr>
                        <a:t>cisplatin</a:t>
                      </a:r>
                      <a:r>
                        <a:rPr lang="en-GB" sz="1000" dirty="0">
                          <a:effectLst/>
                          <a:latin typeface="Cambria"/>
                          <a:ea typeface="Arial Unicode MS"/>
                          <a:cs typeface="Arial Unicode MS"/>
                        </a:rPr>
                        <a:t> ≥50 mg/m</a:t>
                      </a:r>
                      <a:r>
                        <a:rPr lang="en-GB" sz="1000" baseline="30000" dirty="0">
                          <a:effectLst/>
                          <a:latin typeface="Cambria"/>
                          <a:ea typeface="Arial Unicode MS"/>
                          <a:cs typeface="Arial Unicode MS"/>
                        </a:rPr>
                        <a:t>2</a:t>
                      </a:r>
                      <a:r>
                        <a:rPr lang="en-GB" sz="1000" dirty="0">
                          <a:effectLst/>
                          <a:latin typeface="Cambria"/>
                          <a:ea typeface="Arial Unicode MS"/>
                          <a:cs typeface="Arial Unicode MS"/>
                        </a:rPr>
                        <a:t>*</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5050"/>
                    </a:solidFill>
                  </a:tcPr>
                </a:tc>
                <a:tc>
                  <a:txBody>
                    <a:bodyPr/>
                    <a:lstStyle/>
                    <a:p>
                      <a:pPr algn="ctr">
                        <a:spcAft>
                          <a:spcPts val="0"/>
                        </a:spcAft>
                      </a:pPr>
                      <a:r>
                        <a:rPr lang="en-GB" sz="1000">
                          <a:effectLst/>
                          <a:latin typeface="Cambria"/>
                          <a:ea typeface="Times New Roman"/>
                          <a:cs typeface="Arial"/>
                        </a:rPr>
                        <a:t>VERY HIGH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5050"/>
                    </a:solidFill>
                  </a:tcPr>
                </a:tc>
                <a:tc>
                  <a:txBody>
                    <a:bodyPr/>
                    <a:lstStyle/>
                    <a:p>
                      <a:pPr algn="ctr">
                        <a:spcAft>
                          <a:spcPts val="0"/>
                        </a:spcAft>
                      </a:pPr>
                      <a:r>
                        <a:rPr lang="en-GB" sz="1000">
                          <a:effectLst/>
                          <a:latin typeface="Cambria"/>
                          <a:ea typeface="Times New Roman"/>
                          <a:cs typeface="Arial"/>
                        </a:rPr>
                        <a:t>4</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5050"/>
                    </a:solidFill>
                  </a:tcPr>
                </a:tc>
                <a:extLst>
                  <a:ext uri="{0D108BD9-81ED-4DB2-BD59-A6C34878D82A}">
                    <a16:rowId xmlns:a16="http://schemas.microsoft.com/office/drawing/2014/main" val="10002"/>
                  </a:ext>
                </a:extLst>
              </a:tr>
              <a:tr h="145813">
                <a:tc>
                  <a:txBody>
                    <a:bodyPr/>
                    <a:lstStyle/>
                    <a:p>
                      <a:pPr>
                        <a:spcAft>
                          <a:spcPts val="0"/>
                        </a:spcAft>
                      </a:pPr>
                      <a:r>
                        <a:rPr lang="en-GB" sz="1000" dirty="0">
                          <a:effectLst/>
                          <a:latin typeface="Cambria"/>
                          <a:ea typeface="Arial Unicode MS"/>
                          <a:cs typeface="Arial Unicode MS"/>
                        </a:rPr>
                        <a:t>cyclophosphamide &gt;1500 mg/m</a:t>
                      </a:r>
                      <a:r>
                        <a:rPr lang="en-GB" sz="1000" baseline="30000" dirty="0">
                          <a:effectLst/>
                          <a:latin typeface="Cambria"/>
                          <a:ea typeface="Arial Unicode MS"/>
                          <a:cs typeface="Arial Unicode MS"/>
                        </a:rPr>
                        <a:t>2</a:t>
                      </a:r>
                      <a:r>
                        <a:rPr lang="en-GB" sz="1000" dirty="0">
                          <a:effectLst/>
                          <a:latin typeface="Cambria"/>
                          <a:ea typeface="Arial Unicode MS"/>
                          <a:cs typeface="Arial Unicode MS"/>
                        </a:rPr>
                        <a:t>*</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lgn="ctr">
                        <a:spcAft>
                          <a:spcPts val="0"/>
                        </a:spcAft>
                      </a:pPr>
                      <a:r>
                        <a:rPr lang="en-GB" sz="1000">
                          <a:effectLst/>
                          <a:latin typeface="Cambria"/>
                          <a:ea typeface="Times New Roman"/>
                          <a:cs typeface="Arial"/>
                        </a:rPr>
                        <a:t>&gt; 90%</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3"/>
                  </a:ext>
                </a:extLst>
              </a:tr>
              <a:tr h="388810">
                <a:tc>
                  <a:txBody>
                    <a:bodyPr/>
                    <a:lstStyle/>
                    <a:p>
                      <a:pPr>
                        <a:spcAft>
                          <a:spcPts val="0"/>
                        </a:spcAft>
                      </a:pPr>
                      <a:r>
                        <a:rPr lang="en-GB" sz="1000" dirty="0">
                          <a:effectLst/>
                          <a:latin typeface="Cambria"/>
                          <a:ea typeface="Arial Unicode MS"/>
                          <a:cs typeface="Arial Unicode MS"/>
                        </a:rPr>
                        <a:t>Combination cyclophosphamide &gt;750 to 1500 mg/m</a:t>
                      </a:r>
                      <a:r>
                        <a:rPr lang="en-GB" sz="1000" baseline="30000" dirty="0">
                          <a:effectLst/>
                          <a:latin typeface="Cambria"/>
                          <a:ea typeface="Arial Unicode MS"/>
                          <a:cs typeface="Arial Unicode MS"/>
                        </a:rPr>
                        <a:t>2 </a:t>
                      </a:r>
                      <a:r>
                        <a:rPr lang="en-GB" sz="1000" dirty="0">
                          <a:effectLst/>
                          <a:latin typeface="Cambria"/>
                          <a:ea typeface="Arial Unicode MS"/>
                          <a:cs typeface="Arial Unicode MS"/>
                        </a:rPr>
                        <a:t> AND </a:t>
                      </a:r>
                      <a:r>
                        <a:rPr lang="en-GB" sz="1000" dirty="0" err="1">
                          <a:effectLst/>
                          <a:latin typeface="Cambria"/>
                          <a:ea typeface="Arial Unicode MS"/>
                          <a:cs typeface="Arial Unicode MS"/>
                        </a:rPr>
                        <a:t>anthracycline</a:t>
                      </a:r>
                      <a:r>
                        <a:rPr lang="en-GB" sz="1000" dirty="0">
                          <a:effectLst/>
                          <a:latin typeface="Cambria"/>
                          <a:ea typeface="Arial Unicode MS"/>
                          <a:cs typeface="Arial Unicode MS"/>
                        </a:rPr>
                        <a:t> (any dose)</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4"/>
                  </a:ext>
                </a:extLst>
              </a:tr>
              <a:tr h="134022">
                <a:tc>
                  <a:txBody>
                    <a:bodyPr/>
                    <a:lstStyle/>
                    <a:p>
                      <a:pPr>
                        <a:spcAft>
                          <a:spcPts val="0"/>
                        </a:spcAft>
                      </a:pPr>
                      <a:r>
                        <a:rPr lang="en-GB" sz="1000" dirty="0" err="1">
                          <a:effectLst/>
                          <a:latin typeface="Cambria"/>
                          <a:ea typeface="Arial Unicode MS"/>
                          <a:cs typeface="Arial Unicode MS"/>
                        </a:rPr>
                        <a:t>dacarbazine</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5"/>
                  </a:ext>
                </a:extLst>
              </a:tr>
              <a:tr h="134022">
                <a:tc>
                  <a:txBody>
                    <a:bodyPr/>
                    <a:lstStyle/>
                    <a:p>
                      <a:pPr>
                        <a:spcAft>
                          <a:spcPts val="0"/>
                        </a:spcAft>
                      </a:pPr>
                      <a:r>
                        <a:rPr lang="en-GB" sz="1000" dirty="0">
                          <a:effectLst/>
                          <a:latin typeface="Cambria"/>
                          <a:ea typeface="Arial Unicode MS"/>
                          <a:cs typeface="Arial Unicode MS"/>
                        </a:rPr>
                        <a:t>carboplatin*</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lgn="ctr">
                        <a:spcAft>
                          <a:spcPts val="0"/>
                        </a:spcAft>
                      </a:pPr>
                      <a:r>
                        <a:rPr lang="en-GB" sz="1000">
                          <a:effectLst/>
                          <a:latin typeface="Cambria"/>
                          <a:ea typeface="Times New Roman"/>
                          <a:cs typeface="Arial"/>
                        </a:rPr>
                        <a:t>HIGH</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lgn="ctr">
                        <a:spcAft>
                          <a:spcPts val="0"/>
                        </a:spcAft>
                      </a:pPr>
                      <a:r>
                        <a:rPr lang="en-GB" sz="1000">
                          <a:effectLst/>
                          <a:latin typeface="Cambria"/>
                          <a:ea typeface="Times New Roman"/>
                          <a:cs typeface="Arial"/>
                        </a:rPr>
                        <a:t>3</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06"/>
                  </a:ext>
                </a:extLst>
              </a:tr>
              <a:tr h="145813">
                <a:tc>
                  <a:txBody>
                    <a:bodyPr/>
                    <a:lstStyle/>
                    <a:p>
                      <a:pPr>
                        <a:spcAft>
                          <a:spcPts val="0"/>
                        </a:spcAft>
                      </a:pPr>
                      <a:r>
                        <a:rPr lang="en-GB" sz="1000" dirty="0" err="1">
                          <a:effectLst/>
                          <a:latin typeface="Cambria"/>
                          <a:ea typeface="Arial Unicode MS"/>
                          <a:cs typeface="Arial Unicode MS"/>
                        </a:rPr>
                        <a:t>cisplatin</a:t>
                      </a:r>
                      <a:r>
                        <a:rPr lang="en-GB" sz="1000" dirty="0">
                          <a:effectLst/>
                          <a:latin typeface="Cambria"/>
                          <a:ea typeface="Arial Unicode MS"/>
                          <a:cs typeface="Arial Unicode MS"/>
                        </a:rPr>
                        <a:t> &lt;50 mg/m</a:t>
                      </a:r>
                      <a:r>
                        <a:rPr lang="en-GB" sz="1000" baseline="30000" dirty="0">
                          <a:effectLst/>
                          <a:latin typeface="Cambria"/>
                          <a:ea typeface="Arial Unicode MS"/>
                          <a:cs typeface="Arial Unicode MS"/>
                        </a:rPr>
                        <a:t>2</a:t>
                      </a:r>
                      <a:r>
                        <a:rPr lang="en-GB" sz="1000" dirty="0">
                          <a:effectLst/>
                          <a:latin typeface="Cambria"/>
                          <a:ea typeface="Arial Unicode MS"/>
                          <a:cs typeface="Arial Unicode MS"/>
                        </a:rPr>
                        <a:t>*</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lgn="ctr">
                        <a:spcAft>
                          <a:spcPts val="0"/>
                        </a:spcAft>
                      </a:pPr>
                      <a:r>
                        <a:rPr lang="en-GB" sz="1000">
                          <a:effectLst/>
                          <a:latin typeface="Cambria"/>
                          <a:ea typeface="Times New Roman"/>
                          <a:cs typeface="Arial"/>
                        </a:rPr>
                        <a:t>60 - 90%</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07"/>
                  </a:ext>
                </a:extLst>
              </a:tr>
              <a:tr h="261416">
                <a:tc>
                  <a:txBody>
                    <a:bodyPr/>
                    <a:lstStyle/>
                    <a:p>
                      <a:pPr>
                        <a:spcAft>
                          <a:spcPts val="0"/>
                        </a:spcAft>
                      </a:pPr>
                      <a:r>
                        <a:rPr lang="en-GB" sz="1000" dirty="0">
                          <a:effectLst/>
                          <a:latin typeface="Cambria"/>
                          <a:ea typeface="Arial Unicode MS"/>
                          <a:cs typeface="Arial Unicode MS"/>
                        </a:rPr>
                        <a:t>cyclophosphamide &gt;750 to 1500 mg/m</a:t>
                      </a:r>
                      <a:r>
                        <a:rPr lang="en-GB" sz="1000" baseline="30000" dirty="0">
                          <a:effectLst/>
                          <a:latin typeface="Cambria"/>
                          <a:ea typeface="Arial Unicode MS"/>
                          <a:cs typeface="Arial Unicode MS"/>
                        </a:rPr>
                        <a:t>2</a:t>
                      </a:r>
                      <a:r>
                        <a:rPr lang="en-GB" sz="1000" dirty="0">
                          <a:effectLst/>
                          <a:latin typeface="Cambria"/>
                          <a:ea typeface="Arial Unicode MS"/>
                          <a:cs typeface="Arial Unicode MS"/>
                        </a:rPr>
                        <a:t>*</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08"/>
                  </a:ext>
                </a:extLst>
              </a:tr>
              <a:tr h="145813">
                <a:tc>
                  <a:txBody>
                    <a:bodyPr/>
                    <a:lstStyle/>
                    <a:p>
                      <a:pPr>
                        <a:spcAft>
                          <a:spcPts val="0"/>
                        </a:spcAft>
                      </a:pPr>
                      <a:r>
                        <a:rPr lang="en-GB" sz="1000" dirty="0" err="1">
                          <a:effectLst/>
                          <a:latin typeface="Cambria"/>
                          <a:ea typeface="Arial Unicode MS"/>
                          <a:cs typeface="Arial Unicode MS"/>
                        </a:rPr>
                        <a:t>cytarabine</a:t>
                      </a:r>
                      <a:r>
                        <a:rPr lang="en-GB" sz="1000" dirty="0">
                          <a:effectLst/>
                          <a:latin typeface="Cambria"/>
                          <a:ea typeface="Arial Unicode MS"/>
                          <a:cs typeface="Arial Unicode MS"/>
                        </a:rPr>
                        <a:t> &gt;1000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09"/>
                  </a:ext>
                </a:extLst>
              </a:tr>
              <a:tr h="134022">
                <a:tc>
                  <a:txBody>
                    <a:bodyPr/>
                    <a:lstStyle/>
                    <a:p>
                      <a:pPr>
                        <a:spcAft>
                          <a:spcPts val="0"/>
                        </a:spcAft>
                      </a:pPr>
                      <a:r>
                        <a:rPr lang="en-GB" sz="1000" dirty="0" err="1">
                          <a:effectLst/>
                          <a:latin typeface="Cambria"/>
                          <a:ea typeface="Arial Unicode MS"/>
                          <a:cs typeface="Arial Unicode MS"/>
                        </a:rPr>
                        <a:t>dactinomycin</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10"/>
                  </a:ext>
                </a:extLst>
              </a:tr>
              <a:tr h="145813">
                <a:tc>
                  <a:txBody>
                    <a:bodyPr/>
                    <a:lstStyle/>
                    <a:p>
                      <a:pPr>
                        <a:spcAft>
                          <a:spcPts val="0"/>
                        </a:spcAft>
                      </a:pPr>
                      <a:r>
                        <a:rPr lang="en-GB" sz="1000" dirty="0" err="1">
                          <a:effectLst/>
                          <a:latin typeface="Cambria"/>
                          <a:ea typeface="Arial Unicode MS"/>
                          <a:cs typeface="Arial Unicode MS"/>
                        </a:rPr>
                        <a:t>daunorubicin</a:t>
                      </a:r>
                      <a:r>
                        <a:rPr lang="en-GB" sz="1000" dirty="0">
                          <a:effectLst/>
                          <a:latin typeface="Cambria"/>
                          <a:ea typeface="Arial Unicode MS"/>
                          <a:cs typeface="Arial Unicode MS"/>
                        </a:rPr>
                        <a:t> &gt;60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11"/>
                  </a:ext>
                </a:extLst>
              </a:tr>
              <a:tr h="145813">
                <a:tc>
                  <a:txBody>
                    <a:bodyPr/>
                    <a:lstStyle/>
                    <a:p>
                      <a:pPr>
                        <a:spcAft>
                          <a:spcPts val="0"/>
                        </a:spcAft>
                      </a:pPr>
                      <a:r>
                        <a:rPr lang="en-GB" sz="1000" dirty="0">
                          <a:effectLst/>
                          <a:latin typeface="Cambria"/>
                          <a:ea typeface="Arial Unicode MS"/>
                          <a:cs typeface="Arial Unicode MS"/>
                        </a:rPr>
                        <a:t>doxorubicin &gt;60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12"/>
                  </a:ext>
                </a:extLst>
              </a:tr>
              <a:tr h="145813">
                <a:tc>
                  <a:txBody>
                    <a:bodyPr/>
                    <a:lstStyle/>
                    <a:p>
                      <a:pPr>
                        <a:spcAft>
                          <a:spcPts val="0"/>
                        </a:spcAft>
                      </a:pPr>
                      <a:r>
                        <a:rPr lang="en-GB" sz="1000" dirty="0">
                          <a:effectLst/>
                          <a:latin typeface="Cambria"/>
                          <a:ea typeface="Arial Unicode MS"/>
                          <a:cs typeface="Arial Unicode MS"/>
                        </a:rPr>
                        <a:t>methotrexate &gt;1000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13"/>
                  </a:ext>
                </a:extLst>
              </a:tr>
              <a:tr h="134022">
                <a:tc>
                  <a:txBody>
                    <a:bodyPr/>
                    <a:lstStyle/>
                    <a:p>
                      <a:pPr>
                        <a:spcAft>
                          <a:spcPts val="0"/>
                        </a:spcAft>
                      </a:pPr>
                      <a:r>
                        <a:rPr lang="en-GB" sz="1000">
                          <a:effectLst/>
                          <a:latin typeface="Cambria"/>
                          <a:ea typeface="Arial Unicode MS"/>
                          <a:cs typeface="Arial Unicode MS"/>
                        </a:rPr>
                        <a:t>procarbazine</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14"/>
                  </a:ext>
                </a:extLst>
              </a:tr>
              <a:tr h="134022">
                <a:tc>
                  <a:txBody>
                    <a:bodyPr/>
                    <a:lstStyle/>
                    <a:p>
                      <a:pPr>
                        <a:spcAft>
                          <a:spcPts val="0"/>
                        </a:spcAft>
                      </a:pPr>
                      <a:r>
                        <a:rPr lang="en-GB" sz="1000">
                          <a:effectLst/>
                          <a:latin typeface="Cambria"/>
                          <a:ea typeface="Arial Unicode MS"/>
                          <a:cs typeface="Arial Unicode MS"/>
                        </a:rPr>
                        <a:t>topotecan</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5"/>
                  </a:ext>
                </a:extLst>
              </a:tr>
              <a:tr h="134022">
                <a:tc>
                  <a:txBody>
                    <a:bodyPr/>
                    <a:lstStyle/>
                    <a:p>
                      <a:pPr>
                        <a:spcAft>
                          <a:spcPts val="0"/>
                        </a:spcAft>
                      </a:pPr>
                      <a:r>
                        <a:rPr lang="en-GB" sz="1000">
                          <a:effectLst/>
                          <a:latin typeface="Cambria"/>
                          <a:ea typeface="Arial Unicode MS"/>
                          <a:cs typeface="Arial Unicode MS"/>
                        </a:rPr>
                        <a:t>cyclophosphamide ≤750 mg/m</a:t>
                      </a:r>
                      <a:r>
                        <a:rPr lang="en-GB" sz="1000" baseline="30000">
                          <a:effectLst/>
                          <a:latin typeface="Cambria"/>
                          <a:ea typeface="Arial Unicode MS"/>
                          <a:cs typeface="Arial Unicode MS"/>
                        </a:rPr>
                        <a:t>2</a:t>
                      </a:r>
                      <a:r>
                        <a:rPr lang="en-GB" sz="1000">
                          <a:effectLst/>
                          <a:latin typeface="Cambria"/>
                          <a:ea typeface="Arial Unicode MS"/>
                          <a:cs typeface="Arial Unicode MS"/>
                        </a:rPr>
                        <a:t>*</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c>
                  <a:txBody>
                    <a:bodyPr/>
                    <a:lstStyle/>
                    <a:p>
                      <a:pPr algn="ctr">
                        <a:spcAft>
                          <a:spcPts val="0"/>
                        </a:spcAft>
                      </a:pPr>
                      <a:r>
                        <a:rPr lang="en-GB" sz="1000">
                          <a:effectLst/>
                          <a:latin typeface="Cambria"/>
                          <a:ea typeface="Times New Roman"/>
                          <a:cs typeface="Arial"/>
                        </a:rPr>
                        <a:t>MODERATE</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c>
                  <a:txBody>
                    <a:bodyPr/>
                    <a:lstStyle/>
                    <a:p>
                      <a:pPr algn="ctr">
                        <a:spcAft>
                          <a:spcPts val="0"/>
                        </a:spcAft>
                      </a:pPr>
                      <a:r>
                        <a:rPr lang="en-GB" sz="1000">
                          <a:effectLst/>
                          <a:latin typeface="Cambria"/>
                          <a:ea typeface="Times New Roman"/>
                          <a:cs typeface="Arial"/>
                        </a:rPr>
                        <a:t>2</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extLst>
                  <a:ext uri="{0D108BD9-81ED-4DB2-BD59-A6C34878D82A}">
                    <a16:rowId xmlns:a16="http://schemas.microsoft.com/office/drawing/2014/main" val="10016"/>
                  </a:ext>
                </a:extLst>
              </a:tr>
              <a:tr h="134022">
                <a:tc>
                  <a:txBody>
                    <a:bodyPr/>
                    <a:lstStyle/>
                    <a:p>
                      <a:pPr>
                        <a:spcAft>
                          <a:spcPts val="0"/>
                        </a:spcAft>
                      </a:pPr>
                      <a:r>
                        <a:rPr lang="en-GB" sz="1000" dirty="0">
                          <a:effectLst/>
                          <a:latin typeface="Cambria"/>
                          <a:ea typeface="Arial Unicode MS"/>
                          <a:cs typeface="Arial Unicode MS"/>
                        </a:rPr>
                        <a:t>cyclophosphamide: oral</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ctr">
                        <a:spcAft>
                          <a:spcPts val="0"/>
                        </a:spcAft>
                      </a:pPr>
                      <a:r>
                        <a:rPr lang="en-GB" sz="1000">
                          <a:effectLst/>
                          <a:latin typeface="Cambria"/>
                          <a:ea typeface="Times New Roman"/>
                          <a:cs typeface="Arial"/>
                        </a:rPr>
                        <a:t>30 - 60%</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17"/>
                  </a:ext>
                </a:extLst>
              </a:tr>
              <a:tr h="145813">
                <a:tc>
                  <a:txBody>
                    <a:bodyPr/>
                    <a:lstStyle/>
                    <a:p>
                      <a:pPr>
                        <a:spcAft>
                          <a:spcPts val="0"/>
                        </a:spcAft>
                      </a:pPr>
                      <a:r>
                        <a:rPr lang="en-GB" sz="1000">
                          <a:effectLst/>
                          <a:latin typeface="Cambria"/>
                          <a:ea typeface="Arial Unicode MS"/>
                          <a:cs typeface="Arial Unicode MS"/>
                        </a:rPr>
                        <a:t>cytarabine &gt; 100 to 1000 mg/m</a:t>
                      </a:r>
                      <a:r>
                        <a:rPr lang="en-GB" sz="1000" baseline="30000">
                          <a:effectLst/>
                          <a:latin typeface="Cambria"/>
                          <a:ea typeface="Arial Unicode MS"/>
                          <a:cs typeface="Arial Unicode MS"/>
                        </a:rPr>
                        <a:t>2</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18"/>
                  </a:ext>
                </a:extLst>
              </a:tr>
              <a:tr h="134022">
                <a:tc>
                  <a:txBody>
                    <a:bodyPr/>
                    <a:lstStyle/>
                    <a:p>
                      <a:pPr>
                        <a:spcAft>
                          <a:spcPts val="0"/>
                        </a:spcAft>
                      </a:pPr>
                      <a:r>
                        <a:rPr lang="en-GB" sz="1000" dirty="0" err="1">
                          <a:effectLst/>
                          <a:latin typeface="Cambria"/>
                          <a:ea typeface="Arial Unicode MS"/>
                          <a:cs typeface="Arial Unicode MS"/>
                        </a:rPr>
                        <a:t>daunorubicn</a:t>
                      </a:r>
                      <a:r>
                        <a:rPr lang="en-GB" sz="1000" dirty="0">
                          <a:effectLst/>
                          <a:latin typeface="Cambria"/>
                          <a:ea typeface="Arial Unicode MS"/>
                          <a:cs typeface="Arial Unicode MS"/>
                        </a:rPr>
                        <a:t> ≤60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19"/>
                  </a:ext>
                </a:extLst>
              </a:tr>
              <a:tr h="145813">
                <a:tc>
                  <a:txBody>
                    <a:bodyPr/>
                    <a:lstStyle/>
                    <a:p>
                      <a:pPr>
                        <a:spcAft>
                          <a:spcPts val="0"/>
                        </a:spcAft>
                      </a:pPr>
                      <a:r>
                        <a:rPr lang="en-GB" sz="1000">
                          <a:effectLst/>
                          <a:latin typeface="Cambria"/>
                          <a:ea typeface="Arial Unicode MS"/>
                          <a:cs typeface="Arial Unicode MS"/>
                        </a:rPr>
                        <a:t>doxorubicin ≤60 mg/m</a:t>
                      </a:r>
                      <a:r>
                        <a:rPr lang="en-GB" sz="1000" baseline="30000">
                          <a:effectLst/>
                          <a:latin typeface="Cambria"/>
                          <a:ea typeface="Arial Unicode MS"/>
                          <a:cs typeface="Arial Unicode MS"/>
                        </a:rPr>
                        <a:t>2</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0"/>
                  </a:ext>
                </a:extLst>
              </a:tr>
              <a:tr h="145813">
                <a:tc>
                  <a:txBody>
                    <a:bodyPr/>
                    <a:lstStyle/>
                    <a:p>
                      <a:pPr>
                        <a:spcAft>
                          <a:spcPts val="0"/>
                        </a:spcAft>
                      </a:pPr>
                      <a:r>
                        <a:rPr lang="en-GB" sz="1000" dirty="0" err="1">
                          <a:effectLst/>
                          <a:latin typeface="Cambria"/>
                          <a:ea typeface="Arial Unicode MS"/>
                          <a:cs typeface="Arial Unicode MS"/>
                        </a:rPr>
                        <a:t>etoposide</a:t>
                      </a:r>
                      <a:r>
                        <a:rPr lang="en-GB" sz="1000" dirty="0">
                          <a:effectLst/>
                          <a:latin typeface="Cambria"/>
                          <a:ea typeface="Arial Unicode MS"/>
                          <a:cs typeface="Arial Unicode MS"/>
                        </a:rPr>
                        <a:t> ≥60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1"/>
                  </a:ext>
                </a:extLst>
              </a:tr>
              <a:tr h="145813">
                <a:tc>
                  <a:txBody>
                    <a:bodyPr/>
                    <a:lstStyle/>
                    <a:p>
                      <a:pPr>
                        <a:spcAft>
                          <a:spcPts val="0"/>
                        </a:spcAft>
                      </a:pPr>
                      <a:r>
                        <a:rPr lang="en-GB" sz="1000">
                          <a:effectLst/>
                          <a:latin typeface="Cambria"/>
                          <a:ea typeface="Arial Unicode MS"/>
                          <a:cs typeface="Arial Unicode MS"/>
                        </a:rPr>
                        <a:t>etoposide: oral</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2"/>
                  </a:ext>
                </a:extLst>
              </a:tr>
              <a:tr h="145813">
                <a:tc>
                  <a:txBody>
                    <a:bodyPr/>
                    <a:lstStyle/>
                    <a:p>
                      <a:pPr>
                        <a:spcAft>
                          <a:spcPts val="0"/>
                        </a:spcAft>
                      </a:pPr>
                      <a:r>
                        <a:rPr lang="en-GB" sz="1000" dirty="0" err="1">
                          <a:effectLst/>
                          <a:latin typeface="Cambria"/>
                          <a:ea typeface="Arial Unicode MS"/>
                          <a:cs typeface="Arial Unicode MS"/>
                        </a:rPr>
                        <a:t>intrathecal</a:t>
                      </a:r>
                      <a:r>
                        <a:rPr lang="en-GB" sz="1000" dirty="0">
                          <a:effectLst/>
                          <a:latin typeface="Cambria"/>
                          <a:ea typeface="Arial Unicode MS"/>
                          <a:cs typeface="Arial Unicode MS"/>
                        </a:rPr>
                        <a:t> chemotherapy</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3"/>
                  </a:ext>
                </a:extLst>
              </a:tr>
              <a:tr h="145813">
                <a:tc>
                  <a:txBody>
                    <a:bodyPr/>
                    <a:lstStyle/>
                    <a:p>
                      <a:pPr>
                        <a:spcAft>
                          <a:spcPts val="0"/>
                        </a:spcAft>
                      </a:pPr>
                      <a:r>
                        <a:rPr lang="en-GB" sz="1000" dirty="0" err="1">
                          <a:effectLst/>
                          <a:latin typeface="Cambria"/>
                          <a:ea typeface="Arial Unicode MS"/>
                          <a:cs typeface="Arial Unicode MS"/>
                        </a:rPr>
                        <a:t>ifosfamide</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4"/>
                  </a:ext>
                </a:extLst>
              </a:tr>
              <a:tr h="134022">
                <a:tc>
                  <a:txBody>
                    <a:bodyPr/>
                    <a:lstStyle/>
                    <a:p>
                      <a:pPr>
                        <a:spcAft>
                          <a:spcPts val="0"/>
                        </a:spcAft>
                      </a:pPr>
                      <a:r>
                        <a:rPr lang="en-GB" sz="1000" dirty="0" err="1">
                          <a:effectLst/>
                          <a:latin typeface="Cambria"/>
                          <a:ea typeface="Arial Unicode MS"/>
                          <a:cs typeface="Arial Unicode MS"/>
                        </a:rPr>
                        <a:t>imatinib</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5"/>
                  </a:ext>
                </a:extLst>
              </a:tr>
              <a:tr h="134022">
                <a:tc>
                  <a:txBody>
                    <a:bodyPr/>
                    <a:lstStyle/>
                    <a:p>
                      <a:pPr>
                        <a:spcAft>
                          <a:spcPts val="0"/>
                        </a:spcAft>
                      </a:pPr>
                      <a:r>
                        <a:rPr lang="en-GB" sz="1000" dirty="0">
                          <a:effectLst/>
                          <a:latin typeface="Cambria"/>
                          <a:ea typeface="Arial Unicode MS"/>
                          <a:cs typeface="Arial Unicode MS"/>
                        </a:rPr>
                        <a:t>methotrexate 250-1000 mg/m</a:t>
                      </a:r>
                      <a:r>
                        <a:rPr lang="en-GB" sz="1000" baseline="30000" dirty="0">
                          <a:effectLst/>
                          <a:latin typeface="Cambria"/>
                          <a:ea typeface="Arial Unicode MS"/>
                          <a:cs typeface="Arial Unicode MS"/>
                        </a:rPr>
                        <a:t>2</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6"/>
                  </a:ext>
                </a:extLst>
              </a:tr>
              <a:tr h="134022">
                <a:tc>
                  <a:txBody>
                    <a:bodyPr/>
                    <a:lstStyle/>
                    <a:p>
                      <a:pPr>
                        <a:spcAft>
                          <a:spcPts val="0"/>
                        </a:spcAft>
                      </a:pPr>
                      <a:r>
                        <a:rPr lang="en-GB" sz="1000">
                          <a:effectLst/>
                          <a:latin typeface="Cambria"/>
                          <a:ea typeface="Arial Unicode MS"/>
                          <a:cs typeface="Arial Unicode MS"/>
                        </a:rPr>
                        <a:t>temozolamide</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7"/>
                  </a:ext>
                </a:extLst>
              </a:tr>
              <a:tr h="134022">
                <a:tc>
                  <a:txBody>
                    <a:bodyPr/>
                    <a:lstStyle/>
                    <a:p>
                      <a:pPr>
                        <a:spcAft>
                          <a:spcPts val="0"/>
                        </a:spcAft>
                      </a:pPr>
                      <a:r>
                        <a:rPr lang="en-GB" sz="1000">
                          <a:effectLst/>
                          <a:latin typeface="Cambria"/>
                          <a:ea typeface="Arial Unicode MS"/>
                          <a:cs typeface="Arial Unicode MS"/>
                        </a:rPr>
                        <a:t>radiation to upper abdomen</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a:effectLst/>
                          <a:latin typeface="Cambria"/>
                          <a:ea typeface="Times New Roman"/>
                          <a:cs typeface="Arial"/>
                        </a:rPr>
                        <a:t> </a:t>
                      </a:r>
                      <a:endParaRPr lang="en-IE" sz="100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spcAft>
                          <a:spcPts val="0"/>
                        </a:spcAft>
                      </a:pPr>
                      <a:r>
                        <a:rPr lang="en-GB" sz="1000" dirty="0">
                          <a:effectLst/>
                          <a:latin typeface="Cambria"/>
                          <a:ea typeface="Times New Roman"/>
                          <a:cs typeface="Arial"/>
                        </a:rPr>
                        <a:t> </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10028"/>
                  </a:ext>
                </a:extLst>
              </a:tr>
            </a:tbl>
          </a:graphicData>
        </a:graphic>
      </p:graphicFrame>
      <p:sp>
        <p:nvSpPr>
          <p:cNvPr id="6" name="Rectangle 1"/>
          <p:cNvSpPr>
            <a:spLocks noChangeArrowheads="1"/>
          </p:cNvSpPr>
          <p:nvPr/>
        </p:nvSpPr>
        <p:spPr bwMode="auto">
          <a:xfrm>
            <a:off x="2063750" y="208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16160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19658"/>
          </a:xfrm>
          <a:solidFill>
            <a:schemeClr val="accent3">
              <a:lumMod val="20000"/>
              <a:lumOff val="80000"/>
            </a:schemeClr>
          </a:solidFill>
        </p:spPr>
        <p:txBody>
          <a:bodyPr>
            <a:normAutofit/>
          </a:bodyPr>
          <a:lstStyle/>
          <a:p>
            <a:pPr algn="ctr"/>
            <a:r>
              <a:rPr lang="en-GB" sz="3600" b="1" dirty="0">
                <a:latin typeface="+mn-lt"/>
              </a:rPr>
              <a:t>ACUTE EMETOGENIC POTENTIAL OF SINGLE ANTINEOPLASTIC AGENTS</a:t>
            </a:r>
            <a:endParaRPr lang="en-IE" sz="36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844383"/>
              </p:ext>
            </p:extLst>
          </p:nvPr>
        </p:nvGraphicFramePr>
        <p:xfrm>
          <a:off x="1115616" y="2060848"/>
          <a:ext cx="6912768" cy="4146808"/>
        </p:xfrm>
        <a:graphic>
          <a:graphicData uri="http://schemas.openxmlformats.org/drawingml/2006/table">
            <a:tbl>
              <a:tblPr/>
              <a:tblGrid>
                <a:gridCol w="3465134">
                  <a:extLst>
                    <a:ext uri="{9D8B030D-6E8A-4147-A177-3AD203B41FA5}">
                      <a16:colId xmlns:a16="http://schemas.microsoft.com/office/drawing/2014/main" val="20000"/>
                    </a:ext>
                  </a:extLst>
                </a:gridCol>
                <a:gridCol w="2607601">
                  <a:extLst>
                    <a:ext uri="{9D8B030D-6E8A-4147-A177-3AD203B41FA5}">
                      <a16:colId xmlns:a16="http://schemas.microsoft.com/office/drawing/2014/main" val="20001"/>
                    </a:ext>
                  </a:extLst>
                </a:gridCol>
                <a:gridCol w="840033">
                  <a:extLst>
                    <a:ext uri="{9D8B030D-6E8A-4147-A177-3AD203B41FA5}">
                      <a16:colId xmlns:a16="http://schemas.microsoft.com/office/drawing/2014/main" val="20002"/>
                    </a:ext>
                  </a:extLst>
                </a:gridCol>
              </a:tblGrid>
              <a:tr h="226489">
                <a:tc>
                  <a:txBody>
                    <a:bodyPr/>
                    <a:lstStyle/>
                    <a:p>
                      <a:pPr>
                        <a:spcAft>
                          <a:spcPts val="0"/>
                        </a:spcAft>
                      </a:pPr>
                      <a:r>
                        <a:rPr lang="en-GB" sz="1200" dirty="0" err="1">
                          <a:effectLst/>
                          <a:latin typeface="Cambria"/>
                          <a:ea typeface="Arial Unicode MS"/>
                          <a:cs typeface="Arial Unicode MS"/>
                        </a:rPr>
                        <a:t>etoposide</a:t>
                      </a:r>
                      <a:r>
                        <a:rPr lang="en-GB" sz="1200" dirty="0">
                          <a:effectLst/>
                          <a:latin typeface="Cambria"/>
                          <a:ea typeface="Arial Unicode MS"/>
                          <a:cs typeface="Arial Unicode MS"/>
                        </a:rPr>
                        <a:t> &lt;60 mg/m</a:t>
                      </a:r>
                      <a:r>
                        <a:rPr lang="en-GB" sz="1200" baseline="30000" dirty="0">
                          <a:effectLst/>
                          <a:latin typeface="Cambria"/>
                          <a:ea typeface="Arial Unicode MS"/>
                          <a:cs typeface="Arial Unicode MS"/>
                        </a:rPr>
                        <a:t>2</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ctr">
                        <a:spcAft>
                          <a:spcPts val="0"/>
                        </a:spcAft>
                      </a:pPr>
                      <a:r>
                        <a:rPr lang="en-GB" sz="1200">
                          <a:effectLst/>
                          <a:latin typeface="Cambria"/>
                          <a:ea typeface="Times New Roman"/>
                          <a:cs typeface="Arial"/>
                        </a:rPr>
                        <a:t>LOW</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ctr">
                        <a:spcAft>
                          <a:spcPts val="0"/>
                        </a:spcAft>
                      </a:pPr>
                      <a:r>
                        <a:rPr lang="en-GB" sz="1200">
                          <a:effectLst/>
                          <a:latin typeface="Cambria"/>
                          <a:ea typeface="Times New Roman"/>
                          <a:cs typeface="Arial"/>
                        </a:rPr>
                        <a:t>1</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extLst>
                  <a:ext uri="{0D108BD9-81ED-4DB2-BD59-A6C34878D82A}">
                    <a16:rowId xmlns:a16="http://schemas.microsoft.com/office/drawing/2014/main" val="10000"/>
                  </a:ext>
                </a:extLst>
              </a:tr>
              <a:tr h="205899">
                <a:tc>
                  <a:txBody>
                    <a:bodyPr/>
                    <a:lstStyle/>
                    <a:p>
                      <a:pPr>
                        <a:spcAft>
                          <a:spcPts val="0"/>
                        </a:spcAft>
                      </a:pPr>
                      <a:r>
                        <a:rPr lang="en-GB" sz="1200">
                          <a:effectLst/>
                          <a:latin typeface="Cambria"/>
                          <a:ea typeface="Arial Unicode MS"/>
                          <a:cs typeface="Arial Unicode MS"/>
                        </a:rPr>
                        <a:t>fluorouracil</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a:spcAft>
                          <a:spcPts val="0"/>
                        </a:spcAft>
                      </a:pPr>
                      <a:r>
                        <a:rPr lang="en-GB" sz="1200">
                          <a:effectLst/>
                          <a:latin typeface="Cambria"/>
                          <a:ea typeface="Times New Roman"/>
                          <a:cs typeface="Arial"/>
                        </a:rPr>
                        <a:t>10 - 30%</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extLst>
                  <a:ext uri="{0D108BD9-81ED-4DB2-BD59-A6C34878D82A}">
                    <a16:rowId xmlns:a16="http://schemas.microsoft.com/office/drawing/2014/main" val="10001"/>
                  </a:ext>
                </a:extLst>
              </a:tr>
              <a:tr h="205899">
                <a:tc>
                  <a:txBody>
                    <a:bodyPr/>
                    <a:lstStyle/>
                    <a:p>
                      <a:pPr>
                        <a:spcAft>
                          <a:spcPts val="0"/>
                        </a:spcAft>
                      </a:pPr>
                      <a:r>
                        <a:rPr lang="en-GB" sz="1200">
                          <a:effectLst/>
                          <a:latin typeface="Cambria"/>
                          <a:ea typeface="Arial Unicode MS"/>
                          <a:cs typeface="Arial Unicode MS"/>
                        </a:rPr>
                        <a:t>methotrexate 51-249 mg/m</a:t>
                      </a:r>
                      <a:r>
                        <a:rPr lang="en-GB" sz="1200" baseline="30000">
                          <a:effectLst/>
                          <a:latin typeface="Cambria"/>
                          <a:ea typeface="Arial Unicode MS"/>
                          <a:cs typeface="Arial Unicode MS"/>
                        </a:rPr>
                        <a:t>2</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extLst>
                  <a:ext uri="{0D108BD9-81ED-4DB2-BD59-A6C34878D82A}">
                    <a16:rowId xmlns:a16="http://schemas.microsoft.com/office/drawing/2014/main" val="10002"/>
                  </a:ext>
                </a:extLst>
              </a:tr>
              <a:tr h="395327">
                <a:tc>
                  <a:txBody>
                    <a:bodyPr/>
                    <a:lstStyle/>
                    <a:p>
                      <a:pPr>
                        <a:spcAft>
                          <a:spcPts val="0"/>
                        </a:spcAft>
                      </a:pPr>
                      <a:r>
                        <a:rPr lang="en-GB" sz="1200" dirty="0">
                          <a:effectLst/>
                          <a:latin typeface="Cambria"/>
                          <a:ea typeface="Arial Unicode MS"/>
                          <a:cs typeface="Arial Unicode MS"/>
                        </a:rPr>
                        <a:t>radiation to lower thorax/pelvis/</a:t>
                      </a:r>
                      <a:r>
                        <a:rPr lang="en-GB" sz="1200" dirty="0" err="1">
                          <a:effectLst/>
                          <a:latin typeface="Cambria"/>
                          <a:ea typeface="Arial Unicode MS"/>
                          <a:cs typeface="Arial Unicode MS"/>
                        </a:rPr>
                        <a:t>craniospinal</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en-GB" sz="1200" dirty="0">
                          <a:effectLst/>
                          <a:latin typeface="Cambria"/>
                          <a:ea typeface="Times New Roman"/>
                          <a:cs typeface="Arial"/>
                        </a:rPr>
                        <a:t> </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205899">
                <a:tc>
                  <a:txBody>
                    <a:bodyPr/>
                    <a:lstStyle/>
                    <a:p>
                      <a:pPr>
                        <a:spcAft>
                          <a:spcPts val="0"/>
                        </a:spcAft>
                      </a:pPr>
                      <a:r>
                        <a:rPr lang="en-GB" sz="1200">
                          <a:effectLst/>
                          <a:latin typeface="Cambria"/>
                          <a:ea typeface="Arial Unicode MS"/>
                          <a:cs typeface="Arial Unicode MS"/>
                        </a:rPr>
                        <a:t>asparaginase</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a:spcAft>
                          <a:spcPts val="0"/>
                        </a:spcAft>
                      </a:pPr>
                      <a:r>
                        <a:rPr lang="en-GB" sz="1200">
                          <a:effectLst/>
                          <a:latin typeface="Cambria"/>
                          <a:ea typeface="Times New Roman"/>
                          <a:cs typeface="Arial"/>
                        </a:rPr>
                        <a:t>MINIMAL</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a:spcAft>
                          <a:spcPts val="0"/>
                        </a:spcAft>
                      </a:pPr>
                      <a:r>
                        <a:rPr lang="en-GB" sz="1200">
                          <a:effectLst/>
                          <a:latin typeface="Cambria"/>
                          <a:ea typeface="Times New Roman"/>
                          <a:cs typeface="Arial"/>
                        </a:rPr>
                        <a:t>0</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0004"/>
                  </a:ext>
                </a:extLst>
              </a:tr>
              <a:tr h="205899">
                <a:tc>
                  <a:txBody>
                    <a:bodyPr/>
                    <a:lstStyle/>
                    <a:p>
                      <a:pPr>
                        <a:spcAft>
                          <a:spcPts val="0"/>
                        </a:spcAft>
                      </a:pPr>
                      <a:r>
                        <a:rPr lang="en-GB" sz="1200" dirty="0" err="1">
                          <a:effectLst/>
                          <a:latin typeface="Cambria"/>
                          <a:ea typeface="Arial Unicode MS"/>
                          <a:cs typeface="Arial Unicode MS"/>
                        </a:rPr>
                        <a:t>bleomycin</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a:spcAft>
                          <a:spcPts val="0"/>
                        </a:spcAft>
                      </a:pPr>
                      <a:r>
                        <a:rPr lang="en-GB" sz="1200">
                          <a:effectLst/>
                          <a:latin typeface="Cambria"/>
                          <a:ea typeface="Times New Roman"/>
                          <a:cs typeface="Arial"/>
                        </a:rPr>
                        <a:t>&lt; 10%</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5"/>
                  </a:ext>
                </a:extLst>
              </a:tr>
              <a:tr h="205899">
                <a:tc>
                  <a:txBody>
                    <a:bodyPr/>
                    <a:lstStyle/>
                    <a:p>
                      <a:pPr>
                        <a:spcAft>
                          <a:spcPts val="0"/>
                        </a:spcAft>
                      </a:pPr>
                      <a:r>
                        <a:rPr lang="en-GB" sz="1200" dirty="0" err="1">
                          <a:effectLst/>
                          <a:latin typeface="Cambria"/>
                          <a:ea typeface="Arial Unicode MS"/>
                          <a:cs typeface="Arial Unicode MS"/>
                        </a:rPr>
                        <a:t>chlorambucil</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6"/>
                  </a:ext>
                </a:extLst>
              </a:tr>
              <a:tr h="226489">
                <a:tc>
                  <a:txBody>
                    <a:bodyPr/>
                    <a:lstStyle/>
                    <a:p>
                      <a:pPr>
                        <a:spcAft>
                          <a:spcPts val="0"/>
                        </a:spcAft>
                      </a:pPr>
                      <a:r>
                        <a:rPr lang="en-GB" sz="1200">
                          <a:effectLst/>
                          <a:latin typeface="Cambria"/>
                          <a:ea typeface="Arial Unicode MS"/>
                          <a:cs typeface="Arial Unicode MS"/>
                        </a:rPr>
                        <a:t>cytarabine &lt;100 mg/m</a:t>
                      </a:r>
                      <a:r>
                        <a:rPr lang="en-GB" sz="1200" baseline="30000">
                          <a:effectLst/>
                          <a:latin typeface="Cambria"/>
                          <a:ea typeface="Arial Unicode MS"/>
                          <a:cs typeface="Arial Unicode MS"/>
                        </a:rPr>
                        <a:t>2</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dirty="0">
                          <a:effectLst/>
                          <a:latin typeface="Cambria"/>
                          <a:ea typeface="Times New Roman"/>
                          <a:cs typeface="Arial"/>
                        </a:rPr>
                        <a:t> </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7"/>
                  </a:ext>
                </a:extLst>
              </a:tr>
              <a:tr h="205899">
                <a:tc>
                  <a:txBody>
                    <a:bodyPr/>
                    <a:lstStyle/>
                    <a:p>
                      <a:pPr>
                        <a:spcAft>
                          <a:spcPts val="0"/>
                        </a:spcAft>
                      </a:pPr>
                      <a:r>
                        <a:rPr lang="en-GB" sz="1200">
                          <a:effectLst/>
                          <a:latin typeface="Cambria"/>
                          <a:ea typeface="Arial Unicode MS"/>
                          <a:cs typeface="Arial Unicode MS"/>
                        </a:rPr>
                        <a:t>hydroxyurea</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8"/>
                  </a:ext>
                </a:extLst>
              </a:tr>
              <a:tr h="205899">
                <a:tc>
                  <a:txBody>
                    <a:bodyPr/>
                    <a:lstStyle/>
                    <a:p>
                      <a:pPr>
                        <a:spcAft>
                          <a:spcPts val="0"/>
                        </a:spcAft>
                      </a:pPr>
                      <a:r>
                        <a:rPr lang="en-GB" sz="1200">
                          <a:effectLst/>
                          <a:latin typeface="Cambria"/>
                          <a:ea typeface="Arial Unicode MS"/>
                          <a:cs typeface="Arial Unicode MS"/>
                        </a:rPr>
                        <a:t>mercaptopurine</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9"/>
                  </a:ext>
                </a:extLst>
              </a:tr>
              <a:tr h="205899">
                <a:tc>
                  <a:txBody>
                    <a:bodyPr/>
                    <a:lstStyle/>
                    <a:p>
                      <a:pPr>
                        <a:spcAft>
                          <a:spcPts val="0"/>
                        </a:spcAft>
                      </a:pPr>
                      <a:r>
                        <a:rPr lang="en-GB" sz="1200">
                          <a:effectLst/>
                          <a:latin typeface="Cambria"/>
                          <a:ea typeface="Arial Unicode MS"/>
                          <a:cs typeface="Arial Unicode MS"/>
                        </a:rPr>
                        <a:t>methotrexate ≤50 mg/m</a:t>
                      </a:r>
                      <a:r>
                        <a:rPr lang="en-GB" sz="1200" baseline="30000">
                          <a:effectLst/>
                          <a:latin typeface="Cambria"/>
                          <a:ea typeface="Arial Unicode MS"/>
                          <a:cs typeface="Arial Unicode MS"/>
                        </a:rPr>
                        <a:t>2</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0"/>
                  </a:ext>
                </a:extLst>
              </a:tr>
              <a:tr h="226489">
                <a:tc>
                  <a:txBody>
                    <a:bodyPr/>
                    <a:lstStyle/>
                    <a:p>
                      <a:pPr>
                        <a:spcAft>
                          <a:spcPts val="0"/>
                        </a:spcAft>
                      </a:pPr>
                      <a:r>
                        <a:rPr lang="en-GB" sz="1200">
                          <a:effectLst/>
                          <a:latin typeface="Cambria"/>
                          <a:ea typeface="Arial Unicode MS"/>
                          <a:cs typeface="Arial Unicode MS"/>
                        </a:rPr>
                        <a:t>methotrexate: oral</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dirty="0">
                          <a:effectLst/>
                          <a:latin typeface="Cambria"/>
                          <a:ea typeface="Times New Roman"/>
                          <a:cs typeface="Arial"/>
                        </a:rPr>
                        <a:t> </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1"/>
                  </a:ext>
                </a:extLst>
              </a:tr>
              <a:tr h="205899">
                <a:tc>
                  <a:txBody>
                    <a:bodyPr/>
                    <a:lstStyle/>
                    <a:p>
                      <a:pPr>
                        <a:spcAft>
                          <a:spcPts val="0"/>
                        </a:spcAft>
                      </a:pPr>
                      <a:r>
                        <a:rPr lang="en-GB" sz="1200">
                          <a:effectLst/>
                          <a:latin typeface="Cambria"/>
                          <a:ea typeface="Arial Unicode MS"/>
                          <a:cs typeface="Arial Unicode MS"/>
                        </a:rPr>
                        <a:t>rituximab</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2"/>
                  </a:ext>
                </a:extLst>
              </a:tr>
              <a:tr h="205899">
                <a:tc>
                  <a:txBody>
                    <a:bodyPr/>
                    <a:lstStyle/>
                    <a:p>
                      <a:pPr>
                        <a:spcAft>
                          <a:spcPts val="0"/>
                        </a:spcAft>
                      </a:pPr>
                      <a:r>
                        <a:rPr lang="en-GB" sz="1200">
                          <a:effectLst/>
                          <a:latin typeface="Cambria"/>
                          <a:ea typeface="Arial Unicode MS"/>
                          <a:cs typeface="Arial Unicode MS"/>
                        </a:rPr>
                        <a:t>thioguanine (oral)</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3"/>
                  </a:ext>
                </a:extLst>
              </a:tr>
              <a:tr h="205899">
                <a:tc>
                  <a:txBody>
                    <a:bodyPr/>
                    <a:lstStyle/>
                    <a:p>
                      <a:pPr>
                        <a:spcAft>
                          <a:spcPts val="0"/>
                        </a:spcAft>
                      </a:pPr>
                      <a:r>
                        <a:rPr lang="en-GB" sz="1200">
                          <a:effectLst/>
                          <a:latin typeface="Cambria"/>
                          <a:ea typeface="Arial Unicode MS"/>
                          <a:cs typeface="Arial Unicode MS"/>
                        </a:rPr>
                        <a:t>vinblastine</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4"/>
                  </a:ext>
                </a:extLst>
              </a:tr>
              <a:tr h="205899">
                <a:tc>
                  <a:txBody>
                    <a:bodyPr/>
                    <a:lstStyle/>
                    <a:p>
                      <a:pPr>
                        <a:spcAft>
                          <a:spcPts val="0"/>
                        </a:spcAft>
                      </a:pPr>
                      <a:r>
                        <a:rPr lang="en-GB" sz="1200">
                          <a:effectLst/>
                          <a:latin typeface="Cambria"/>
                          <a:ea typeface="Arial Unicode MS"/>
                          <a:cs typeface="Arial Unicode MS"/>
                        </a:rPr>
                        <a:t>vincristine</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5"/>
                  </a:ext>
                </a:extLst>
              </a:tr>
              <a:tr h="395327">
                <a:tc>
                  <a:txBody>
                    <a:bodyPr/>
                    <a:lstStyle/>
                    <a:p>
                      <a:pPr>
                        <a:spcAft>
                          <a:spcPts val="0"/>
                        </a:spcAft>
                      </a:pPr>
                      <a:r>
                        <a:rPr lang="en-GB" sz="1200">
                          <a:effectLst/>
                          <a:latin typeface="Cambria"/>
                          <a:ea typeface="Arial Unicode MS"/>
                          <a:cs typeface="Arial Unicode MS"/>
                        </a:rPr>
                        <a:t>radiation to head/neck/extremities/cranium</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1200">
                          <a:effectLst/>
                          <a:latin typeface="Cambria"/>
                          <a:ea typeface="Times New Roman"/>
                          <a:cs typeface="Arial"/>
                        </a:rPr>
                        <a:t> </a:t>
                      </a:r>
                      <a:endParaRPr lang="en-IE"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6"/>
                  </a:ext>
                </a:extLst>
              </a:tr>
              <a:tr h="205899">
                <a:tc gridSpan="3">
                  <a:txBody>
                    <a:bodyPr/>
                    <a:lstStyle/>
                    <a:p>
                      <a:pPr>
                        <a:spcAft>
                          <a:spcPts val="0"/>
                        </a:spcAft>
                      </a:pPr>
                      <a:r>
                        <a:rPr lang="en-GB" sz="1200" dirty="0">
                          <a:effectLst/>
                          <a:latin typeface="Cambria"/>
                          <a:ea typeface="Arial Unicode MS"/>
                          <a:cs typeface="Arial Unicode MS"/>
                        </a:rPr>
                        <a:t>* associated with delayed nausea/vomiting</a:t>
                      </a:r>
                      <a:endParaRPr lang="en-IE"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15696662"/>
              </p:ext>
            </p:extLst>
          </p:nvPr>
        </p:nvGraphicFramePr>
        <p:xfrm>
          <a:off x="1115616" y="1556792"/>
          <a:ext cx="6921153" cy="508755"/>
        </p:xfrm>
        <a:graphic>
          <a:graphicData uri="http://schemas.openxmlformats.org/drawingml/2006/table">
            <a:tbl>
              <a:tblPr/>
              <a:tblGrid>
                <a:gridCol w="3456384">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872481">
                  <a:extLst>
                    <a:ext uri="{9D8B030D-6E8A-4147-A177-3AD203B41FA5}">
                      <a16:colId xmlns:a16="http://schemas.microsoft.com/office/drawing/2014/main" val="20002"/>
                    </a:ext>
                  </a:extLst>
                </a:gridCol>
              </a:tblGrid>
              <a:tr h="192395">
                <a:tc>
                  <a:txBody>
                    <a:bodyPr/>
                    <a:lstStyle/>
                    <a:p>
                      <a:pPr>
                        <a:spcAft>
                          <a:spcPts val="0"/>
                        </a:spcAft>
                      </a:pPr>
                      <a:r>
                        <a:rPr lang="en-GB" sz="1200" b="1" dirty="0">
                          <a:effectLst/>
                          <a:latin typeface="Cambria"/>
                          <a:ea typeface="Times New Roman"/>
                          <a:cs typeface="Arial"/>
                        </a:rPr>
                        <a:t>AGENT</a:t>
                      </a:r>
                      <a:endParaRPr lang="en-IE" sz="12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1200" b="1" dirty="0">
                          <a:effectLst/>
                          <a:latin typeface="Cambria"/>
                          <a:ea typeface="Times New Roman"/>
                          <a:cs typeface="Arial"/>
                        </a:rPr>
                        <a:t>EMETOGENICITY</a:t>
                      </a:r>
                      <a:endParaRPr lang="en-IE" sz="12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1200" b="1" dirty="0">
                          <a:effectLst/>
                          <a:latin typeface="Cambria"/>
                          <a:ea typeface="Times New Roman"/>
                          <a:cs typeface="Arial"/>
                        </a:rPr>
                        <a:t>RANK</a:t>
                      </a:r>
                      <a:endParaRPr lang="en-IE" sz="12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16360">
                <a:tc>
                  <a:txBody>
                    <a:bodyPr/>
                    <a:lstStyle/>
                    <a:p>
                      <a:pPr>
                        <a:spcAft>
                          <a:spcPts val="0"/>
                        </a:spcAft>
                      </a:pPr>
                      <a:r>
                        <a:rPr lang="en-GB" sz="1000" dirty="0">
                          <a:effectLst/>
                          <a:latin typeface="Cambria"/>
                          <a:ea typeface="Arial Unicode MS"/>
                          <a:cs typeface="Arial Unicode MS"/>
                        </a:rPr>
                        <a:t>(dose = cumulative dose/cycle</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mbria"/>
                          <a:ea typeface="Times New Roman"/>
                          <a:cs typeface="Arial"/>
                        </a:rPr>
                        <a:t>(anticipated rate of emesis if no antiemetic given)</a:t>
                      </a:r>
                      <a:endParaRPr lang="en-IE" sz="10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ambria"/>
                          <a:ea typeface="Times New Roman"/>
                          <a:cs typeface="Arial"/>
                        </a:rPr>
                        <a:t> </a:t>
                      </a:r>
                      <a:endParaRPr lang="en-IE" sz="800" dirty="0">
                        <a:effectLst/>
                        <a:latin typeface="Arial"/>
                        <a:ea typeface="Times New Roman"/>
                        <a:cs typeface="Times New Roman"/>
                      </a:endParaRPr>
                    </a:p>
                  </a:txBody>
                  <a:tcPr marL="6343" marR="6343" marT="63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173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pPr algn="l"/>
            <a:r>
              <a:rPr lang="en-IE" dirty="0"/>
              <a:t>Patient assessment</a:t>
            </a:r>
          </a:p>
        </p:txBody>
      </p:sp>
      <p:graphicFrame>
        <p:nvGraphicFramePr>
          <p:cNvPr id="4" name="Table 3"/>
          <p:cNvGraphicFramePr>
            <a:graphicFrameLocks noGrp="1"/>
          </p:cNvGraphicFramePr>
          <p:nvPr>
            <p:extLst>
              <p:ext uri="{D42A27DB-BD31-4B8C-83A1-F6EECF244321}">
                <p14:modId xmlns:p14="http://schemas.microsoft.com/office/powerpoint/2010/main" val="1556372342"/>
              </p:ext>
            </p:extLst>
          </p:nvPr>
        </p:nvGraphicFramePr>
        <p:xfrm>
          <a:off x="457202" y="1628800"/>
          <a:ext cx="8003231" cy="4754880"/>
        </p:xfrm>
        <a:graphic>
          <a:graphicData uri="http://schemas.openxmlformats.org/drawingml/2006/table">
            <a:tbl>
              <a:tblPr bandRow="1">
                <a:tableStyleId>{2D5ABB26-0587-4C30-8999-92F81FD0307C}</a:tableStyleId>
              </a:tblPr>
              <a:tblGrid>
                <a:gridCol w="238660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218492">
                <a:tc rowSpan="4">
                  <a:txBody>
                    <a:bodyPr/>
                    <a:lstStyle/>
                    <a:p>
                      <a:r>
                        <a:rPr lang="en-IE" sz="1800" dirty="0"/>
                        <a:t>Airway </a:t>
                      </a:r>
                    </a:p>
                    <a:p>
                      <a:r>
                        <a:rPr lang="en-IE" sz="1800" baseline="0" dirty="0"/>
                        <a:t>Breathing</a:t>
                      </a:r>
                      <a:endParaRPr lang="en-IE" sz="1800" dirty="0"/>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IE" sz="1800" dirty="0"/>
                        <a:t>Patent airway?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Noisy</a:t>
                      </a:r>
                      <a:r>
                        <a:rPr lang="en-IE" sz="1800" baseline="0" dirty="0"/>
                        <a:t> breathing?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4560">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Respiratory</a:t>
                      </a:r>
                      <a:r>
                        <a:rPr lang="en-IE" sz="1800" baseline="0" dirty="0"/>
                        <a:t>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a:t>Too fast or too slow?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59182">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a:t>Respiratory distress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a:t>Working too hard? Or not enough?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18492">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a:t>Oxygen saturation</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92273">
                <a:tc rowSpan="4">
                  <a:txBody>
                    <a:bodyPr/>
                    <a:lstStyle/>
                    <a:p>
                      <a:r>
                        <a:rPr lang="en-IE" sz="1800" dirty="0"/>
                        <a:t>Circulation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IE" sz="1800" dirty="0"/>
                        <a:t>Heart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Too fast? Too slow? Irregular?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192273">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Blood</a:t>
                      </a:r>
                      <a:r>
                        <a:rPr lang="en-IE" sz="1800" baseline="0" dirty="0"/>
                        <a:t> pressure</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Too high? Too low? Changed?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192273">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Capillary refill 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&gt;2 seconds?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192273">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Skin temperature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Febrile? or Check the feet – cold?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228340">
                <a:tc>
                  <a:txBody>
                    <a:bodyPr/>
                    <a:lstStyle/>
                    <a:p>
                      <a:r>
                        <a:rPr lang="en-IE" sz="1800" dirty="0"/>
                        <a:t>Disability</a:t>
                      </a:r>
                      <a:r>
                        <a:rPr lang="en-IE" sz="1800" baseline="0" dirty="0"/>
                        <a:t> (neurological)</a:t>
                      </a:r>
                      <a:endParaRPr lang="en-IE" sz="18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E" sz="1800" dirty="0"/>
                        <a:t>Conscious</a:t>
                      </a:r>
                      <a:r>
                        <a:rPr lang="en-IE" sz="1800" baseline="0" dirty="0"/>
                        <a:t> level</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E" sz="1800" dirty="0"/>
                        <a:t>AVPU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184537">
                <a:tc rowSpan="4">
                  <a:txBody>
                    <a:bodyPr/>
                    <a:lstStyle/>
                    <a:p>
                      <a:r>
                        <a:rPr lang="en-IE" sz="1800" dirty="0"/>
                        <a:t>Exposure</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r>
                        <a:rPr lang="en-IE" sz="1800" dirty="0"/>
                        <a:t>Temperature</a:t>
                      </a:r>
                      <a:endParaRPr lang="en-I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IE" sz="1800" dirty="0"/>
                        <a:t>Too warm?</a:t>
                      </a:r>
                      <a:r>
                        <a:rPr lang="en-IE" sz="1800" baseline="0" dirty="0"/>
                        <a:t>  Too cold?</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184537">
                <a:tc vMerge="1">
                  <a:txBody>
                    <a:bodyPr/>
                    <a:lstStyle/>
                    <a:p>
                      <a:endParaRPr lang="en-IE"/>
                    </a:p>
                  </a:txBody>
                  <a:tcPr/>
                </a:tc>
                <a:tc>
                  <a:txBody>
                    <a:bodyPr/>
                    <a:lstStyle/>
                    <a:p>
                      <a:r>
                        <a:rPr lang="en-IE" sz="1800" baseline="0" dirty="0"/>
                        <a:t>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IE" sz="1800" dirty="0"/>
                        <a:t>Needs more pain relief?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0"/>
                  </a:ext>
                </a:extLst>
              </a:tr>
              <a:tr h="184537">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Rash</a:t>
                      </a:r>
                      <a:r>
                        <a:rPr lang="en-IE" sz="1800" baseline="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IE" sz="1800" dirty="0"/>
                        <a:t>Allergy? Sepsis?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1"/>
                  </a:ext>
                </a:extLst>
              </a:tr>
              <a:tr h="184537">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a:t>Wounds</a:t>
                      </a:r>
                      <a:r>
                        <a:rPr lang="en-IE" sz="1800" baseline="0" dirty="0"/>
                        <a:t> </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r>
                        <a:rPr lang="en-IE" sz="1800" dirty="0"/>
                        <a:t>Bleeding? Discomfort? Infection?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15640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116632"/>
            <a:ext cx="7886700" cy="1325563"/>
          </a:xfrm>
          <a:solidFill>
            <a:schemeClr val="accent3">
              <a:lumMod val="20000"/>
              <a:lumOff val="80000"/>
            </a:schemeClr>
          </a:solidFill>
        </p:spPr>
        <p:txBody>
          <a:bodyPr>
            <a:noAutofit/>
          </a:bodyPr>
          <a:lstStyle/>
          <a:p>
            <a:pPr algn="ctr"/>
            <a:br>
              <a:rPr lang="en-US" sz="3200" b="1" dirty="0">
                <a:latin typeface="+mn-lt"/>
              </a:rPr>
            </a:br>
            <a:r>
              <a:rPr lang="en-US" sz="3200" b="1" dirty="0">
                <a:latin typeface="+mn-lt"/>
              </a:rPr>
              <a:t>INITIAL ANTIEMETIC SELECTION BASED ON EMETOGENICITY OF ANTINEOPLASTIC REGIMEN</a:t>
            </a:r>
            <a:br>
              <a:rPr lang="en-IE" sz="3200" b="1" dirty="0">
                <a:latin typeface="+mn-lt"/>
              </a:rPr>
            </a:br>
            <a:endParaRPr lang="en-IE" sz="32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735910"/>
              </p:ext>
            </p:extLst>
          </p:nvPr>
        </p:nvGraphicFramePr>
        <p:xfrm>
          <a:off x="899592" y="1556787"/>
          <a:ext cx="7416824" cy="4680525"/>
        </p:xfrm>
        <a:graphic>
          <a:graphicData uri="http://schemas.openxmlformats.org/drawingml/2006/table">
            <a:tbl>
              <a:tblPr/>
              <a:tblGrid>
                <a:gridCol w="2371323">
                  <a:extLst>
                    <a:ext uri="{9D8B030D-6E8A-4147-A177-3AD203B41FA5}">
                      <a16:colId xmlns:a16="http://schemas.microsoft.com/office/drawing/2014/main" val="20000"/>
                    </a:ext>
                  </a:extLst>
                </a:gridCol>
                <a:gridCol w="5045501">
                  <a:extLst>
                    <a:ext uri="{9D8B030D-6E8A-4147-A177-3AD203B41FA5}">
                      <a16:colId xmlns:a16="http://schemas.microsoft.com/office/drawing/2014/main" val="20001"/>
                    </a:ext>
                  </a:extLst>
                </a:gridCol>
              </a:tblGrid>
              <a:tr h="269895">
                <a:tc>
                  <a:txBody>
                    <a:bodyPr/>
                    <a:lstStyle/>
                    <a:p>
                      <a:pPr>
                        <a:spcAft>
                          <a:spcPts val="0"/>
                        </a:spcAft>
                      </a:pPr>
                      <a:r>
                        <a:rPr lang="en-GB" sz="1200" b="1" dirty="0">
                          <a:effectLst/>
                          <a:latin typeface="Cambria"/>
                          <a:ea typeface="Arial Unicode MS"/>
                          <a:cs typeface="Arial"/>
                        </a:rPr>
                        <a:t>EMETOGENIC        RANK</a:t>
                      </a:r>
                      <a:endParaRPr lang="en-IE" sz="12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effectLst/>
                          <a:latin typeface="Cambria"/>
                          <a:ea typeface="Arial Unicode MS"/>
                          <a:cs typeface="Arial"/>
                        </a:rPr>
                        <a:t>  RECOMMENDED ANTIEMETIC AGENTS DURING ACUTE PHASE  </a:t>
                      </a:r>
                      <a:endParaRPr lang="en-IE" sz="12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3312">
                <a:tc>
                  <a:txBody>
                    <a:bodyPr/>
                    <a:lstStyle/>
                    <a:p>
                      <a:pPr>
                        <a:spcAft>
                          <a:spcPts val="0"/>
                        </a:spcAft>
                      </a:pPr>
                      <a:r>
                        <a:rPr lang="en-GB" sz="1000" dirty="0">
                          <a:effectLst/>
                          <a:latin typeface="Cambria"/>
                          <a:ea typeface="Arial Unicode MS"/>
                          <a:cs typeface="Arial"/>
                        </a:rPr>
                        <a:t>VERY HIGH                                  Rank ≥ 4</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5050"/>
                    </a:solidFill>
                  </a:tcPr>
                </a:tc>
                <a:tc>
                  <a:txBody>
                    <a:bodyPr/>
                    <a:lstStyle/>
                    <a:p>
                      <a:pPr>
                        <a:spcAft>
                          <a:spcPts val="0"/>
                        </a:spcAft>
                      </a:pPr>
                      <a:r>
                        <a:rPr lang="en-GB" sz="1000" u="none" strike="noStrike">
                          <a:effectLst/>
                          <a:latin typeface="Cambria"/>
                          <a:ea typeface="Arial Unicode MS"/>
                          <a:cs typeface="Arial"/>
                        </a:rPr>
                        <a:t> </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5050"/>
                    </a:solidFill>
                  </a:tcPr>
                </a:tc>
                <a:extLst>
                  <a:ext uri="{0D108BD9-81ED-4DB2-BD59-A6C34878D82A}">
                    <a16:rowId xmlns:a16="http://schemas.microsoft.com/office/drawing/2014/main" val="10001"/>
                  </a:ext>
                </a:extLst>
              </a:tr>
              <a:tr h="316447">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Arial Unicode MS"/>
                          <a:cs typeface="Arial"/>
                        </a:rPr>
                        <a:t>Ondansetron PO (see Table 3 for dose) or IV 5 mg/m</a:t>
                      </a:r>
                      <a:r>
                        <a:rPr lang="en-GB" sz="1000" baseline="30000">
                          <a:effectLst/>
                          <a:latin typeface="Cambria"/>
                          <a:ea typeface="Arial Unicode MS"/>
                          <a:cs typeface="Arial"/>
                        </a:rPr>
                        <a:t>2 </a:t>
                      </a:r>
                      <a:r>
                        <a:rPr lang="en-GB" sz="1000">
                          <a:effectLst/>
                          <a:latin typeface="Cambria"/>
                          <a:ea typeface="Arial Unicode MS"/>
                          <a:cs typeface="Arial"/>
                        </a:rPr>
                        <a:t>(max 8mg) pre-chemo and then 8 hourly</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2"/>
                  </a:ext>
                </a:extLst>
              </a:tr>
              <a:tr h="161515">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a:effectLst/>
                          <a:latin typeface="Cambria"/>
                          <a:ea typeface="Arial Unicode MS"/>
                          <a:cs typeface="Arial"/>
                        </a:rPr>
                        <a:t>AND</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3"/>
                  </a:ext>
                </a:extLst>
              </a:tr>
              <a:tr h="638532">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dirty="0">
                          <a:effectLst/>
                          <a:latin typeface="Cambria"/>
                          <a:ea typeface="Arial Unicode MS"/>
                          <a:cs typeface="Arial"/>
                        </a:rPr>
                        <a:t>dexamethasone*</a:t>
                      </a:r>
                      <a:r>
                        <a:rPr lang="en-GB" sz="1000" b="1" dirty="0">
                          <a:effectLst/>
                          <a:latin typeface="Cambria"/>
                          <a:ea typeface="Arial Unicode MS"/>
                          <a:cs typeface="Arial"/>
                        </a:rPr>
                        <a:t> 6</a:t>
                      </a:r>
                      <a:r>
                        <a:rPr lang="en-GB" sz="1000" dirty="0">
                          <a:effectLst/>
                          <a:latin typeface="Cambria"/>
                          <a:ea typeface="Arial Unicode MS"/>
                          <a:cs typeface="Arial"/>
                        </a:rPr>
                        <a:t> mg/m² (max </a:t>
                      </a:r>
                      <a:r>
                        <a:rPr lang="en-GB" sz="1000" b="1" dirty="0">
                          <a:effectLst/>
                          <a:latin typeface="Cambria"/>
                          <a:ea typeface="Arial Unicode MS"/>
                          <a:cs typeface="Arial"/>
                        </a:rPr>
                        <a:t>12</a:t>
                      </a:r>
                      <a:r>
                        <a:rPr lang="en-GB" sz="1000" dirty="0">
                          <a:effectLst/>
                          <a:latin typeface="Cambria"/>
                          <a:ea typeface="Arial Unicode MS"/>
                          <a:cs typeface="Arial"/>
                        </a:rPr>
                        <a:t> mg/dose) pre-chemo PO/IV over at least 10 minutes and 12hourly thereafter, for duration of chemotherapy administration and 48 hours thereafter if risk of delayed nausea/vomiting (aim for maximum period ≤ 6 total days administration)</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4"/>
                  </a:ext>
                </a:extLst>
              </a:tr>
              <a:tr h="161515">
                <a:tc>
                  <a:txBody>
                    <a:bodyPr/>
                    <a:lstStyle/>
                    <a:p>
                      <a:pPr>
                        <a:spcAft>
                          <a:spcPts val="0"/>
                        </a:spcAft>
                      </a:pPr>
                      <a:r>
                        <a:rPr lang="en-GB" sz="1000">
                          <a:effectLst/>
                          <a:latin typeface="Cambria"/>
                          <a:ea typeface="Arial Unicode MS"/>
                          <a:cs typeface="Arial"/>
                        </a:rPr>
                        <a:t> </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5"/>
                  </a:ext>
                </a:extLst>
              </a:tr>
              <a:tr h="161515">
                <a:tc>
                  <a:txBody>
                    <a:bodyPr/>
                    <a:lstStyle/>
                    <a:p>
                      <a:pPr>
                        <a:spcAft>
                          <a:spcPts val="0"/>
                        </a:spcAft>
                      </a:pPr>
                      <a:r>
                        <a:rPr lang="en-GB" sz="1000">
                          <a:effectLst/>
                          <a:latin typeface="Cambria"/>
                          <a:ea typeface="Arial Unicode MS"/>
                          <a:cs typeface="Arial"/>
                        </a:rPr>
                        <a:t> </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tc>
                  <a:txBody>
                    <a:bodyPr/>
                    <a:lstStyle/>
                    <a:p>
                      <a:pPr>
                        <a:spcAft>
                          <a:spcPts val="0"/>
                        </a:spcAft>
                      </a:pPr>
                      <a:r>
                        <a:rPr lang="en-GB" sz="1000" u="sng" dirty="0">
                          <a:effectLst/>
                          <a:latin typeface="Cambria"/>
                          <a:ea typeface="Arial Unicode MS"/>
                          <a:cs typeface="Arial"/>
                        </a:rPr>
                        <a:t>Children ≥ 12 </a:t>
                      </a:r>
                      <a:r>
                        <a:rPr lang="en-GB" sz="1000" u="sng" dirty="0" err="1">
                          <a:effectLst/>
                          <a:latin typeface="Cambria"/>
                          <a:ea typeface="Arial Unicode MS"/>
                          <a:cs typeface="Arial"/>
                        </a:rPr>
                        <a:t>yrs</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5050"/>
                    </a:solidFill>
                  </a:tcPr>
                </a:tc>
                <a:extLst>
                  <a:ext uri="{0D108BD9-81ED-4DB2-BD59-A6C34878D82A}">
                    <a16:rowId xmlns:a16="http://schemas.microsoft.com/office/drawing/2014/main" val="10006"/>
                  </a:ext>
                </a:extLst>
              </a:tr>
              <a:tr h="512141">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5050"/>
                    </a:solidFill>
                  </a:tcPr>
                </a:tc>
                <a:tc>
                  <a:txBody>
                    <a:bodyPr/>
                    <a:lstStyle/>
                    <a:p>
                      <a:pPr>
                        <a:spcAft>
                          <a:spcPts val="0"/>
                        </a:spcAft>
                      </a:pPr>
                      <a:r>
                        <a:rPr lang="en-GB" sz="1000" dirty="0">
                          <a:effectLst/>
                          <a:latin typeface="Cambria"/>
                          <a:ea typeface="Arial Unicode MS"/>
                          <a:cs typeface="Arial"/>
                        </a:rPr>
                        <a:t>If </a:t>
                      </a:r>
                      <a:r>
                        <a:rPr lang="en-GB" sz="1000" dirty="0" err="1">
                          <a:effectLst/>
                          <a:latin typeface="Cambria"/>
                          <a:ea typeface="Arial Unicode MS"/>
                          <a:cs typeface="Arial"/>
                        </a:rPr>
                        <a:t>Aprepitant</a:t>
                      </a:r>
                      <a:r>
                        <a:rPr lang="en-GB" sz="1000" dirty="0">
                          <a:effectLst/>
                          <a:latin typeface="Cambria"/>
                          <a:ea typeface="Arial Unicode MS"/>
                          <a:cs typeface="Arial"/>
                        </a:rPr>
                        <a:t> is available it may be added into the above regimen as 125mg PO one hour pre chemotherapy on Day 1, followed by 80mg PO in the morning Day 2 and 3 only. If this is given then reduce the dexamethasone dose by 50%</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0007"/>
                  </a:ext>
                </a:extLst>
              </a:tr>
              <a:tr h="259363">
                <a:tc>
                  <a:txBody>
                    <a:bodyPr/>
                    <a:lstStyle/>
                    <a:p>
                      <a:pPr>
                        <a:spcAft>
                          <a:spcPts val="0"/>
                        </a:spcAft>
                      </a:pPr>
                      <a:r>
                        <a:rPr lang="en-GB" sz="1000">
                          <a:effectLst/>
                          <a:latin typeface="Cambria"/>
                          <a:ea typeface="Arial Unicode MS"/>
                          <a:cs typeface="Arial"/>
                        </a:rPr>
                        <a:t>HIGH</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tc>
                  <a:txBody>
                    <a:bodyPr/>
                    <a:lstStyle/>
                    <a:p>
                      <a:pPr>
                        <a:spcAft>
                          <a:spcPts val="0"/>
                        </a:spcAft>
                      </a:pPr>
                      <a:r>
                        <a:rPr lang="en-GB" sz="1000" dirty="0" err="1">
                          <a:effectLst/>
                          <a:latin typeface="Cambria"/>
                          <a:ea typeface="Arial Unicode MS"/>
                          <a:cs typeface="Arial"/>
                        </a:rPr>
                        <a:t>Ondansetron</a:t>
                      </a:r>
                      <a:r>
                        <a:rPr lang="en-GB" sz="1000" dirty="0">
                          <a:effectLst/>
                          <a:latin typeface="Cambria"/>
                          <a:ea typeface="Arial Unicode MS"/>
                          <a:cs typeface="Arial"/>
                        </a:rPr>
                        <a:t> PO (see Table 3 for dose) or IV 5 mg/m</a:t>
                      </a:r>
                      <a:r>
                        <a:rPr lang="en-GB" sz="1000" baseline="30000" dirty="0">
                          <a:effectLst/>
                          <a:latin typeface="Cambria"/>
                          <a:ea typeface="Arial Unicode MS"/>
                          <a:cs typeface="Arial"/>
                        </a:rPr>
                        <a:t>2 </a:t>
                      </a:r>
                      <a:r>
                        <a:rPr lang="en-GB" sz="1000" dirty="0">
                          <a:effectLst/>
                          <a:latin typeface="Cambria"/>
                          <a:ea typeface="Arial Unicode MS"/>
                          <a:cs typeface="Arial"/>
                        </a:rPr>
                        <a:t>(max 8mg) pre-chemo and 8 hourly</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extLst>
                  <a:ext uri="{0D108BD9-81ED-4DB2-BD59-A6C34878D82A}">
                    <a16:rowId xmlns:a16="http://schemas.microsoft.com/office/drawing/2014/main" val="10008"/>
                  </a:ext>
                </a:extLst>
              </a:tr>
              <a:tr h="161515">
                <a:tc>
                  <a:txBody>
                    <a:bodyPr/>
                    <a:lstStyle/>
                    <a:p>
                      <a:pPr>
                        <a:spcAft>
                          <a:spcPts val="0"/>
                        </a:spcAft>
                      </a:pPr>
                      <a:r>
                        <a:rPr lang="en-GB" sz="1000">
                          <a:effectLst/>
                          <a:latin typeface="Cambria"/>
                          <a:ea typeface="Arial Unicode MS"/>
                          <a:cs typeface="Arial"/>
                        </a:rPr>
                        <a:t>Rank 3</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tc>
                  <a:txBody>
                    <a:bodyPr/>
                    <a:lstStyle/>
                    <a:p>
                      <a:pPr>
                        <a:spcAft>
                          <a:spcPts val="0"/>
                        </a:spcAft>
                      </a:pPr>
                      <a:r>
                        <a:rPr lang="en-GB" sz="1000" dirty="0">
                          <a:effectLst/>
                          <a:latin typeface="Cambria"/>
                          <a:ea typeface="Arial Unicode MS"/>
                          <a:cs typeface="Arial"/>
                        </a:rPr>
                        <a:t>AND</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00"/>
                    </a:solidFill>
                  </a:tcPr>
                </a:tc>
                <a:extLst>
                  <a:ext uri="{0D108BD9-81ED-4DB2-BD59-A6C34878D82A}">
                    <a16:rowId xmlns:a16="http://schemas.microsoft.com/office/drawing/2014/main" val="10009"/>
                  </a:ext>
                </a:extLst>
              </a:tr>
              <a:tr h="638532">
                <a:tc>
                  <a:txBody>
                    <a:bodyPr/>
                    <a:lstStyle/>
                    <a:p>
                      <a:pPr>
                        <a:spcAft>
                          <a:spcPts val="0"/>
                        </a:spcAft>
                      </a:pPr>
                      <a:r>
                        <a:rPr lang="en-GB" sz="1000">
                          <a:effectLst/>
                          <a:latin typeface="Cambria"/>
                          <a:ea typeface="Arial Unicode MS"/>
                          <a:cs typeface="Arial"/>
                        </a:rPr>
                        <a:t> </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00"/>
                    </a:solidFill>
                  </a:tcPr>
                </a:tc>
                <a:tc>
                  <a:txBody>
                    <a:bodyPr/>
                    <a:lstStyle/>
                    <a:p>
                      <a:pPr>
                        <a:spcAft>
                          <a:spcPts val="0"/>
                        </a:spcAft>
                      </a:pPr>
                      <a:r>
                        <a:rPr lang="en-GB" sz="1000" dirty="0">
                          <a:effectLst/>
                          <a:latin typeface="Cambria"/>
                          <a:ea typeface="Arial Unicode MS"/>
                          <a:cs typeface="Arial"/>
                        </a:rPr>
                        <a:t>dexamethasone* 4 mg/m² (max 8 mg/dose) pre-chemo PO/IV over at least 10 minutes and 12 hourly thereafter for duration of chemotherapy administration and 48 hours thereafter if risk of delayed nausea/vomiting (aim for maximum period ≤ 6 total days administration)</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10"/>
                  </a:ext>
                </a:extLst>
              </a:tr>
              <a:tr h="259363">
                <a:tc>
                  <a:txBody>
                    <a:bodyPr/>
                    <a:lstStyle/>
                    <a:p>
                      <a:pPr>
                        <a:spcAft>
                          <a:spcPts val="0"/>
                        </a:spcAft>
                      </a:pPr>
                      <a:r>
                        <a:rPr lang="en-GB" sz="1000">
                          <a:effectLst/>
                          <a:latin typeface="Cambria"/>
                          <a:ea typeface="Arial Unicode MS"/>
                          <a:cs typeface="Arial"/>
                        </a:rPr>
                        <a:t>MODERATE</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AF00"/>
                    </a:solidFill>
                  </a:tcPr>
                </a:tc>
                <a:tc>
                  <a:txBody>
                    <a:bodyPr/>
                    <a:lstStyle/>
                    <a:p>
                      <a:pPr>
                        <a:spcAft>
                          <a:spcPts val="0"/>
                        </a:spcAft>
                      </a:pPr>
                      <a:r>
                        <a:rPr lang="en-GB" sz="1000" dirty="0" err="1">
                          <a:effectLst/>
                          <a:latin typeface="Cambria"/>
                          <a:ea typeface="Arial Unicode MS"/>
                          <a:cs typeface="Arial"/>
                        </a:rPr>
                        <a:t>ondansetron</a:t>
                      </a:r>
                      <a:r>
                        <a:rPr lang="en-GB" sz="1000" dirty="0">
                          <a:effectLst/>
                          <a:latin typeface="Cambria"/>
                          <a:ea typeface="Arial Unicode MS"/>
                          <a:cs typeface="Arial"/>
                        </a:rPr>
                        <a:t> PO (see Table 3 for dose) or IV 5 mg/m</a:t>
                      </a:r>
                      <a:r>
                        <a:rPr lang="en-GB" sz="1000" baseline="30000" dirty="0">
                          <a:effectLst/>
                          <a:latin typeface="Cambria"/>
                          <a:ea typeface="Arial Unicode MS"/>
                          <a:cs typeface="Arial"/>
                        </a:rPr>
                        <a:t>2 </a:t>
                      </a:r>
                      <a:r>
                        <a:rPr lang="en-GB" sz="1000" dirty="0">
                          <a:effectLst/>
                          <a:latin typeface="Cambria"/>
                          <a:ea typeface="Arial Unicode MS"/>
                          <a:cs typeface="Arial"/>
                        </a:rPr>
                        <a:t>(max 8mg) pre-chemo and 8 hourly</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AF00"/>
                    </a:solidFill>
                  </a:tcPr>
                </a:tc>
                <a:extLst>
                  <a:ext uri="{0D108BD9-81ED-4DB2-BD59-A6C34878D82A}">
                    <a16:rowId xmlns:a16="http://schemas.microsoft.com/office/drawing/2014/main" val="10011"/>
                  </a:ext>
                </a:extLst>
              </a:tr>
              <a:tr h="161515">
                <a:tc>
                  <a:txBody>
                    <a:bodyPr/>
                    <a:lstStyle/>
                    <a:p>
                      <a:pPr>
                        <a:spcAft>
                          <a:spcPts val="0"/>
                        </a:spcAft>
                      </a:pPr>
                      <a:r>
                        <a:rPr lang="en-GB" sz="1000">
                          <a:effectLst/>
                          <a:latin typeface="Cambria"/>
                          <a:ea typeface="Arial Unicode MS"/>
                          <a:cs typeface="Arial"/>
                        </a:rPr>
                        <a:t>Rank 2</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AF00"/>
                    </a:solidFill>
                  </a:tcPr>
                </a:tc>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AF00"/>
                    </a:solidFill>
                  </a:tcPr>
                </a:tc>
                <a:extLst>
                  <a:ext uri="{0D108BD9-81ED-4DB2-BD59-A6C34878D82A}">
                    <a16:rowId xmlns:a16="http://schemas.microsoft.com/office/drawing/2014/main" val="10012"/>
                  </a:ext>
                </a:extLst>
              </a:tr>
              <a:tr h="259363">
                <a:tc>
                  <a:txBody>
                    <a:bodyPr/>
                    <a:lstStyle/>
                    <a:p>
                      <a:pPr>
                        <a:spcAft>
                          <a:spcPts val="0"/>
                        </a:spcAft>
                      </a:pPr>
                      <a:r>
                        <a:rPr lang="en-GB" sz="1000">
                          <a:effectLst/>
                          <a:latin typeface="Cambria"/>
                          <a:ea typeface="Arial Unicode MS"/>
                          <a:cs typeface="Arial"/>
                        </a:rPr>
                        <a:t>LOW</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tc>
                  <a:txBody>
                    <a:bodyPr/>
                    <a:lstStyle/>
                    <a:p>
                      <a:pPr>
                        <a:spcAft>
                          <a:spcPts val="0"/>
                        </a:spcAft>
                      </a:pPr>
                      <a:r>
                        <a:rPr lang="en-GB" sz="1000" dirty="0" err="1">
                          <a:effectLst/>
                          <a:latin typeface="Cambria"/>
                          <a:ea typeface="Arial Unicode MS"/>
                          <a:cs typeface="Arial"/>
                        </a:rPr>
                        <a:t>ondansetron</a:t>
                      </a:r>
                      <a:r>
                        <a:rPr lang="en-GB" sz="1000" dirty="0">
                          <a:effectLst/>
                          <a:latin typeface="Cambria"/>
                          <a:ea typeface="Arial Unicode MS"/>
                          <a:cs typeface="Arial"/>
                        </a:rPr>
                        <a:t> PO (see Table 3 for dose) or IV 3 mg/m</a:t>
                      </a:r>
                      <a:r>
                        <a:rPr lang="en-GB" sz="1000" baseline="30000" dirty="0">
                          <a:effectLst/>
                          <a:latin typeface="Cambria"/>
                          <a:ea typeface="Arial Unicode MS"/>
                          <a:cs typeface="Arial"/>
                        </a:rPr>
                        <a:t>2 </a:t>
                      </a:r>
                      <a:r>
                        <a:rPr lang="en-GB" sz="1000" dirty="0">
                          <a:effectLst/>
                          <a:latin typeface="Cambria"/>
                          <a:ea typeface="Arial Unicode MS"/>
                          <a:cs typeface="Arial"/>
                        </a:rPr>
                        <a:t>(max 8mg) pre-chemo and 8 hourly</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extLst>
                  <a:ext uri="{0D108BD9-81ED-4DB2-BD59-A6C34878D82A}">
                    <a16:rowId xmlns:a16="http://schemas.microsoft.com/office/drawing/2014/main" val="10013"/>
                  </a:ext>
                </a:extLst>
              </a:tr>
              <a:tr h="161515">
                <a:tc>
                  <a:txBody>
                    <a:bodyPr/>
                    <a:lstStyle/>
                    <a:p>
                      <a:pPr>
                        <a:spcAft>
                          <a:spcPts val="0"/>
                        </a:spcAft>
                      </a:pPr>
                      <a:r>
                        <a:rPr lang="en-GB" sz="1000">
                          <a:effectLst/>
                          <a:latin typeface="Cambria"/>
                          <a:ea typeface="Arial Unicode MS"/>
                          <a:cs typeface="Arial"/>
                        </a:rPr>
                        <a:t>Rank 1</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tc>
                  <a:txBody>
                    <a:bodyPr/>
                    <a:lstStyle/>
                    <a:p>
                      <a:pPr>
                        <a:spcAft>
                          <a:spcPts val="0"/>
                        </a:spcAft>
                      </a:pPr>
                      <a:r>
                        <a:rPr lang="en-GB" sz="1000" dirty="0">
                          <a:effectLst/>
                          <a:latin typeface="Cambria"/>
                          <a:ea typeface="Arial Unicode MS"/>
                          <a:cs typeface="Arial"/>
                        </a:rPr>
                        <a:t> </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14"/>
                  </a:ext>
                </a:extLst>
              </a:tr>
              <a:tr h="161515">
                <a:tc>
                  <a:txBody>
                    <a:bodyPr/>
                    <a:lstStyle/>
                    <a:p>
                      <a:pPr>
                        <a:spcAft>
                          <a:spcPts val="0"/>
                        </a:spcAft>
                      </a:pPr>
                      <a:r>
                        <a:rPr lang="en-GB" sz="1000">
                          <a:effectLst/>
                          <a:latin typeface="Cambria"/>
                          <a:ea typeface="Arial Unicode MS"/>
                          <a:cs typeface="Arial"/>
                        </a:rPr>
                        <a:t>MINIMAL</a:t>
                      </a:r>
                      <a:endParaRPr lang="en-IE" sz="10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spcAft>
                          <a:spcPts val="0"/>
                        </a:spcAft>
                      </a:pPr>
                      <a:r>
                        <a:rPr lang="en-GB" sz="1000" dirty="0">
                          <a:effectLst/>
                          <a:latin typeface="Cambria"/>
                          <a:ea typeface="Arial Unicode MS"/>
                          <a:cs typeface="Arial"/>
                        </a:rPr>
                        <a:t>None</a:t>
                      </a:r>
                      <a:endParaRPr lang="en-IE" sz="10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0015"/>
                  </a:ext>
                </a:extLst>
              </a:tr>
              <a:tr h="132972">
                <a:tc>
                  <a:txBody>
                    <a:bodyPr/>
                    <a:lstStyle/>
                    <a:p>
                      <a:pPr>
                        <a:spcAft>
                          <a:spcPts val="0"/>
                        </a:spcAft>
                      </a:pPr>
                      <a:r>
                        <a:rPr lang="en-GB" sz="800">
                          <a:effectLst/>
                          <a:latin typeface="Cambria"/>
                          <a:ea typeface="Arial Unicode MS"/>
                          <a:cs typeface="Arial"/>
                        </a:rPr>
                        <a:t>Rank 0</a:t>
                      </a:r>
                      <a:endParaRPr lang="en-IE" sz="80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GB" sz="800" dirty="0">
                          <a:effectLst/>
                          <a:latin typeface="Cambria"/>
                          <a:ea typeface="Arial Unicode MS"/>
                          <a:cs typeface="Arial"/>
                        </a:rPr>
                        <a:t> </a:t>
                      </a:r>
                      <a:endParaRPr lang="en-IE" sz="800" dirty="0">
                        <a:effectLst/>
                        <a:latin typeface="Arial"/>
                        <a:ea typeface="Times New Roman"/>
                        <a:cs typeface="Times New Roman"/>
                      </a:endParaRPr>
                    </a:p>
                  </a:txBody>
                  <a:tcPr marL="6475" marR="6475" marT="64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395536" y="6237312"/>
            <a:ext cx="82799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8" charset="0"/>
                <a:ea typeface="Arial Unicode MS" pitchFamily="34" charset="-128"/>
                <a:cs typeface="Arial" pitchFamily="34" charset="0"/>
              </a:rPr>
              <a:t> * Use of dexamethasone may be contraindicated if the protocol prohibits its use as an antiemetic or in patients receiving treatment for brain </a:t>
            </a:r>
            <a:r>
              <a:rPr kumimoji="0" lang="en-US" sz="1200" b="0" i="0" u="none" strike="noStrike" cap="none" normalizeH="0" baseline="0" dirty="0" err="1">
                <a:ln>
                  <a:noFill/>
                </a:ln>
                <a:solidFill>
                  <a:schemeClr val="tx1"/>
                </a:solidFill>
                <a:effectLst/>
                <a:latin typeface="Cambria" pitchFamily="18" charset="0"/>
                <a:ea typeface="Arial Unicode MS" pitchFamily="34" charset="-128"/>
                <a:cs typeface="Arial" pitchFamily="34" charset="0"/>
              </a:rPr>
              <a:t>tumours</a:t>
            </a:r>
            <a:r>
              <a:rPr kumimoji="0" lang="en-US" sz="1200" b="0" i="0" u="none" strike="noStrike" cap="none" normalizeH="0" baseline="0" dirty="0">
                <a:ln>
                  <a:noFill/>
                </a:ln>
                <a:solidFill>
                  <a:schemeClr val="tx1"/>
                </a:solidFill>
                <a:effectLst/>
                <a:latin typeface="Cambria" pitchFamily="18" charset="0"/>
                <a:ea typeface="Arial Unicode MS" pitchFamily="34" charset="-128"/>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8022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375245"/>
            <a:ext cx="8280920" cy="1253555"/>
          </a:xfrm>
          <a:solidFill>
            <a:schemeClr val="bg1">
              <a:lumMod val="95000"/>
            </a:schemeClr>
          </a:solidFill>
        </p:spPr>
        <p:txBody>
          <a:bodyPr/>
          <a:lstStyle/>
          <a:p>
            <a:pPr lvl="0"/>
            <a:r>
              <a:rPr lang="en-US" sz="1200" b="1" dirty="0">
                <a:latin typeface="+mn-lt"/>
                <a:ea typeface="Arial Unicode MS" pitchFamily="34" charset="-128"/>
                <a:cs typeface="Arial" pitchFamily="34" charset="0"/>
              </a:rPr>
              <a:t>ORAL ONDANSETRON DOSE</a:t>
            </a:r>
            <a:br>
              <a:rPr lang="en-IE" sz="1200" b="1" dirty="0">
                <a:latin typeface="+mn-lt"/>
                <a:cs typeface="Arial" pitchFamily="34" charset="0"/>
              </a:rPr>
            </a:br>
            <a:endParaRPr lang="en-IE" sz="1200" b="1" dirty="0">
              <a:latin typeface="+mn-lt"/>
            </a:endParaRP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745846624"/>
              </p:ext>
            </p:extLst>
          </p:nvPr>
        </p:nvGraphicFramePr>
        <p:xfrm>
          <a:off x="2908106" y="404664"/>
          <a:ext cx="2717800" cy="1114425"/>
        </p:xfrm>
        <a:graphic>
          <a:graphicData uri="http://schemas.openxmlformats.org/drawingml/2006/table">
            <a:tbl>
              <a:tblPr>
                <a:tableStyleId>{5C22544A-7EE6-4342-B048-85BDC9FD1C3A}</a:tableStyleId>
              </a:tblPr>
              <a:tblGrid>
                <a:gridCol w="889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200025">
                <a:tc>
                  <a:txBody>
                    <a:bodyPr/>
                    <a:lstStyle/>
                    <a:p>
                      <a:pPr>
                        <a:spcAft>
                          <a:spcPts val="0"/>
                        </a:spcAft>
                      </a:pPr>
                      <a:r>
                        <a:rPr lang="en-GB" sz="1200" dirty="0">
                          <a:effectLst/>
                        </a:rPr>
                        <a:t>Weight</a:t>
                      </a:r>
                      <a:endParaRPr lang="en-IE" sz="1200" dirty="0">
                        <a:effectLst/>
                        <a:latin typeface="Arial"/>
                        <a:ea typeface="Times New Roman"/>
                        <a:cs typeface="Times New Roman"/>
                      </a:endParaRPr>
                    </a:p>
                  </a:txBody>
                  <a:tcPr marL="68580" marR="68580" marT="0" marB="0" anchor="b">
                    <a:solidFill>
                      <a:schemeClr val="accent1">
                        <a:lumMod val="40000"/>
                        <a:lumOff val="60000"/>
                      </a:schemeClr>
                    </a:solidFill>
                  </a:tcPr>
                </a:tc>
                <a:tc>
                  <a:txBody>
                    <a:bodyPr/>
                    <a:lstStyle/>
                    <a:p>
                      <a:pPr>
                        <a:spcAft>
                          <a:spcPts val="0"/>
                        </a:spcAft>
                      </a:pPr>
                      <a:r>
                        <a:rPr lang="en-GB" sz="1200">
                          <a:effectLst/>
                        </a:rPr>
                        <a:t>Oral Ondansetron dose</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val="10000"/>
                  </a:ext>
                </a:extLst>
              </a:tr>
              <a:tr h="161925">
                <a:tc gridSpan="2">
                  <a:txBody>
                    <a:bodyPr/>
                    <a:lstStyle/>
                    <a:p>
                      <a:pPr>
                        <a:spcAft>
                          <a:spcPts val="0"/>
                        </a:spcAft>
                      </a:pPr>
                      <a:r>
                        <a:rPr lang="en-GB" sz="1200" dirty="0">
                          <a:effectLst/>
                        </a:rPr>
                        <a:t> </a:t>
                      </a:r>
                      <a:endParaRPr lang="en-IE" sz="1200" dirty="0">
                        <a:effectLst/>
                        <a:latin typeface="Arial"/>
                        <a:ea typeface="Times New Roman"/>
                        <a:cs typeface="Times New Roman"/>
                      </a:endParaRPr>
                    </a:p>
                  </a:txBody>
                  <a:tcPr marL="68580" marR="68580" marT="0" marB="0" anchor="b">
                    <a:solidFill>
                      <a:schemeClr val="accent1">
                        <a:lumMod val="40000"/>
                        <a:lumOff val="60000"/>
                      </a:schemeClr>
                    </a:solidFill>
                  </a:tcPr>
                </a:tc>
                <a:tc hMerge="1">
                  <a:txBody>
                    <a:bodyPr/>
                    <a:lstStyle/>
                    <a:p>
                      <a:endParaRPr lang="en-IE"/>
                    </a:p>
                  </a:txBody>
                  <a:tcPr/>
                </a:tc>
                <a:extLst>
                  <a:ext uri="{0D108BD9-81ED-4DB2-BD59-A6C34878D82A}">
                    <a16:rowId xmlns:a16="http://schemas.microsoft.com/office/drawing/2014/main" val="10001"/>
                  </a:ext>
                </a:extLst>
              </a:tr>
              <a:tr h="161925">
                <a:tc>
                  <a:txBody>
                    <a:bodyPr/>
                    <a:lstStyle/>
                    <a:p>
                      <a:pPr>
                        <a:spcAft>
                          <a:spcPts val="0"/>
                        </a:spcAft>
                      </a:pPr>
                      <a:r>
                        <a:rPr lang="en-GB" sz="1200">
                          <a:effectLst/>
                        </a:rPr>
                        <a:t>&lt; 5 kg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tc>
                  <a:txBody>
                    <a:bodyPr/>
                    <a:lstStyle/>
                    <a:p>
                      <a:pPr algn="ctr">
                        <a:spcAft>
                          <a:spcPts val="0"/>
                        </a:spcAft>
                      </a:pPr>
                      <a:r>
                        <a:rPr lang="en-GB" sz="1200">
                          <a:effectLst/>
                        </a:rPr>
                        <a:t>1 mg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val="10002"/>
                  </a:ext>
                </a:extLst>
              </a:tr>
              <a:tr h="161925">
                <a:tc>
                  <a:txBody>
                    <a:bodyPr/>
                    <a:lstStyle/>
                    <a:p>
                      <a:pPr>
                        <a:spcAft>
                          <a:spcPts val="0"/>
                        </a:spcAft>
                      </a:pPr>
                      <a:r>
                        <a:rPr lang="en-GB" sz="1200">
                          <a:effectLst/>
                        </a:rPr>
                        <a:t>6 - 15 kg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tc>
                  <a:txBody>
                    <a:bodyPr/>
                    <a:lstStyle/>
                    <a:p>
                      <a:pPr algn="ctr">
                        <a:spcAft>
                          <a:spcPts val="0"/>
                        </a:spcAft>
                      </a:pPr>
                      <a:r>
                        <a:rPr lang="en-GB" sz="1200">
                          <a:effectLst/>
                        </a:rPr>
                        <a:t>2 mg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val="10003"/>
                  </a:ext>
                </a:extLst>
              </a:tr>
              <a:tr h="161925">
                <a:tc>
                  <a:txBody>
                    <a:bodyPr/>
                    <a:lstStyle/>
                    <a:p>
                      <a:pPr>
                        <a:spcAft>
                          <a:spcPts val="0"/>
                        </a:spcAft>
                      </a:pPr>
                      <a:r>
                        <a:rPr lang="en-GB" sz="1200">
                          <a:effectLst/>
                        </a:rPr>
                        <a:t>16 - 35 kg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tc>
                  <a:txBody>
                    <a:bodyPr/>
                    <a:lstStyle/>
                    <a:p>
                      <a:pPr algn="ctr">
                        <a:spcAft>
                          <a:spcPts val="0"/>
                        </a:spcAft>
                      </a:pPr>
                      <a:r>
                        <a:rPr lang="en-GB" sz="1200">
                          <a:effectLst/>
                        </a:rPr>
                        <a:t>4 mg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val="10004"/>
                  </a:ext>
                </a:extLst>
              </a:tr>
              <a:tr h="161925">
                <a:tc>
                  <a:txBody>
                    <a:bodyPr/>
                    <a:lstStyle/>
                    <a:p>
                      <a:pPr>
                        <a:spcAft>
                          <a:spcPts val="0"/>
                        </a:spcAft>
                      </a:pPr>
                      <a:r>
                        <a:rPr lang="en-GB" sz="1200">
                          <a:effectLst/>
                        </a:rPr>
                        <a:t> &gt; 35 kg</a:t>
                      </a:r>
                      <a:endParaRPr lang="en-IE" sz="1200">
                        <a:effectLst/>
                        <a:latin typeface="Arial"/>
                        <a:ea typeface="Times New Roman"/>
                        <a:cs typeface="Times New Roman"/>
                      </a:endParaRPr>
                    </a:p>
                  </a:txBody>
                  <a:tcPr marL="68580" marR="68580" marT="0" marB="0" anchor="b">
                    <a:solidFill>
                      <a:schemeClr val="accent1">
                        <a:lumMod val="40000"/>
                        <a:lumOff val="60000"/>
                      </a:schemeClr>
                    </a:solidFill>
                  </a:tcPr>
                </a:tc>
                <a:tc>
                  <a:txBody>
                    <a:bodyPr/>
                    <a:lstStyle/>
                    <a:p>
                      <a:pPr algn="ctr">
                        <a:spcAft>
                          <a:spcPts val="0"/>
                        </a:spcAft>
                      </a:pPr>
                      <a:r>
                        <a:rPr lang="en-GB" sz="1200" dirty="0">
                          <a:effectLst/>
                        </a:rPr>
                        <a:t>8 mg</a:t>
                      </a:r>
                      <a:endParaRPr lang="en-IE" sz="1200" dirty="0">
                        <a:effectLst/>
                        <a:latin typeface="Arial"/>
                        <a:ea typeface="Times New Roman"/>
                        <a:cs typeface="Times New Roman"/>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595093542"/>
              </p:ext>
            </p:extLst>
          </p:nvPr>
        </p:nvGraphicFramePr>
        <p:xfrm>
          <a:off x="4639166" y="2290761"/>
          <a:ext cx="3886200" cy="3874542"/>
        </p:xfrm>
        <a:graphic>
          <a:graphicData uri="http://schemas.openxmlformats.org/drawingml/2006/table">
            <a:tbl>
              <a:tblPr/>
              <a:tblGrid>
                <a:gridCol w="1569986">
                  <a:extLst>
                    <a:ext uri="{9D8B030D-6E8A-4147-A177-3AD203B41FA5}">
                      <a16:colId xmlns:a16="http://schemas.microsoft.com/office/drawing/2014/main" val="20000"/>
                    </a:ext>
                  </a:extLst>
                </a:gridCol>
                <a:gridCol w="2316214">
                  <a:extLst>
                    <a:ext uri="{9D8B030D-6E8A-4147-A177-3AD203B41FA5}">
                      <a16:colId xmlns:a16="http://schemas.microsoft.com/office/drawing/2014/main" val="20001"/>
                    </a:ext>
                  </a:extLst>
                </a:gridCol>
              </a:tblGrid>
              <a:tr h="172898">
                <a:tc>
                  <a:txBody>
                    <a:bodyPr/>
                    <a:lstStyle/>
                    <a:p>
                      <a:pPr>
                        <a:spcAft>
                          <a:spcPts val="0"/>
                        </a:spcAft>
                      </a:pPr>
                      <a:r>
                        <a:rPr lang="en-GB" sz="900" b="1" dirty="0">
                          <a:effectLst/>
                          <a:latin typeface="Cambria"/>
                          <a:ea typeface="Arial Unicode MS"/>
                          <a:cs typeface="Arial"/>
                        </a:rPr>
                        <a:t>ANTIEMETIC FAILURE</a:t>
                      </a:r>
                      <a:endParaRPr lang="en-IE" sz="900" dirty="0">
                        <a:effectLst/>
                        <a:latin typeface="Arial"/>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spcAft>
                          <a:spcPts val="0"/>
                        </a:spcAft>
                      </a:pPr>
                      <a:r>
                        <a:rPr lang="en-GB" sz="900" b="1">
                          <a:effectLst/>
                          <a:latin typeface="Cambria"/>
                          <a:ea typeface="Arial Unicode MS"/>
                          <a:cs typeface="Arial"/>
                        </a:rPr>
                        <a:t>  RECOMMENDED MANAGEMENT  </a:t>
                      </a:r>
                      <a:endParaRPr lang="en-IE" sz="900">
                        <a:effectLst/>
                        <a:latin typeface="Arial"/>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29328">
                <a:tc>
                  <a:txBody>
                    <a:bodyPr/>
                    <a:lstStyle/>
                    <a:p>
                      <a:pPr>
                        <a:spcAft>
                          <a:spcPts val="0"/>
                        </a:spcAft>
                      </a:pPr>
                      <a:r>
                        <a:rPr lang="en-GB" sz="900" b="1" dirty="0">
                          <a:effectLst/>
                          <a:latin typeface="+mn-lt"/>
                          <a:ea typeface="Arial Unicode MS"/>
                          <a:cs typeface="Arial"/>
                        </a:rPr>
                        <a:t>Breakthrough nausea/vomiting</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Consider increasing </a:t>
                      </a:r>
                      <a:r>
                        <a:rPr lang="en-GB" sz="900" dirty="0" err="1">
                          <a:effectLst/>
                          <a:latin typeface="+mn-lt"/>
                          <a:ea typeface="Arial Unicode MS"/>
                          <a:cs typeface="Arial"/>
                        </a:rPr>
                        <a:t>ondansetron</a:t>
                      </a:r>
                      <a:r>
                        <a:rPr lang="en-GB" sz="900" dirty="0">
                          <a:effectLst/>
                          <a:latin typeface="+mn-lt"/>
                          <a:ea typeface="Arial Unicode MS"/>
                          <a:cs typeface="Arial"/>
                        </a:rPr>
                        <a:t> dose to 5 mg/m² (max 8 mg) IV 8 hourly</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40000"/>
                        <a:lumOff val="60000"/>
                      </a:schemeClr>
                    </a:solidFill>
                  </a:tcPr>
                </a:tc>
                <a:extLst>
                  <a:ext uri="{0D108BD9-81ED-4DB2-BD59-A6C34878D82A}">
                    <a16:rowId xmlns:a16="http://schemas.microsoft.com/office/drawing/2014/main" val="10001"/>
                  </a:ext>
                </a:extLst>
              </a:tr>
              <a:tr h="164664">
                <a:tc>
                  <a:txBody>
                    <a:bodyPr/>
                    <a:lstStyle/>
                    <a:p>
                      <a:pPr>
                        <a:spcAft>
                          <a:spcPts val="0"/>
                        </a:spcAft>
                      </a:pPr>
                      <a:r>
                        <a:rPr lang="en-GB" sz="900" b="1" dirty="0">
                          <a:effectLst/>
                          <a:latin typeface="+mn-lt"/>
                          <a:ea typeface="Arial Unicode MS"/>
                          <a:cs typeface="Arial"/>
                        </a:rPr>
                        <a:t> </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AND</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02"/>
                  </a:ext>
                </a:extLst>
              </a:tr>
              <a:tr h="632309">
                <a:tc>
                  <a:txBody>
                    <a:bodyPr/>
                    <a:lstStyle/>
                    <a:p>
                      <a:pPr>
                        <a:spcAft>
                          <a:spcPts val="0"/>
                        </a:spcAft>
                      </a:pPr>
                      <a:r>
                        <a:rPr lang="en-GB" sz="900" b="1" dirty="0">
                          <a:effectLst/>
                          <a:latin typeface="+mn-lt"/>
                          <a:ea typeface="Arial Unicode MS"/>
                          <a:cs typeface="Arial"/>
                        </a:rPr>
                        <a:t> </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Consider addition of dexamethasone or increase dexamethasone dose to 6 mg/m²/dose (max 12 mg/dose) 12 hourly if applicable</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03"/>
                  </a:ext>
                </a:extLst>
              </a:tr>
              <a:tr h="164664">
                <a:tc>
                  <a:txBody>
                    <a:bodyPr/>
                    <a:lstStyle/>
                    <a:p>
                      <a:pPr>
                        <a:spcAft>
                          <a:spcPts val="0"/>
                        </a:spcAft>
                      </a:pPr>
                      <a:r>
                        <a:rPr lang="pl-PL" sz="900" b="1" dirty="0">
                          <a:effectLst/>
                          <a:latin typeface="+mn-lt"/>
                          <a:ea typeface="Arial Unicode MS"/>
                          <a:cs typeface="Arial"/>
                        </a:rPr>
                        <a:t> </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AND</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04"/>
                  </a:ext>
                </a:extLst>
              </a:tr>
              <a:tr h="329328">
                <a:tc>
                  <a:txBody>
                    <a:bodyPr/>
                    <a:lstStyle/>
                    <a:p>
                      <a:pPr>
                        <a:spcAft>
                          <a:spcPts val="0"/>
                        </a:spcAft>
                      </a:pPr>
                      <a:r>
                        <a:rPr lang="en-GB" sz="900" b="1" dirty="0">
                          <a:effectLst/>
                          <a:latin typeface="+mn-lt"/>
                          <a:ea typeface="Arial Unicode MS"/>
                          <a:cs typeface="Arial"/>
                        </a:rPr>
                        <a:t> </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Select </a:t>
                      </a:r>
                      <a:r>
                        <a:rPr lang="en-GB" sz="900" dirty="0" err="1">
                          <a:effectLst/>
                          <a:latin typeface="+mn-lt"/>
                          <a:ea typeface="Arial Unicode MS"/>
                          <a:cs typeface="Arial"/>
                        </a:rPr>
                        <a:t>antiemetics</a:t>
                      </a:r>
                      <a:r>
                        <a:rPr lang="en-GB" sz="900" dirty="0">
                          <a:effectLst/>
                          <a:latin typeface="+mn-lt"/>
                          <a:ea typeface="Arial Unicode MS"/>
                          <a:cs typeface="Arial"/>
                        </a:rPr>
                        <a:t> for next cycle of chemo as </a:t>
                      </a:r>
                      <a:r>
                        <a:rPr lang="en-GB" sz="900" dirty="0" err="1">
                          <a:effectLst/>
                          <a:latin typeface="+mn-lt"/>
                          <a:ea typeface="Arial Unicode MS"/>
                          <a:cs typeface="Arial"/>
                        </a:rPr>
                        <a:t>emetogenicity</a:t>
                      </a:r>
                      <a:r>
                        <a:rPr lang="en-GB" sz="900" dirty="0">
                          <a:effectLst/>
                          <a:latin typeface="+mn-lt"/>
                          <a:ea typeface="Arial Unicode MS"/>
                          <a:cs typeface="Arial"/>
                        </a:rPr>
                        <a:t> level + 1 ranking</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05"/>
                  </a:ext>
                </a:extLst>
              </a:tr>
              <a:tr h="164664">
                <a:tc>
                  <a:txBody>
                    <a:bodyPr/>
                    <a:lstStyle/>
                    <a:p>
                      <a:pPr>
                        <a:spcAft>
                          <a:spcPts val="0"/>
                        </a:spcAft>
                      </a:pPr>
                      <a:r>
                        <a:rPr lang="en-GB" sz="900" b="1" dirty="0">
                          <a:effectLst/>
                          <a:latin typeface="+mn-lt"/>
                          <a:ea typeface="Arial Unicode MS"/>
                          <a:cs typeface="Arial"/>
                        </a:rPr>
                        <a:t> </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spcAft>
                          <a:spcPts val="0"/>
                        </a:spcAft>
                      </a:pPr>
                      <a:r>
                        <a:rPr lang="en-GB" sz="900">
                          <a:effectLst/>
                          <a:latin typeface="+mn-lt"/>
                          <a:ea typeface="Arial Unicode MS"/>
                          <a:cs typeface="Arial"/>
                        </a:rPr>
                        <a:t> </a:t>
                      </a:r>
                      <a:endParaRPr lang="en-IE" sz="90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06"/>
                  </a:ext>
                </a:extLst>
              </a:tr>
              <a:tr h="474232">
                <a:tc>
                  <a:txBody>
                    <a:bodyPr/>
                    <a:lstStyle/>
                    <a:p>
                      <a:pPr>
                        <a:spcAft>
                          <a:spcPts val="0"/>
                        </a:spcAft>
                      </a:pPr>
                      <a:r>
                        <a:rPr lang="en-GB" sz="900" b="1" dirty="0">
                          <a:effectLst/>
                          <a:latin typeface="+mn-lt"/>
                          <a:ea typeface="Arial Unicode MS"/>
                          <a:cs typeface="Arial"/>
                        </a:rPr>
                        <a:t> </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If patient fails despite the above interventions, consider additional </a:t>
                      </a:r>
                      <a:r>
                        <a:rPr lang="en-GB" sz="900" dirty="0" err="1">
                          <a:effectLst/>
                          <a:latin typeface="+mn-lt"/>
                          <a:ea typeface="Arial Unicode MS"/>
                          <a:cs typeface="Arial"/>
                        </a:rPr>
                        <a:t>antiemetics</a:t>
                      </a:r>
                      <a:r>
                        <a:rPr lang="en-GB" sz="900" dirty="0">
                          <a:effectLst/>
                          <a:latin typeface="+mn-lt"/>
                          <a:ea typeface="Arial Unicode MS"/>
                          <a:cs typeface="Arial"/>
                        </a:rPr>
                        <a:t> (see Table 5)</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632309">
                <a:tc>
                  <a:txBody>
                    <a:bodyPr/>
                    <a:lstStyle/>
                    <a:p>
                      <a:pPr>
                        <a:spcAft>
                          <a:spcPts val="0"/>
                        </a:spcAft>
                      </a:pPr>
                      <a:r>
                        <a:rPr lang="en-GB" sz="900" b="1" dirty="0">
                          <a:effectLst/>
                          <a:latin typeface="+mn-lt"/>
                          <a:ea typeface="Arial Unicode MS"/>
                          <a:cs typeface="Arial"/>
                        </a:rPr>
                        <a:t>Anticipatory nausea/vomiting</a:t>
                      </a:r>
                      <a:endParaRPr lang="en-IE" sz="900" b="1"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spcAft>
                          <a:spcPts val="0"/>
                        </a:spcAft>
                      </a:pPr>
                      <a:r>
                        <a:rPr lang="en-GB" sz="900" dirty="0" err="1">
                          <a:effectLst/>
                          <a:latin typeface="+mn-lt"/>
                          <a:ea typeface="Arial Unicode MS"/>
                          <a:cs typeface="Arial"/>
                        </a:rPr>
                        <a:t>Lorazepam</a:t>
                      </a:r>
                      <a:r>
                        <a:rPr lang="en-GB" sz="900" dirty="0">
                          <a:effectLst/>
                          <a:latin typeface="+mn-lt"/>
                          <a:ea typeface="Arial Unicode MS"/>
                          <a:cs typeface="Arial"/>
                        </a:rPr>
                        <a:t> (5-10 </a:t>
                      </a:r>
                      <a:r>
                        <a:rPr lang="en-GB" sz="900" dirty="0" err="1">
                          <a:effectLst/>
                          <a:latin typeface="+mn-lt"/>
                          <a:ea typeface="Arial Unicode MS"/>
                          <a:cs typeface="Arial"/>
                        </a:rPr>
                        <a:t>yrs</a:t>
                      </a:r>
                      <a:r>
                        <a:rPr lang="en-GB" sz="900" dirty="0">
                          <a:effectLst/>
                          <a:latin typeface="+mn-lt"/>
                          <a:ea typeface="Arial Unicode MS"/>
                          <a:cs typeface="Arial"/>
                        </a:rPr>
                        <a:t>: 0.5 mg/dose; &gt;10 </a:t>
                      </a:r>
                      <a:r>
                        <a:rPr lang="en-GB" sz="900" dirty="0" err="1">
                          <a:effectLst/>
                          <a:latin typeface="+mn-lt"/>
                          <a:ea typeface="Arial Unicode MS"/>
                          <a:cs typeface="Arial"/>
                        </a:rPr>
                        <a:t>yrs</a:t>
                      </a:r>
                      <a:r>
                        <a:rPr lang="en-GB" sz="900" dirty="0">
                          <a:effectLst/>
                          <a:latin typeface="+mn-lt"/>
                          <a:ea typeface="Arial Unicode MS"/>
                          <a:cs typeface="Arial"/>
                        </a:rPr>
                        <a:t>: 1 mg/dose) PO the night before chemo and/or the morning of chemo</a:t>
                      </a:r>
                      <a:endParaRPr lang="en-IE" sz="900" dirty="0">
                        <a:effectLst/>
                        <a:latin typeface="+mn-lt"/>
                        <a:ea typeface="Times New Roman"/>
                        <a:cs typeface="Times New Roman"/>
                      </a:endParaRPr>
                    </a:p>
                    <a:p>
                      <a:pPr>
                        <a:spcAft>
                          <a:spcPts val="0"/>
                        </a:spcAft>
                      </a:pPr>
                      <a:r>
                        <a:rPr lang="en-GB" sz="900" dirty="0">
                          <a:effectLst/>
                          <a:latin typeface="+mn-lt"/>
                          <a:ea typeface="Arial Unicode MS"/>
                          <a:cs typeface="Arial"/>
                        </a:rPr>
                        <a:t> </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40000"/>
                        <a:lumOff val="60000"/>
                      </a:schemeClr>
                    </a:solidFill>
                  </a:tcPr>
                </a:tc>
                <a:extLst>
                  <a:ext uri="{0D108BD9-81ED-4DB2-BD59-A6C34878D82A}">
                    <a16:rowId xmlns:a16="http://schemas.microsoft.com/office/drawing/2014/main" val="10008"/>
                  </a:ext>
                </a:extLst>
              </a:tr>
              <a:tr h="493991">
                <a:tc>
                  <a:txBody>
                    <a:bodyPr/>
                    <a:lstStyle/>
                    <a:p>
                      <a:pPr>
                        <a:spcAft>
                          <a:spcPts val="0"/>
                        </a:spcAft>
                      </a:pPr>
                      <a:r>
                        <a:rPr lang="en-GB" sz="900" b="1" dirty="0">
                          <a:effectLst/>
                          <a:latin typeface="Cambria"/>
                          <a:ea typeface="Arial Unicode MS"/>
                          <a:cs typeface="Arial"/>
                        </a:rPr>
                        <a:t> </a:t>
                      </a:r>
                      <a:endParaRPr lang="en-IE" sz="900" b="1" dirty="0">
                        <a:effectLst/>
                        <a:latin typeface="Arial"/>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AND</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09"/>
                  </a:ext>
                </a:extLst>
              </a:tr>
              <a:tr h="316155">
                <a:tc>
                  <a:txBody>
                    <a:bodyPr/>
                    <a:lstStyle/>
                    <a:p>
                      <a:pPr>
                        <a:spcAft>
                          <a:spcPts val="0"/>
                        </a:spcAft>
                      </a:pPr>
                      <a:r>
                        <a:rPr lang="en-GB" sz="900">
                          <a:effectLst/>
                          <a:latin typeface="Cambria"/>
                          <a:ea typeface="Arial Unicode MS"/>
                          <a:cs typeface="Arial"/>
                        </a:rPr>
                        <a:t> </a:t>
                      </a:r>
                      <a:endParaRPr lang="en-IE" sz="900">
                        <a:effectLst/>
                        <a:latin typeface="Arial"/>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spcAft>
                          <a:spcPts val="0"/>
                        </a:spcAft>
                      </a:pPr>
                      <a:r>
                        <a:rPr lang="en-GB" sz="900" dirty="0">
                          <a:effectLst/>
                          <a:latin typeface="+mn-lt"/>
                          <a:ea typeface="Arial Unicode MS"/>
                          <a:cs typeface="Arial"/>
                        </a:rPr>
                        <a:t>Select </a:t>
                      </a:r>
                      <a:r>
                        <a:rPr lang="en-GB" sz="900" dirty="0" err="1">
                          <a:effectLst/>
                          <a:latin typeface="+mn-lt"/>
                          <a:ea typeface="Arial Unicode MS"/>
                          <a:cs typeface="Arial"/>
                        </a:rPr>
                        <a:t>antiemetics</a:t>
                      </a:r>
                      <a:r>
                        <a:rPr lang="en-GB" sz="900" dirty="0">
                          <a:effectLst/>
                          <a:latin typeface="+mn-lt"/>
                          <a:ea typeface="Arial Unicode MS"/>
                          <a:cs typeface="Arial"/>
                        </a:rPr>
                        <a:t> as </a:t>
                      </a:r>
                      <a:r>
                        <a:rPr lang="en-GB" sz="900" dirty="0" err="1">
                          <a:effectLst/>
                          <a:latin typeface="+mn-lt"/>
                          <a:ea typeface="Arial Unicode MS"/>
                          <a:cs typeface="Arial"/>
                        </a:rPr>
                        <a:t>emetogenicity</a:t>
                      </a:r>
                      <a:r>
                        <a:rPr lang="en-GB" sz="900" dirty="0">
                          <a:effectLst/>
                          <a:latin typeface="+mn-lt"/>
                          <a:ea typeface="Arial Unicode MS"/>
                          <a:cs typeface="Arial"/>
                        </a:rPr>
                        <a:t> level + 1 ranking</a:t>
                      </a:r>
                      <a:endParaRPr lang="en-IE" sz="900" dirty="0">
                        <a:effectLst/>
                        <a:latin typeface="+mn-lt"/>
                        <a:ea typeface="Times New Roman"/>
                        <a:cs typeface="Times New Roman"/>
                      </a:endParaRPr>
                    </a:p>
                  </a:txBody>
                  <a:tcPr marL="52333" marR="5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0"/>
                  </a:ext>
                </a:extLst>
              </a:tr>
            </a:tbl>
          </a:graphicData>
        </a:graphic>
      </p:graphicFrame>
      <p:sp>
        <p:nvSpPr>
          <p:cNvPr id="13" name="Rectangle 2"/>
          <p:cNvSpPr>
            <a:spLocks noChangeArrowheads="1"/>
          </p:cNvSpPr>
          <p:nvPr/>
        </p:nvSpPr>
        <p:spPr bwMode="auto">
          <a:xfrm>
            <a:off x="4629150" y="1731585"/>
            <a:ext cx="3903290" cy="738664"/>
          </a:xfrm>
          <a:prstGeom prst="rect">
            <a:avLst/>
          </a:prstGeom>
          <a:solidFill>
            <a:schemeClr val="accent6">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ea typeface="Arial Unicode MS" pitchFamily="34" charset="-128"/>
                <a:cs typeface="Arial" pitchFamily="34" charset="0"/>
              </a:rPr>
              <a:t>MANAGEMENT OF BREAKTHROUGH AND ANTICIPATORY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ea typeface="Arial Unicode MS" pitchFamily="34" charset="-128"/>
                <a:cs typeface="Arial" pitchFamily="34" charset="0"/>
              </a:rPr>
              <a:t>NAUSEA/VOMINTING</a:t>
            </a:r>
            <a:endParaRPr kumimoji="0" lang="en-IE" sz="12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506436769"/>
              </p:ext>
            </p:extLst>
          </p:nvPr>
        </p:nvGraphicFramePr>
        <p:xfrm>
          <a:off x="251520" y="2407696"/>
          <a:ext cx="4176464" cy="3757607"/>
        </p:xfrm>
        <a:graphic>
          <a:graphicData uri="http://schemas.openxmlformats.org/drawingml/2006/table">
            <a:tbl>
              <a:tblPr>
                <a:tableStyleId>{5C22544A-7EE6-4342-B048-85BDC9FD1C3A}</a:tableStyleId>
              </a:tblPr>
              <a:tblGrid>
                <a:gridCol w="1326422">
                  <a:extLst>
                    <a:ext uri="{9D8B030D-6E8A-4147-A177-3AD203B41FA5}">
                      <a16:colId xmlns:a16="http://schemas.microsoft.com/office/drawing/2014/main" val="20000"/>
                    </a:ext>
                  </a:extLst>
                </a:gridCol>
                <a:gridCol w="2850042">
                  <a:extLst>
                    <a:ext uri="{9D8B030D-6E8A-4147-A177-3AD203B41FA5}">
                      <a16:colId xmlns:a16="http://schemas.microsoft.com/office/drawing/2014/main" val="20001"/>
                    </a:ext>
                  </a:extLst>
                </a:gridCol>
              </a:tblGrid>
              <a:tr h="210157">
                <a:tc>
                  <a:txBody>
                    <a:bodyPr/>
                    <a:lstStyle/>
                    <a:p>
                      <a:pPr>
                        <a:spcAft>
                          <a:spcPts val="0"/>
                        </a:spcAft>
                      </a:pPr>
                      <a:r>
                        <a:rPr lang="en-GB" sz="900" b="1" dirty="0">
                          <a:effectLst/>
                        </a:rPr>
                        <a:t>DRUG</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b="1" dirty="0">
                          <a:effectLst/>
                        </a:rPr>
                        <a:t>DOSE</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0"/>
                  </a:ext>
                </a:extLst>
              </a:tr>
              <a:tr h="210157">
                <a:tc>
                  <a:txBody>
                    <a:bodyPr/>
                    <a:lstStyle/>
                    <a:p>
                      <a:pPr>
                        <a:spcAft>
                          <a:spcPts val="0"/>
                        </a:spcAft>
                      </a:pPr>
                      <a:r>
                        <a:rPr lang="en-GB" sz="900" b="1" dirty="0">
                          <a:effectLst/>
                        </a:rPr>
                        <a:t>Metoclopramide</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0-10kg: 100microgs/kg to max of 1mg PO/IV 12 hourly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1"/>
                  </a:ext>
                </a:extLst>
              </a:tr>
              <a:tr h="210157">
                <a:tc>
                  <a:txBody>
                    <a:bodyPr/>
                    <a:lstStyle/>
                    <a:p>
                      <a:pPr>
                        <a:spcAft>
                          <a:spcPts val="0"/>
                        </a:spcAft>
                      </a:pPr>
                      <a:r>
                        <a:rPr lang="en-GB" sz="900" b="1" dirty="0">
                          <a:effectLst/>
                        </a:rPr>
                        <a:t> </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10-14kg: 1mg PO/IV 2-3 times daily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2"/>
                  </a:ext>
                </a:extLst>
              </a:tr>
              <a:tr h="210157">
                <a:tc>
                  <a:txBody>
                    <a:bodyPr/>
                    <a:lstStyle/>
                    <a:p>
                      <a:pPr>
                        <a:spcAft>
                          <a:spcPts val="0"/>
                        </a:spcAft>
                      </a:pPr>
                      <a:r>
                        <a:rPr lang="en-GB" sz="900" b="1" dirty="0">
                          <a:effectLst/>
                        </a:rPr>
                        <a:t> </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15-19kg: 2mg PO/IV 2-3 times daily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3"/>
                  </a:ext>
                </a:extLst>
              </a:tr>
              <a:tr h="210157">
                <a:tc>
                  <a:txBody>
                    <a:bodyPr/>
                    <a:lstStyle/>
                    <a:p>
                      <a:pPr>
                        <a:spcAft>
                          <a:spcPts val="0"/>
                        </a:spcAft>
                      </a:pPr>
                      <a:r>
                        <a:rPr lang="en-GB" sz="900" b="1" dirty="0">
                          <a:effectLst/>
                        </a:rPr>
                        <a:t> </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20-29kg: 2.5mg PO/IV 3 times daily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4"/>
                  </a:ext>
                </a:extLst>
              </a:tr>
              <a:tr h="302626">
                <a:tc>
                  <a:txBody>
                    <a:bodyPr/>
                    <a:lstStyle/>
                    <a:p>
                      <a:pPr>
                        <a:spcAft>
                          <a:spcPts val="0"/>
                        </a:spcAft>
                      </a:pPr>
                      <a:r>
                        <a:rPr lang="en-GB" sz="900" b="1" dirty="0">
                          <a:effectLst/>
                        </a:rPr>
                        <a:t> </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30-60kg:  5mg PO/IV 3 times daily</a:t>
                      </a:r>
                      <a:endParaRPr lang="en-IE" sz="900" dirty="0">
                        <a:effectLst/>
                      </a:endParaRPr>
                    </a:p>
                    <a:p>
                      <a:pPr>
                        <a:spcAft>
                          <a:spcPts val="0"/>
                        </a:spcAft>
                      </a:pPr>
                      <a:r>
                        <a:rPr lang="en-GB" sz="900" dirty="0">
                          <a:effectLst/>
                        </a:rPr>
                        <a:t>&gt;60kg: 10mg PO/IV 3 times daily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5"/>
                  </a:ext>
                </a:extLst>
              </a:tr>
              <a:tr h="302626">
                <a:tc>
                  <a:txBody>
                    <a:bodyPr/>
                    <a:lstStyle/>
                    <a:p>
                      <a:pPr>
                        <a:spcAft>
                          <a:spcPts val="0"/>
                        </a:spcAft>
                      </a:pPr>
                      <a:r>
                        <a:rPr lang="en-GB" sz="900" b="1" dirty="0">
                          <a:effectLst/>
                        </a:rPr>
                        <a:t>Promethazine</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0.25-0.5mg/kg to maximum of 25mg 4-6hourly PO/slow IV (over at least 5 minutes</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6"/>
                  </a:ext>
                </a:extLst>
              </a:tr>
              <a:tr h="210157">
                <a:tc>
                  <a:txBody>
                    <a:bodyPr/>
                    <a:lstStyle/>
                    <a:p>
                      <a:pPr>
                        <a:spcAft>
                          <a:spcPts val="0"/>
                        </a:spcAft>
                      </a:pPr>
                      <a:r>
                        <a:rPr lang="en-GB" sz="900" b="1" dirty="0" err="1">
                          <a:effectLst/>
                        </a:rPr>
                        <a:t>Cyclizine</a:t>
                      </a:r>
                      <a:r>
                        <a:rPr lang="en-GB" sz="900" b="1" dirty="0">
                          <a:effectLst/>
                        </a:rPr>
                        <a:t> (</a:t>
                      </a:r>
                      <a:r>
                        <a:rPr lang="en-GB" sz="900" b="1" dirty="0" err="1">
                          <a:effectLst/>
                        </a:rPr>
                        <a:t>Valoid</a:t>
                      </a:r>
                      <a:r>
                        <a:rPr lang="en-GB" sz="900" b="1" dirty="0">
                          <a:effectLst/>
                        </a:rPr>
                        <a:t>)</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a:effectLst/>
                        </a:rPr>
                        <a:t>By mouth or by IV injection over 3-5mins</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7"/>
                  </a:ext>
                </a:extLst>
              </a:tr>
              <a:tr h="210157">
                <a:tc>
                  <a:txBody>
                    <a:bodyPr/>
                    <a:lstStyle/>
                    <a:p>
                      <a:pPr>
                        <a:spcAft>
                          <a:spcPts val="0"/>
                        </a:spcAft>
                      </a:pPr>
                      <a:r>
                        <a:rPr lang="en-GB" sz="900" b="1" dirty="0">
                          <a:effectLst/>
                        </a:rPr>
                        <a:t> </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1month -6yrs: 0.5-1mg/kg 8 hourly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8"/>
                  </a:ext>
                </a:extLst>
              </a:tr>
              <a:tr h="210157">
                <a:tc>
                  <a:txBody>
                    <a:bodyPr/>
                    <a:lstStyle/>
                    <a:p>
                      <a:pPr>
                        <a:spcAft>
                          <a:spcPts val="0"/>
                        </a:spcAft>
                      </a:pPr>
                      <a:r>
                        <a:rPr lang="en-GB" sz="900" b="1" dirty="0">
                          <a:effectLst/>
                        </a:rPr>
                        <a:t> </a:t>
                      </a:r>
                      <a:endParaRPr lang="en-IE" sz="900" b="1"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6-12yrs: 25mg 8 hourly</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09"/>
                  </a:ext>
                </a:extLst>
              </a:tr>
              <a:tr h="210157">
                <a:tc>
                  <a:txBody>
                    <a:bodyPr/>
                    <a:lstStyle/>
                    <a:p>
                      <a:pPr>
                        <a:spcAft>
                          <a:spcPts val="0"/>
                        </a:spcAft>
                      </a:pPr>
                      <a:r>
                        <a:rPr lang="en-GB" sz="900">
                          <a:effectLst/>
                        </a:rPr>
                        <a:t> </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a:effectLst/>
                        </a:rPr>
                        <a:t>12-18yrs: 50mg 8 hourly</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0"/>
                  </a:ext>
                </a:extLst>
              </a:tr>
              <a:tr h="210157">
                <a:tc>
                  <a:txBody>
                    <a:bodyPr/>
                    <a:lstStyle/>
                    <a:p>
                      <a:pPr>
                        <a:spcAft>
                          <a:spcPts val="0"/>
                        </a:spcAft>
                      </a:pPr>
                      <a:r>
                        <a:rPr lang="en-GB" sz="900">
                          <a:effectLst/>
                        </a:rPr>
                        <a:t> </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 </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1"/>
                  </a:ext>
                </a:extLst>
              </a:tr>
              <a:tr h="210157">
                <a:tc>
                  <a:txBody>
                    <a:bodyPr/>
                    <a:lstStyle/>
                    <a:p>
                      <a:pPr>
                        <a:spcAft>
                          <a:spcPts val="0"/>
                        </a:spcAft>
                      </a:pPr>
                      <a:r>
                        <a:rPr lang="en-GB" sz="900">
                          <a:effectLst/>
                        </a:rPr>
                        <a:t> </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By continuous IV or subcutaneous infusion</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2"/>
                  </a:ext>
                </a:extLst>
              </a:tr>
              <a:tr h="210157">
                <a:tc>
                  <a:txBody>
                    <a:bodyPr/>
                    <a:lstStyle/>
                    <a:p>
                      <a:pPr>
                        <a:spcAft>
                          <a:spcPts val="0"/>
                        </a:spcAft>
                      </a:pPr>
                      <a:r>
                        <a:rPr lang="en-GB" sz="900" dirty="0">
                          <a:effectLst/>
                        </a:rPr>
                        <a:t> </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1month-2yrs: 3mg/kg over 24hours</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3"/>
                  </a:ext>
                </a:extLst>
              </a:tr>
              <a:tr h="210157">
                <a:tc>
                  <a:txBody>
                    <a:bodyPr/>
                    <a:lstStyle/>
                    <a:p>
                      <a:pPr>
                        <a:spcAft>
                          <a:spcPts val="0"/>
                        </a:spcAft>
                      </a:pPr>
                      <a:r>
                        <a:rPr lang="en-GB" sz="900">
                          <a:effectLst/>
                        </a:rPr>
                        <a:t> </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2-5yrs: 50mg over 24hours</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4"/>
                  </a:ext>
                </a:extLst>
              </a:tr>
              <a:tr h="210157">
                <a:tc>
                  <a:txBody>
                    <a:bodyPr/>
                    <a:lstStyle/>
                    <a:p>
                      <a:pPr>
                        <a:spcAft>
                          <a:spcPts val="0"/>
                        </a:spcAft>
                      </a:pPr>
                      <a:r>
                        <a:rPr lang="en-GB" sz="900">
                          <a:effectLst/>
                        </a:rPr>
                        <a:t> </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6-12yrs: 75mg over 24hours</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5"/>
                  </a:ext>
                </a:extLst>
              </a:tr>
              <a:tr h="210157">
                <a:tc>
                  <a:txBody>
                    <a:bodyPr/>
                    <a:lstStyle/>
                    <a:p>
                      <a:pPr>
                        <a:spcAft>
                          <a:spcPts val="0"/>
                        </a:spcAft>
                      </a:pPr>
                      <a:r>
                        <a:rPr lang="en-GB" sz="900">
                          <a:effectLst/>
                        </a:rPr>
                        <a:t> </a:t>
                      </a:r>
                      <a:endParaRPr lang="en-IE" sz="900">
                        <a:effectLst/>
                        <a:latin typeface="Arial"/>
                        <a:ea typeface="Times New Roman"/>
                        <a:cs typeface="Times New Roman"/>
                      </a:endParaRPr>
                    </a:p>
                  </a:txBody>
                  <a:tcPr marL="68580" marR="68580" marT="0" marB="0" anchor="b">
                    <a:solidFill>
                      <a:schemeClr val="accent4">
                        <a:lumMod val="20000"/>
                        <a:lumOff val="80000"/>
                      </a:schemeClr>
                    </a:solidFill>
                  </a:tcPr>
                </a:tc>
                <a:tc>
                  <a:txBody>
                    <a:bodyPr/>
                    <a:lstStyle/>
                    <a:p>
                      <a:pPr>
                        <a:spcAft>
                          <a:spcPts val="0"/>
                        </a:spcAft>
                      </a:pPr>
                      <a:r>
                        <a:rPr lang="en-GB" sz="900" dirty="0">
                          <a:effectLst/>
                        </a:rPr>
                        <a:t>12-18yrs: 150mg over 24hours</a:t>
                      </a:r>
                      <a:endParaRPr lang="en-IE" sz="900" dirty="0">
                        <a:effectLst/>
                        <a:latin typeface="Arial"/>
                        <a:ea typeface="Times New Roman"/>
                        <a:cs typeface="Times New Roman"/>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val="10016"/>
                  </a:ext>
                </a:extLst>
              </a:tr>
            </a:tbl>
          </a:graphicData>
        </a:graphic>
      </p:graphicFrame>
      <p:sp>
        <p:nvSpPr>
          <p:cNvPr id="17" name="Rectangle 4"/>
          <p:cNvSpPr>
            <a:spLocks noChangeArrowheads="1"/>
          </p:cNvSpPr>
          <p:nvPr/>
        </p:nvSpPr>
        <p:spPr bwMode="auto">
          <a:xfrm>
            <a:off x="251520" y="1731585"/>
            <a:ext cx="4152740" cy="738664"/>
          </a:xfrm>
          <a:prstGeom prst="rect">
            <a:avLst/>
          </a:prstGeom>
          <a:solidFill>
            <a:schemeClr val="accent4">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ea typeface="Arial Unicode MS" pitchFamily="34" charset="-128"/>
                <a:cs typeface="Arial" pitchFamily="34" charset="0"/>
              </a:rPr>
              <a:t>ADDITIONAL CHOICES FOR PATIENTS WHO HAVE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ea typeface="Arial Unicode MS" pitchFamily="34" charset="-128"/>
                <a:cs typeface="Arial" pitchFamily="34" charset="0"/>
              </a:rPr>
              <a:t> FAILED RECOMMENDED PROPHYLAXIS DURING ACUTE PHASE</a:t>
            </a:r>
            <a:endParaRPr kumimoji="0" lang="en-IE" sz="9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72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8119814" cy="1119657"/>
          </a:xfrm>
          <a:solidFill>
            <a:schemeClr val="bg1">
              <a:lumMod val="95000"/>
            </a:schemeClr>
          </a:solidFill>
        </p:spPr>
        <p:txBody>
          <a:bodyPr/>
          <a:lstStyle/>
          <a:p>
            <a:endParaRPr lang="en-IE" dirty="0"/>
          </a:p>
        </p:txBody>
      </p:sp>
      <p:sp>
        <p:nvSpPr>
          <p:cNvPr id="6" name="Content Placeholder 5"/>
          <p:cNvSpPr>
            <a:spLocks noGrp="1"/>
          </p:cNvSpPr>
          <p:nvPr>
            <p:ph sz="half" idx="2"/>
          </p:nvPr>
        </p:nvSpPr>
        <p:spPr>
          <a:xfrm>
            <a:off x="628650" y="4581128"/>
            <a:ext cx="8119814" cy="1780291"/>
          </a:xfrm>
          <a:solidFill>
            <a:schemeClr val="accent2">
              <a:lumMod val="40000"/>
              <a:lumOff val="60000"/>
            </a:schemeClr>
          </a:solidFill>
        </p:spPr>
        <p:txBody>
          <a:bodyPr>
            <a:normAutofit lnSpcReduction="10000"/>
          </a:bodyPr>
          <a:lstStyle/>
          <a:p>
            <a:pPr marL="0" indent="0">
              <a:buNone/>
            </a:pPr>
            <a:r>
              <a:rPr lang="en-GB" sz="2600" dirty="0"/>
              <a:t>Patients with solid tumours:</a:t>
            </a:r>
          </a:p>
          <a:p>
            <a:pPr marL="0" indent="0">
              <a:buNone/>
            </a:pPr>
            <a:r>
              <a:rPr lang="en-GB" sz="2600" dirty="0"/>
              <a:t> IF </a:t>
            </a:r>
            <a:r>
              <a:rPr lang="en-GB" sz="1600" dirty="0"/>
              <a:t>neutrophil counts have not recovered in time for next course of chemotherapy should discontinue </a:t>
            </a:r>
            <a:r>
              <a:rPr lang="en-GB" sz="1600" dirty="0" err="1"/>
              <a:t>Septrin</a:t>
            </a:r>
            <a:r>
              <a:rPr lang="en-GB" sz="1600" dirty="0"/>
              <a:t> until count recovers. </a:t>
            </a:r>
            <a:r>
              <a:rPr lang="en-GB" sz="1600" dirty="0" err="1"/>
              <a:t>Septrin</a:t>
            </a:r>
            <a:r>
              <a:rPr lang="en-GB" sz="1600" dirty="0"/>
              <a:t> should be recommenced at 50% dose.</a:t>
            </a:r>
            <a:endParaRPr lang="en-IE" sz="1600" dirty="0"/>
          </a:p>
          <a:p>
            <a:pPr marL="0" indent="0">
              <a:buNone/>
            </a:pPr>
            <a:r>
              <a:rPr lang="en-GB" sz="1600" b="1" i="1" dirty="0"/>
              <a:t>Duration of Treatment</a:t>
            </a:r>
            <a:endParaRPr lang="en-IE" sz="1600" dirty="0"/>
          </a:p>
          <a:p>
            <a:r>
              <a:rPr lang="en-GB" sz="1600" dirty="0"/>
              <a:t>Continue </a:t>
            </a:r>
            <a:r>
              <a:rPr lang="en-GB" sz="1600" dirty="0" err="1"/>
              <a:t>Septrin</a:t>
            </a:r>
            <a:r>
              <a:rPr lang="en-GB" sz="1600" dirty="0"/>
              <a:t> for 3 months after completion of treatment.</a:t>
            </a:r>
            <a:endParaRPr lang="en-IE" sz="1600" dirty="0"/>
          </a:p>
        </p:txBody>
      </p:sp>
      <p:sp>
        <p:nvSpPr>
          <p:cNvPr id="8" name="Rectangle 1"/>
          <p:cNvSpPr>
            <a:spLocks noChangeArrowheads="1"/>
          </p:cNvSpPr>
          <p:nvPr/>
        </p:nvSpPr>
        <p:spPr bwMode="auto">
          <a:xfrm>
            <a:off x="395536" y="713546"/>
            <a:ext cx="874846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r"/>
                <a:tab pos="2636838" algn="ctr"/>
                <a:tab pos="5273675" algn="r"/>
              </a:tabLst>
            </a:pPr>
            <a:r>
              <a:rPr kumimoji="0" lang="en-US" sz="2400" b="1" i="0" u="none" strike="noStrike" cap="none" normalizeH="0" baseline="0" dirty="0">
                <a:ln>
                  <a:noFill/>
                </a:ln>
                <a:solidFill>
                  <a:schemeClr val="tx1"/>
                </a:solidFill>
                <a:effectLst/>
                <a:latin typeface="Cambria" pitchFamily="18" charset="0"/>
                <a:cs typeface="Arial" pitchFamily="34" charset="0"/>
              </a:rPr>
              <a:t>SEPTRIN P</a:t>
            </a:r>
            <a:r>
              <a:rPr kumimoji="0" lang="en-US" sz="2400" b="1" i="0" u="none" strike="noStrike" cap="none" normalizeH="0" baseline="0" dirty="0" bmk="">
                <a:ln>
                  <a:noFill/>
                </a:ln>
                <a:solidFill>
                  <a:schemeClr val="tx1"/>
                </a:solidFill>
                <a:effectLst/>
                <a:latin typeface="Cambria" pitchFamily="18" charset="0"/>
                <a:cs typeface="Arial" pitchFamily="34" charset="0"/>
              </a:rPr>
              <a:t>ROPHYLAXIS FOR HIGH RISK CHEMOTHERAPY</a:t>
            </a: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4080797207"/>
              </p:ext>
            </p:extLst>
          </p:nvPr>
        </p:nvGraphicFramePr>
        <p:xfrm>
          <a:off x="621956" y="1681731"/>
          <a:ext cx="8126508" cy="2336134"/>
        </p:xfrm>
        <a:graphic>
          <a:graphicData uri="http://schemas.openxmlformats.org/drawingml/2006/table">
            <a:tbl>
              <a:tblPr/>
              <a:tblGrid>
                <a:gridCol w="1710622">
                  <a:extLst>
                    <a:ext uri="{9D8B030D-6E8A-4147-A177-3AD203B41FA5}">
                      <a16:colId xmlns:a16="http://schemas.microsoft.com/office/drawing/2014/main" val="20000"/>
                    </a:ext>
                  </a:extLst>
                </a:gridCol>
                <a:gridCol w="2031839">
                  <a:extLst>
                    <a:ext uri="{9D8B030D-6E8A-4147-A177-3AD203B41FA5}">
                      <a16:colId xmlns:a16="http://schemas.microsoft.com/office/drawing/2014/main" val="20001"/>
                    </a:ext>
                  </a:extLst>
                </a:gridCol>
                <a:gridCol w="4384047">
                  <a:extLst>
                    <a:ext uri="{9D8B030D-6E8A-4147-A177-3AD203B41FA5}">
                      <a16:colId xmlns:a16="http://schemas.microsoft.com/office/drawing/2014/main" val="20002"/>
                    </a:ext>
                  </a:extLst>
                </a:gridCol>
              </a:tblGrid>
              <a:tr h="170079">
                <a:tc>
                  <a:txBody>
                    <a:bodyPr/>
                    <a:lstStyle/>
                    <a:p>
                      <a:pPr algn="ctr">
                        <a:spcAft>
                          <a:spcPts val="0"/>
                        </a:spcAft>
                      </a:pPr>
                      <a:r>
                        <a:rPr lang="en-GB" sz="1200" b="1" dirty="0">
                          <a:effectLst/>
                          <a:latin typeface="Cambria"/>
                          <a:ea typeface="Times New Roman"/>
                          <a:cs typeface="Times New Roman"/>
                        </a:rPr>
                        <a:t>Diagnosis</a:t>
                      </a:r>
                      <a:endParaRPr lang="en-IE" sz="1200" dirty="0">
                        <a:effectLst/>
                        <a:latin typeface="Arial"/>
                        <a:ea typeface="Times New Roman"/>
                        <a:cs typeface="Times New Roman"/>
                      </a:endParaRPr>
                    </a:p>
                  </a:txBody>
                  <a:tcPr marL="43516" marR="4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b="1" dirty="0">
                          <a:effectLst/>
                          <a:latin typeface="Cambria"/>
                          <a:ea typeface="Times New Roman"/>
                          <a:cs typeface="Times New Roman"/>
                        </a:rPr>
                        <a:t>Protocol</a:t>
                      </a:r>
                      <a:endParaRPr lang="en-IE" sz="1200" dirty="0">
                        <a:effectLst/>
                        <a:latin typeface="Arial"/>
                        <a:ea typeface="Times New Roman"/>
                        <a:cs typeface="Times New Roman"/>
                      </a:endParaRPr>
                    </a:p>
                  </a:txBody>
                  <a:tcPr marL="43516" marR="4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b="1" dirty="0">
                          <a:effectLst/>
                          <a:latin typeface="Cambria"/>
                          <a:ea typeface="Times New Roman"/>
                          <a:cs typeface="Times New Roman"/>
                        </a:rPr>
                        <a:t>Prescribed </a:t>
                      </a:r>
                      <a:r>
                        <a:rPr lang="en-GB" sz="1200" b="1" dirty="0" err="1">
                          <a:effectLst/>
                          <a:latin typeface="Cambria"/>
                          <a:ea typeface="Times New Roman"/>
                          <a:cs typeface="Times New Roman"/>
                        </a:rPr>
                        <a:t>Septrin</a:t>
                      </a:r>
                      <a:endParaRPr lang="en-IE" sz="1200" dirty="0">
                        <a:effectLst/>
                        <a:latin typeface="Arial"/>
                        <a:ea typeface="Times New Roman"/>
                        <a:cs typeface="Times New Roman"/>
                      </a:endParaRPr>
                    </a:p>
                  </a:txBody>
                  <a:tcPr marL="43516" marR="4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53254">
                <a:tc>
                  <a:txBody>
                    <a:bodyPr/>
                    <a:lstStyle/>
                    <a:p>
                      <a:pPr>
                        <a:spcAft>
                          <a:spcPts val="0"/>
                        </a:spcAft>
                      </a:pPr>
                      <a:r>
                        <a:rPr lang="en-GB" sz="1200" dirty="0">
                          <a:effectLst/>
                          <a:latin typeface="Cambria"/>
                          <a:ea typeface="Times New Roman"/>
                          <a:cs typeface="Times New Roman"/>
                        </a:rPr>
                        <a:t>ALL</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ALCL</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LCH</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err="1">
                          <a:effectLst/>
                          <a:latin typeface="Cambria"/>
                          <a:ea typeface="Times New Roman"/>
                          <a:cs typeface="Times New Roman"/>
                        </a:rPr>
                        <a:t>Hepatoblastoma</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err="1">
                          <a:effectLst/>
                          <a:latin typeface="Cambria"/>
                          <a:ea typeface="Times New Roman"/>
                          <a:cs typeface="Times New Roman"/>
                        </a:rPr>
                        <a:t>Wilms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43516" marR="4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n-GB" sz="1200" dirty="0">
                          <a:effectLst/>
                          <a:latin typeface="Cambria"/>
                          <a:ea typeface="Times New Roman"/>
                          <a:cs typeface="Times New Roman"/>
                        </a:rPr>
                        <a:t>-MNH ALL</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-ALCL</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-LCH III</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-SIOPEL 3</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(HR &amp; post lung RT only)</a:t>
                      </a:r>
                      <a:endParaRPr lang="en-IE" sz="1200" dirty="0">
                        <a:effectLst/>
                        <a:latin typeface="Arial"/>
                        <a:ea typeface="Times New Roman"/>
                        <a:cs typeface="Times New Roman"/>
                      </a:endParaRPr>
                    </a:p>
                  </a:txBody>
                  <a:tcPr marL="43516" marR="4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en-GB" sz="1200" b="1" dirty="0">
                          <a:effectLst/>
                          <a:latin typeface="Cambria"/>
                          <a:ea typeface="Times New Roman"/>
                          <a:cs typeface="Times New Roman"/>
                        </a:rPr>
                        <a:t>Commence</a:t>
                      </a:r>
                      <a:r>
                        <a:rPr lang="en-GB" sz="1200" dirty="0">
                          <a:effectLst/>
                          <a:latin typeface="Cambria"/>
                          <a:ea typeface="Times New Roman"/>
                          <a:cs typeface="Times New Roman"/>
                        </a:rPr>
                        <a:t> </a:t>
                      </a:r>
                      <a:r>
                        <a:rPr lang="en-GB" sz="1200" dirty="0" err="1">
                          <a:effectLst/>
                          <a:latin typeface="Cambria"/>
                          <a:ea typeface="Times New Roman"/>
                          <a:cs typeface="Times New Roman"/>
                        </a:rPr>
                        <a:t>Septrin</a:t>
                      </a:r>
                      <a:r>
                        <a:rPr lang="en-GB" sz="1200" dirty="0">
                          <a:effectLst/>
                          <a:latin typeface="Cambria"/>
                          <a:ea typeface="Times New Roman"/>
                          <a:cs typeface="Times New Roman"/>
                        </a:rPr>
                        <a:t> </a:t>
                      </a:r>
                      <a:r>
                        <a:rPr lang="en-GB" sz="1200" b="1" dirty="0">
                          <a:effectLst/>
                          <a:latin typeface="Cambria"/>
                          <a:ea typeface="Times New Roman"/>
                          <a:cs typeface="Times New Roman"/>
                        </a:rPr>
                        <a:t>on Day 1 of treatment. </a:t>
                      </a: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For prolonged neutropenia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(&gt;3 weeks) and off treatment check with Consultant prior to stopping </a:t>
                      </a:r>
                      <a:r>
                        <a:rPr lang="en-GB" sz="1200" dirty="0" err="1">
                          <a:effectLst/>
                          <a:latin typeface="Cambria"/>
                          <a:ea typeface="Times New Roman"/>
                          <a:cs typeface="Times New Roman"/>
                        </a:rPr>
                        <a:t>Septrin</a:t>
                      </a:r>
                      <a:endParaRPr lang="en-IE" sz="1200" dirty="0">
                        <a:effectLst/>
                        <a:latin typeface="Arial"/>
                        <a:ea typeface="Times New Roman"/>
                        <a:cs typeface="Times New Roman"/>
                      </a:endParaRPr>
                    </a:p>
                    <a:p>
                      <a:pPr>
                        <a:spcAft>
                          <a:spcPts val="0"/>
                        </a:spcAft>
                        <a:tabLst>
                          <a:tab pos="2637155" algn="ctr"/>
                          <a:tab pos="5274310" algn="r"/>
                          <a:tab pos="457200" algn="l"/>
                        </a:tabLst>
                      </a:pPr>
                      <a:r>
                        <a:rPr lang="en-GB" sz="1200" b="1"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tabLst>
                          <a:tab pos="2637155" algn="ctr"/>
                          <a:tab pos="5274310" algn="r"/>
                          <a:tab pos="457200" algn="l"/>
                        </a:tabLst>
                      </a:pPr>
                      <a:r>
                        <a:rPr lang="en-GB" sz="1200" b="1" dirty="0">
                          <a:effectLst/>
                          <a:latin typeface="Cambria"/>
                          <a:ea typeface="Times New Roman"/>
                          <a:cs typeface="Times New Roman"/>
                        </a:rPr>
                        <a:t>Surface Area                               Dose</a:t>
                      </a:r>
                      <a:endParaRPr lang="en-IE" sz="1200" dirty="0">
                        <a:effectLst/>
                        <a:latin typeface="Arial"/>
                        <a:ea typeface="Times New Roman"/>
                        <a:cs typeface="Times New Roman"/>
                      </a:endParaRPr>
                    </a:p>
                    <a:p>
                      <a:pPr>
                        <a:spcAft>
                          <a:spcPts val="0"/>
                        </a:spcAft>
                        <a:tabLst>
                          <a:tab pos="2637155" algn="ctr"/>
                          <a:tab pos="5274310" algn="r"/>
                          <a:tab pos="457200" algn="l"/>
                        </a:tabLst>
                      </a:pPr>
                      <a:r>
                        <a:rPr lang="en-GB" sz="1200" dirty="0">
                          <a:effectLst/>
                          <a:latin typeface="Cambria"/>
                          <a:ea typeface="Times New Roman"/>
                          <a:cs typeface="Times New Roman"/>
                        </a:rPr>
                        <a:t>&lt;0.5m</a:t>
                      </a:r>
                      <a:r>
                        <a:rPr lang="en-GB" sz="1200" baseline="30000" dirty="0">
                          <a:effectLst/>
                          <a:latin typeface="Cambria"/>
                          <a:ea typeface="Times New Roman"/>
                          <a:cs typeface="Times New Roman"/>
                        </a:rPr>
                        <a:t>2</a:t>
                      </a:r>
                      <a:r>
                        <a:rPr lang="en-GB" sz="1200" dirty="0">
                          <a:effectLst/>
                          <a:latin typeface="Cambria"/>
                          <a:ea typeface="Times New Roman"/>
                          <a:cs typeface="Times New Roman"/>
                        </a:rPr>
                        <a:t>  	    24mg/kg </a:t>
                      </a:r>
                      <a:r>
                        <a:rPr lang="en-GB" sz="1200" dirty="0" err="1">
                          <a:effectLst/>
                          <a:latin typeface="Cambria"/>
                          <a:ea typeface="Times New Roman"/>
                          <a:cs typeface="Times New Roman"/>
                        </a:rPr>
                        <a:t>b.d.</a:t>
                      </a:r>
                      <a:r>
                        <a:rPr lang="en-GB" sz="1200" dirty="0">
                          <a:effectLst/>
                          <a:latin typeface="Cambria"/>
                          <a:ea typeface="Times New Roman"/>
                          <a:cs typeface="Times New Roman"/>
                        </a:rPr>
                        <a:t> Sat &amp; Sun</a:t>
                      </a:r>
                      <a:endParaRPr lang="en-IE" sz="1200" dirty="0">
                        <a:effectLst/>
                        <a:latin typeface="Arial"/>
                        <a:ea typeface="Times New Roman"/>
                        <a:cs typeface="Times New Roman"/>
                      </a:endParaRPr>
                    </a:p>
                    <a:p>
                      <a:pPr>
                        <a:spcAft>
                          <a:spcPts val="0"/>
                        </a:spcAft>
                        <a:tabLst>
                          <a:tab pos="2637155" algn="ctr"/>
                          <a:tab pos="5274310" algn="r"/>
                          <a:tab pos="457200" algn="l"/>
                        </a:tabLst>
                      </a:pPr>
                      <a:r>
                        <a:rPr lang="en-GB" sz="1200" dirty="0">
                          <a:effectLst/>
                          <a:latin typeface="Cambria"/>
                          <a:ea typeface="Times New Roman"/>
                          <a:cs typeface="Times New Roman"/>
                        </a:rPr>
                        <a:t>0.5 – 0.75m</a:t>
                      </a:r>
                      <a:r>
                        <a:rPr lang="en-GB" sz="1200" baseline="30000" dirty="0">
                          <a:effectLst/>
                          <a:latin typeface="Cambria"/>
                          <a:ea typeface="Times New Roman"/>
                          <a:cs typeface="Times New Roman"/>
                        </a:rPr>
                        <a:t>2</a:t>
                      </a:r>
                      <a:r>
                        <a:rPr lang="en-GB" sz="1200" dirty="0">
                          <a:effectLst/>
                          <a:latin typeface="Cambria"/>
                          <a:ea typeface="Times New Roman"/>
                          <a:cs typeface="Times New Roman"/>
                        </a:rPr>
                        <a:t>	240mg </a:t>
                      </a:r>
                      <a:r>
                        <a:rPr lang="en-GB" sz="1200" dirty="0" err="1">
                          <a:effectLst/>
                          <a:latin typeface="Cambria"/>
                          <a:ea typeface="Times New Roman"/>
                          <a:cs typeface="Times New Roman"/>
                        </a:rPr>
                        <a:t>b.d</a:t>
                      </a:r>
                      <a:r>
                        <a:rPr lang="en-GB" sz="1200" dirty="0">
                          <a:effectLst/>
                          <a:latin typeface="Cambria"/>
                          <a:ea typeface="Times New Roman"/>
                          <a:cs typeface="Times New Roman"/>
                        </a:rPr>
                        <a:t>. Sat &amp; Sun</a:t>
                      </a:r>
                      <a:endParaRPr lang="en-IE" sz="1200" dirty="0">
                        <a:effectLst/>
                        <a:latin typeface="Arial"/>
                        <a:ea typeface="Times New Roman"/>
                        <a:cs typeface="Times New Roman"/>
                      </a:endParaRPr>
                    </a:p>
                    <a:p>
                      <a:pPr>
                        <a:spcAft>
                          <a:spcPts val="0"/>
                        </a:spcAft>
                        <a:tabLst>
                          <a:tab pos="2637155" algn="ctr"/>
                          <a:tab pos="5274310" algn="r"/>
                          <a:tab pos="457200" algn="l"/>
                        </a:tabLst>
                      </a:pPr>
                      <a:r>
                        <a:rPr lang="en-GB" sz="1200" dirty="0">
                          <a:effectLst/>
                          <a:latin typeface="Cambria"/>
                          <a:ea typeface="Times New Roman"/>
                          <a:cs typeface="Times New Roman"/>
                        </a:rPr>
                        <a:t>0.76 – 1.0m</a:t>
                      </a:r>
                      <a:r>
                        <a:rPr lang="en-GB" sz="1200" baseline="30000" dirty="0">
                          <a:effectLst/>
                          <a:latin typeface="Cambria"/>
                          <a:ea typeface="Times New Roman"/>
                          <a:cs typeface="Times New Roman"/>
                        </a:rPr>
                        <a:t>2</a:t>
                      </a:r>
                      <a:r>
                        <a:rPr lang="en-GB" sz="1200" dirty="0">
                          <a:effectLst/>
                          <a:latin typeface="Cambria"/>
                          <a:ea typeface="Times New Roman"/>
                          <a:cs typeface="Times New Roman"/>
                        </a:rPr>
                        <a:t> 	360mg </a:t>
                      </a:r>
                      <a:r>
                        <a:rPr lang="en-GB" sz="1200" dirty="0" err="1">
                          <a:effectLst/>
                          <a:latin typeface="Cambria"/>
                          <a:ea typeface="Times New Roman"/>
                          <a:cs typeface="Times New Roman"/>
                        </a:rPr>
                        <a:t>b.d</a:t>
                      </a:r>
                      <a:r>
                        <a:rPr lang="en-GB" sz="1200" dirty="0">
                          <a:effectLst/>
                          <a:latin typeface="Cambria"/>
                          <a:ea typeface="Times New Roman"/>
                          <a:cs typeface="Times New Roman"/>
                        </a:rPr>
                        <a:t>. Sat &amp; Sun</a:t>
                      </a:r>
                      <a:endParaRPr lang="en-IE" sz="1200" dirty="0">
                        <a:effectLst/>
                        <a:latin typeface="Arial"/>
                        <a:ea typeface="Times New Roman"/>
                        <a:cs typeface="Times New Roman"/>
                      </a:endParaRPr>
                    </a:p>
                    <a:p>
                      <a:pPr>
                        <a:spcAft>
                          <a:spcPts val="0"/>
                        </a:spcAft>
                        <a:tabLst>
                          <a:tab pos="2637155" algn="ctr"/>
                          <a:tab pos="5274310" algn="r"/>
                          <a:tab pos="457200" algn="l"/>
                        </a:tabLst>
                      </a:pPr>
                      <a:r>
                        <a:rPr lang="en-GB" sz="1200" dirty="0">
                          <a:effectLst/>
                          <a:latin typeface="Cambria"/>
                          <a:ea typeface="Times New Roman"/>
                          <a:cs typeface="Times New Roman"/>
                        </a:rPr>
                        <a:t>&gt;1.0m</a:t>
                      </a:r>
                      <a:r>
                        <a:rPr lang="en-GB" sz="1200" baseline="30000" dirty="0">
                          <a:effectLst/>
                          <a:latin typeface="Cambria"/>
                          <a:ea typeface="Times New Roman"/>
                          <a:cs typeface="Times New Roman"/>
                        </a:rPr>
                        <a:t>2</a:t>
                      </a:r>
                      <a:r>
                        <a:rPr lang="en-GB" sz="1200" dirty="0">
                          <a:effectLst/>
                          <a:latin typeface="Cambria"/>
                          <a:ea typeface="Times New Roman"/>
                          <a:cs typeface="Times New Roman"/>
                        </a:rPr>
                        <a:t>	480mg </a:t>
                      </a:r>
                      <a:r>
                        <a:rPr lang="en-GB" sz="1200" dirty="0" err="1">
                          <a:effectLst/>
                          <a:latin typeface="Cambria"/>
                          <a:ea typeface="Times New Roman"/>
                          <a:cs typeface="Times New Roman"/>
                        </a:rPr>
                        <a:t>b.d</a:t>
                      </a:r>
                      <a:r>
                        <a:rPr lang="en-GB" sz="1200" dirty="0">
                          <a:effectLst/>
                          <a:latin typeface="Cambria"/>
                          <a:ea typeface="Times New Roman"/>
                          <a:cs typeface="Times New Roman"/>
                        </a:rPr>
                        <a:t>. Sat &amp; Sun</a:t>
                      </a:r>
                      <a:endParaRPr lang="en-IE" sz="1200" dirty="0">
                        <a:effectLst/>
                        <a:latin typeface="Arial"/>
                        <a:ea typeface="Times New Roman"/>
                        <a:cs typeface="Times New Roman"/>
                      </a:endParaRPr>
                    </a:p>
                  </a:txBody>
                  <a:tcPr marL="43516" marR="4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5968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1">
              <a:lumMod val="95000"/>
            </a:schemeClr>
          </a:solidFill>
        </p:spPr>
        <p:txBody>
          <a:bodyPr>
            <a:normAutofit/>
          </a:bodyPr>
          <a:lstStyle/>
          <a:p>
            <a:r>
              <a:rPr lang="en-IE" sz="2400" b="1" dirty="0">
                <a:latin typeface="+mn-lt"/>
              </a:rPr>
              <a:t>PCP Prophylaxis and Treatment of </a:t>
            </a:r>
            <a:r>
              <a:rPr lang="en-GB" sz="2400" b="1" dirty="0">
                <a:latin typeface="+mn-lt"/>
              </a:rPr>
              <a:t>Pneumocystis Pneumonia</a:t>
            </a:r>
            <a:endParaRPr lang="en-IE" sz="2400" b="1" dirty="0">
              <a:latin typeface="+mn-lt"/>
            </a:endParaRPr>
          </a:p>
        </p:txBody>
      </p:sp>
      <p:sp>
        <p:nvSpPr>
          <p:cNvPr id="9" name="Content Placeholder 8"/>
          <p:cNvSpPr>
            <a:spLocks noGrp="1"/>
          </p:cNvSpPr>
          <p:nvPr>
            <p:ph sz="half" idx="2"/>
          </p:nvPr>
        </p:nvSpPr>
        <p:spPr>
          <a:xfrm>
            <a:off x="628650" y="1825625"/>
            <a:ext cx="7886700" cy="4351338"/>
          </a:xfrm>
          <a:solidFill>
            <a:schemeClr val="accent2">
              <a:lumMod val="40000"/>
              <a:lumOff val="60000"/>
            </a:schemeClr>
          </a:solidFill>
        </p:spPr>
        <p:txBody>
          <a:bodyPr>
            <a:normAutofit fontScale="70000" lnSpcReduction="20000"/>
          </a:bodyPr>
          <a:lstStyle/>
          <a:p>
            <a:pPr marL="0" indent="0">
              <a:buNone/>
            </a:pPr>
            <a:r>
              <a:rPr lang="en-GB" b="1" u="sng" dirty="0"/>
              <a:t>Treatment of Pneumocystis Pneumonia:</a:t>
            </a:r>
            <a:endParaRPr lang="en-IE" dirty="0"/>
          </a:p>
          <a:p>
            <a:pPr marL="0" indent="0">
              <a:buNone/>
            </a:pPr>
            <a:r>
              <a:rPr lang="en-GB" dirty="0"/>
              <a:t> </a:t>
            </a:r>
            <a:r>
              <a:rPr lang="en-GB" u="sng" dirty="0" err="1"/>
              <a:t>Septrin</a:t>
            </a:r>
            <a:r>
              <a:rPr lang="en-GB" dirty="0"/>
              <a:t> 120mg/kg/day IV (or PO if IV not available) in 2-4 divided doses for 10 days.  </a:t>
            </a:r>
            <a:endParaRPr lang="en-IE" dirty="0"/>
          </a:p>
          <a:p>
            <a:r>
              <a:rPr lang="en-GB" dirty="0"/>
              <a:t>Continue </a:t>
            </a:r>
            <a:r>
              <a:rPr lang="en-GB" dirty="0" err="1"/>
              <a:t>p.o.</a:t>
            </a:r>
            <a:r>
              <a:rPr lang="en-GB" dirty="0"/>
              <a:t> for further 7-14 days.</a:t>
            </a:r>
            <a:endParaRPr lang="en-IE" dirty="0"/>
          </a:p>
          <a:p>
            <a:pPr marL="0" indent="0">
              <a:buNone/>
            </a:pPr>
            <a:r>
              <a:rPr lang="en-GB" dirty="0"/>
              <a:t> 	OR</a:t>
            </a:r>
            <a:endParaRPr lang="en-IE" dirty="0"/>
          </a:p>
          <a:p>
            <a:pPr marL="0" indent="0">
              <a:buNone/>
            </a:pPr>
            <a:r>
              <a:rPr lang="en-GB" dirty="0"/>
              <a:t>If the patient fails to respond to the </a:t>
            </a:r>
            <a:r>
              <a:rPr lang="en-GB" dirty="0" err="1"/>
              <a:t>septrin</a:t>
            </a:r>
            <a:r>
              <a:rPr lang="en-GB" dirty="0"/>
              <a:t> within 72 hours change to </a:t>
            </a:r>
            <a:r>
              <a:rPr lang="en-GB" dirty="0" err="1"/>
              <a:t>pentamidine</a:t>
            </a:r>
            <a:r>
              <a:rPr lang="en-GB" dirty="0"/>
              <a:t> </a:t>
            </a:r>
            <a:r>
              <a:rPr lang="en-GB" dirty="0" err="1"/>
              <a:t>isothionate</a:t>
            </a:r>
            <a:r>
              <a:rPr lang="en-GB" dirty="0"/>
              <a:t> 4mg/kg/d IV over 1 hour and continue for 14 days. </a:t>
            </a:r>
          </a:p>
          <a:p>
            <a:pPr marL="0" indent="0">
              <a:buNone/>
            </a:pPr>
            <a:r>
              <a:rPr lang="en-GB" dirty="0"/>
              <a:t>The patient must also be given bronchodilator prior to and or during the procedure (to improve the blood flow to the lungs during the infusion.</a:t>
            </a:r>
            <a:endParaRPr lang="en-IE" dirty="0"/>
          </a:p>
          <a:p>
            <a:pPr marL="0" indent="0">
              <a:buNone/>
            </a:pPr>
            <a:r>
              <a:rPr lang="en-GB" dirty="0"/>
              <a:t>Salbutamol: 		</a:t>
            </a:r>
          </a:p>
          <a:p>
            <a:r>
              <a:rPr lang="en-GB" dirty="0"/>
              <a:t>6months-5yrs	2.5mg		</a:t>
            </a:r>
          </a:p>
          <a:p>
            <a:r>
              <a:rPr lang="en-GB" dirty="0"/>
              <a:t>5-12 years	5mg					</a:t>
            </a:r>
          </a:p>
          <a:p>
            <a:r>
              <a:rPr lang="en-GB" dirty="0"/>
              <a:t>&gt;12 years	5-10mg.</a:t>
            </a:r>
            <a:endParaRPr lang="en-IE" dirty="0"/>
          </a:p>
          <a:p>
            <a:endParaRPr lang="en-IE" dirty="0"/>
          </a:p>
        </p:txBody>
      </p:sp>
    </p:spTree>
    <p:extLst>
      <p:ext uri="{BB962C8B-B14F-4D97-AF65-F5344CB8AC3E}">
        <p14:creationId xmlns:p14="http://schemas.microsoft.com/office/powerpoint/2010/main" val="4097278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a:solidFill>
            <a:schemeClr val="bg1">
              <a:lumMod val="95000"/>
            </a:schemeClr>
          </a:solidFill>
        </p:spPr>
        <p:txBody>
          <a:bodyPr>
            <a:normAutofit fontScale="90000"/>
          </a:bodyPr>
          <a:lstStyle/>
          <a:p>
            <a:br>
              <a:rPr lang="en-IE" dirty="0"/>
            </a:br>
            <a:r>
              <a:rPr lang="en-IE" dirty="0"/>
              <a:t>Blood transfusion</a:t>
            </a:r>
            <a:br>
              <a:rPr lang="en-IE" dirty="0"/>
            </a:br>
            <a:r>
              <a:rPr lang="en-GB" sz="2200" b="1" dirty="0"/>
              <a:t>It is acceptable to allow patients have a </a:t>
            </a:r>
            <a:r>
              <a:rPr lang="en-GB" sz="2200" b="1" dirty="0" err="1"/>
              <a:t>Hb</a:t>
            </a:r>
            <a:r>
              <a:rPr lang="en-GB" sz="2200" b="1" dirty="0"/>
              <a:t> level of 8g/dl before RCC transfusion is required. </a:t>
            </a:r>
            <a:r>
              <a:rPr lang="en-GB" sz="2000" b="1" dirty="0">
                <a:solidFill>
                  <a:srgbClr val="FF0000"/>
                </a:solidFill>
              </a:rPr>
              <a:t>Aim to increase haemoglobin to 10g/dl </a:t>
            </a:r>
            <a:br>
              <a:rPr lang="en-IE" sz="2000" b="1" dirty="0">
                <a:solidFill>
                  <a:srgbClr val="FF0000"/>
                </a:solidFill>
              </a:rPr>
            </a:br>
            <a:br>
              <a:rPr lang="en-IE" sz="2200" b="1" dirty="0"/>
            </a:br>
            <a:endParaRPr lang="en-IE" sz="2200" dirty="0"/>
          </a:p>
        </p:txBody>
      </p:sp>
      <p:sp>
        <p:nvSpPr>
          <p:cNvPr id="3" name="Content Placeholder 2"/>
          <p:cNvSpPr>
            <a:spLocks noGrp="1"/>
          </p:cNvSpPr>
          <p:nvPr>
            <p:ph sz="half" idx="1"/>
          </p:nvPr>
        </p:nvSpPr>
        <p:spPr>
          <a:xfrm>
            <a:off x="628650" y="1825625"/>
            <a:ext cx="3886200" cy="3403575"/>
          </a:xfrm>
          <a:solidFill>
            <a:schemeClr val="accent2">
              <a:lumMod val="40000"/>
              <a:lumOff val="60000"/>
            </a:schemeClr>
          </a:solidFill>
        </p:spPr>
        <p:txBody>
          <a:bodyPr>
            <a:normAutofit fontScale="70000" lnSpcReduction="20000"/>
          </a:bodyPr>
          <a:lstStyle/>
          <a:p>
            <a:pPr marL="0" indent="0">
              <a:buNone/>
            </a:pPr>
            <a:r>
              <a:rPr lang="en-GB" b="1" dirty="0"/>
              <a:t>Formula for Calculating Amount of </a:t>
            </a:r>
            <a:r>
              <a:rPr lang="en-GB" b="1" dirty="0">
                <a:solidFill>
                  <a:srgbClr val="FF0000"/>
                </a:solidFill>
              </a:rPr>
              <a:t>RCC</a:t>
            </a:r>
            <a:r>
              <a:rPr lang="en-GB" b="1" dirty="0"/>
              <a:t> Required :</a:t>
            </a:r>
            <a:endParaRPr lang="en-IE" dirty="0"/>
          </a:p>
          <a:p>
            <a:r>
              <a:rPr lang="en-GB" dirty="0"/>
              <a:t>3 x weight in kilo x desired increase in g of </a:t>
            </a:r>
            <a:r>
              <a:rPr lang="en-GB" dirty="0" err="1"/>
              <a:t>Hb</a:t>
            </a:r>
            <a:r>
              <a:rPr lang="en-GB" dirty="0"/>
              <a:t> = number of millilitre needed. </a:t>
            </a:r>
            <a:endParaRPr lang="en-IE" dirty="0"/>
          </a:p>
          <a:p>
            <a:pPr marL="0" indent="0">
              <a:buNone/>
            </a:pPr>
            <a:r>
              <a:rPr lang="en-GB" dirty="0"/>
              <a:t> </a:t>
            </a:r>
            <a:endParaRPr lang="en-IE" dirty="0"/>
          </a:p>
          <a:p>
            <a:r>
              <a:rPr lang="en-GB" dirty="0" err="1"/>
              <a:t>eg</a:t>
            </a:r>
            <a:r>
              <a:rPr lang="en-GB" dirty="0"/>
              <a:t>.  A 20 kg child with a Haemoglobin of 5 </a:t>
            </a:r>
            <a:r>
              <a:rPr lang="en-GB" dirty="0" err="1"/>
              <a:t>gs</a:t>
            </a:r>
            <a:r>
              <a:rPr lang="en-GB" dirty="0"/>
              <a:t>/dl. The desired rise is to 10 g/dl, therefore </a:t>
            </a:r>
            <a:endParaRPr lang="en-IE" dirty="0"/>
          </a:p>
          <a:p>
            <a:r>
              <a:rPr lang="en-GB" u="sng" dirty="0"/>
              <a:t>3 x 20 x 5 = 300mls. </a:t>
            </a:r>
            <a:endParaRPr lang="en-IE" dirty="0"/>
          </a:p>
          <a:p>
            <a:endParaRPr lang="en-IE" dirty="0"/>
          </a:p>
        </p:txBody>
      </p:sp>
      <p:sp>
        <p:nvSpPr>
          <p:cNvPr id="4" name="Content Placeholder 3"/>
          <p:cNvSpPr>
            <a:spLocks noGrp="1"/>
          </p:cNvSpPr>
          <p:nvPr>
            <p:ph sz="half" idx="2"/>
          </p:nvPr>
        </p:nvSpPr>
        <p:spPr>
          <a:xfrm>
            <a:off x="4629150" y="1825625"/>
            <a:ext cx="3886200" cy="3403575"/>
          </a:xfrm>
          <a:solidFill>
            <a:schemeClr val="accent1">
              <a:lumMod val="40000"/>
              <a:lumOff val="60000"/>
            </a:schemeClr>
          </a:solidFill>
        </p:spPr>
        <p:txBody>
          <a:bodyPr>
            <a:normAutofit fontScale="70000" lnSpcReduction="20000"/>
          </a:bodyPr>
          <a:lstStyle/>
          <a:p>
            <a:pPr marL="0" indent="0">
              <a:buNone/>
            </a:pPr>
            <a:r>
              <a:rPr lang="en-GB" b="1" dirty="0"/>
              <a:t>Formula for Calculating Amount of </a:t>
            </a:r>
            <a:r>
              <a:rPr lang="en-GB" b="1" dirty="0">
                <a:solidFill>
                  <a:srgbClr val="FF0000"/>
                </a:solidFill>
              </a:rPr>
              <a:t>whole blood </a:t>
            </a:r>
            <a:r>
              <a:rPr lang="en-GB" b="1" dirty="0"/>
              <a:t>Required </a:t>
            </a:r>
            <a:endParaRPr lang="en-IE" dirty="0"/>
          </a:p>
          <a:p>
            <a:r>
              <a:rPr lang="en-GB" dirty="0"/>
              <a:t>6 x weight in kilo x desired increase in g of </a:t>
            </a:r>
            <a:r>
              <a:rPr lang="en-GB" dirty="0" err="1"/>
              <a:t>Hb</a:t>
            </a:r>
            <a:r>
              <a:rPr lang="en-GB" dirty="0"/>
              <a:t> = number of millilitre needed. </a:t>
            </a:r>
            <a:endParaRPr lang="en-IE" dirty="0"/>
          </a:p>
          <a:p>
            <a:pPr marL="0" indent="0">
              <a:buNone/>
            </a:pPr>
            <a:r>
              <a:rPr lang="en-GB" dirty="0"/>
              <a:t> </a:t>
            </a:r>
            <a:endParaRPr lang="en-IE" dirty="0"/>
          </a:p>
          <a:p>
            <a:r>
              <a:rPr lang="en-GB" dirty="0" err="1"/>
              <a:t>eg</a:t>
            </a:r>
            <a:r>
              <a:rPr lang="en-GB" dirty="0"/>
              <a:t>.  A 20 kg child with a Haemoglobin of 5g/dl. The desired rise is to 10 g/dl, therefore:</a:t>
            </a:r>
          </a:p>
          <a:p>
            <a:r>
              <a:rPr lang="en-GB" dirty="0"/>
              <a:t> </a:t>
            </a:r>
            <a:r>
              <a:rPr lang="en-GB" u="sng" dirty="0"/>
              <a:t>6 x 20 x 5 = 600mls. </a:t>
            </a:r>
            <a:endParaRPr lang="en-IE" dirty="0"/>
          </a:p>
          <a:p>
            <a:pPr marL="0" indent="0">
              <a:buNone/>
            </a:pPr>
            <a:r>
              <a:rPr lang="en-GB" dirty="0"/>
              <a:t> </a:t>
            </a:r>
            <a:endParaRPr lang="en-IE" dirty="0"/>
          </a:p>
          <a:p>
            <a:endParaRPr lang="en-IE" dirty="0"/>
          </a:p>
        </p:txBody>
      </p:sp>
      <p:sp>
        <p:nvSpPr>
          <p:cNvPr id="5" name="Content Placeholder 2">
            <a:extLst>
              <a:ext uri="{FF2B5EF4-FFF2-40B4-BE49-F238E27FC236}">
                <a16:creationId xmlns:a16="http://schemas.microsoft.com/office/drawing/2014/main" id="{1A906F98-E082-423A-B7DE-B073372B5765}"/>
              </a:ext>
            </a:extLst>
          </p:cNvPr>
          <p:cNvSpPr txBox="1">
            <a:spLocks/>
          </p:cNvSpPr>
          <p:nvPr/>
        </p:nvSpPr>
        <p:spPr>
          <a:xfrm>
            <a:off x="628650" y="5373216"/>
            <a:ext cx="7886700" cy="1459359"/>
          </a:xfrm>
          <a:prstGeom prst="rect">
            <a:avLst/>
          </a:prstGeom>
          <a:solidFill>
            <a:schemeClr val="accent6">
              <a:lumMod val="40000"/>
              <a:lumOff val="6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Haemoglobin Target :Normally – 10g/dl</a:t>
            </a:r>
          </a:p>
          <a:p>
            <a:pPr marL="0" indent="0">
              <a:buFont typeface="Arial" panose="020B0604020202020204" pitchFamily="34" charset="0"/>
              <a:buNone/>
            </a:pPr>
            <a:r>
              <a:rPr lang="en-GB" sz="1800" dirty="0"/>
              <a:t>Special Circumstances:</a:t>
            </a:r>
          </a:p>
          <a:p>
            <a:r>
              <a:rPr lang="en-GB" sz="1800" dirty="0"/>
              <a:t>WCC &gt;75,000 (</a:t>
            </a:r>
            <a:r>
              <a:rPr lang="en-GB" sz="1800" dirty="0" err="1"/>
              <a:t>ie</a:t>
            </a:r>
            <a:r>
              <a:rPr lang="en-GB" sz="1800" dirty="0"/>
              <a:t> risk of </a:t>
            </a:r>
            <a:r>
              <a:rPr lang="en-GB" sz="1800" dirty="0" err="1"/>
              <a:t>hyperviscosity</a:t>
            </a:r>
            <a:r>
              <a:rPr lang="en-GB" sz="1800" dirty="0"/>
              <a:t>) – 6g/dl</a:t>
            </a:r>
          </a:p>
          <a:p>
            <a:r>
              <a:rPr lang="en-GB" sz="1800" dirty="0"/>
              <a:t>Cardiac Failure – Aim to increase Hb by 1-2 g/dl per transfusion per day and watch for cardiac symptoms.</a:t>
            </a:r>
            <a:endParaRPr lang="en-IE" sz="1800" dirty="0"/>
          </a:p>
          <a:p>
            <a:endParaRPr lang="en-IE" dirty="0"/>
          </a:p>
        </p:txBody>
      </p:sp>
    </p:spTree>
    <p:extLst>
      <p:ext uri="{BB962C8B-B14F-4D97-AF65-F5344CB8AC3E}">
        <p14:creationId xmlns:p14="http://schemas.microsoft.com/office/powerpoint/2010/main" val="905191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lumMod val="95000"/>
            </a:schemeClr>
          </a:solidFill>
        </p:spPr>
        <p:txBody>
          <a:bodyPr/>
          <a:lstStyle/>
          <a:p>
            <a:r>
              <a:rPr lang="en-IE" dirty="0"/>
              <a:t>Blood transfusion reaction</a:t>
            </a:r>
          </a:p>
        </p:txBody>
      </p:sp>
      <p:pic>
        <p:nvPicPr>
          <p:cNvPr id="4" name="Content Placeholder 3" descr="50 Mnemonics &amp; Tricks Every Nurse Should Know | NurseBuff #Mnemonics #Nurse: "/>
          <p:cNvPicPr>
            <a:picLocks noGrp="1"/>
          </p:cNvPicPr>
          <p:nvPr>
            <p:ph sz="half" idx="1"/>
          </p:nvPr>
        </p:nvPicPr>
        <p:blipFill>
          <a:blip r:embed="rId2"/>
          <a:stretch>
            <a:fillRect/>
          </a:stretch>
        </p:blipFill>
        <p:spPr bwMode="auto">
          <a:xfrm>
            <a:off x="735478" y="1600204"/>
            <a:ext cx="3482048" cy="4525963"/>
          </a:xfrm>
          <a:prstGeom prst="rect">
            <a:avLst/>
          </a:prstGeom>
          <a:noFill/>
          <a:ln w="9525">
            <a:noFill/>
            <a:miter lim="800000"/>
            <a:headEnd/>
            <a:tailEnd/>
          </a:ln>
        </p:spPr>
      </p:pic>
      <p:sp>
        <p:nvSpPr>
          <p:cNvPr id="6" name="Content Placeholder 5"/>
          <p:cNvSpPr>
            <a:spLocks noGrp="1"/>
          </p:cNvSpPr>
          <p:nvPr>
            <p:ph sz="half" idx="2"/>
          </p:nvPr>
        </p:nvSpPr>
        <p:spPr>
          <a:solidFill>
            <a:schemeClr val="accent2">
              <a:lumMod val="20000"/>
              <a:lumOff val="80000"/>
            </a:schemeClr>
          </a:solidFill>
        </p:spPr>
        <p:txBody>
          <a:bodyPr>
            <a:normAutofit fontScale="62500" lnSpcReduction="20000"/>
          </a:bodyPr>
          <a:lstStyle/>
          <a:p>
            <a:pPr marL="0" indent="0">
              <a:buNone/>
            </a:pPr>
            <a:r>
              <a:rPr lang="en-GB" dirty="0"/>
              <a:t>Some children may develop a minor reaction to blood or platelets e.g. mild allergic or urticarial reaction</a:t>
            </a:r>
          </a:p>
          <a:p>
            <a:r>
              <a:rPr lang="en-GB" dirty="0"/>
              <a:t>Review by Doctor</a:t>
            </a:r>
          </a:p>
          <a:p>
            <a:r>
              <a:rPr lang="en-GB" dirty="0"/>
              <a:t>If a minor reaction occurs intravenous </a:t>
            </a:r>
            <a:r>
              <a:rPr lang="en-GB" dirty="0" err="1"/>
              <a:t>Chlorpheniramine</a:t>
            </a:r>
            <a:r>
              <a:rPr lang="en-GB" dirty="0"/>
              <a:t> (</a:t>
            </a:r>
            <a:r>
              <a:rPr lang="en-GB" dirty="0" err="1"/>
              <a:t>Piriton</a:t>
            </a:r>
            <a:r>
              <a:rPr lang="en-GB" dirty="0"/>
              <a:t>) and Hydrocortisone should be prescribed and given promptly. </a:t>
            </a:r>
            <a:endParaRPr lang="en-IE" dirty="0"/>
          </a:p>
          <a:p>
            <a:pPr marL="0" indent="0">
              <a:buNone/>
            </a:pPr>
            <a:r>
              <a:rPr lang="en-GB" dirty="0"/>
              <a:t> </a:t>
            </a:r>
            <a:endParaRPr lang="en-IE" dirty="0"/>
          </a:p>
          <a:p>
            <a:pPr marL="0" indent="0">
              <a:buNone/>
            </a:pPr>
            <a:r>
              <a:rPr lang="en-GB" b="1" dirty="0" err="1"/>
              <a:t>Piriton</a:t>
            </a:r>
            <a:r>
              <a:rPr lang="en-GB" dirty="0"/>
              <a:t> 	 &lt; 2 years old = 2 mg IV</a:t>
            </a:r>
            <a:endParaRPr lang="en-IE" dirty="0"/>
          </a:p>
          <a:p>
            <a:pPr marL="0" indent="0">
              <a:buNone/>
            </a:pPr>
            <a:r>
              <a:rPr lang="en-GB" dirty="0"/>
              <a:t>              	  &gt; 2 years old = 4 mg IV</a:t>
            </a:r>
            <a:endParaRPr lang="en-IE" dirty="0"/>
          </a:p>
          <a:p>
            <a:pPr marL="0" indent="0">
              <a:buNone/>
            </a:pPr>
            <a:r>
              <a:rPr lang="en-GB" dirty="0"/>
              <a:t>                               </a:t>
            </a:r>
            <a:endParaRPr lang="en-IE" dirty="0"/>
          </a:p>
          <a:p>
            <a:pPr marL="0" indent="0">
              <a:buNone/>
            </a:pPr>
            <a:r>
              <a:rPr lang="en-GB" b="1" dirty="0"/>
              <a:t>Hydrocortisone </a:t>
            </a:r>
            <a:r>
              <a:rPr lang="en-GB" dirty="0"/>
              <a:t> </a:t>
            </a:r>
          </a:p>
          <a:p>
            <a:pPr marL="0" indent="0">
              <a:buNone/>
            </a:pPr>
            <a:r>
              <a:rPr lang="en-GB" dirty="0"/>
              <a:t>	&lt; 4 years old = 25 mg IV</a:t>
            </a:r>
            <a:endParaRPr lang="en-IE" dirty="0"/>
          </a:p>
          <a:p>
            <a:pPr marL="0" indent="0">
              <a:buNone/>
            </a:pPr>
            <a:r>
              <a:rPr lang="en-GB" dirty="0"/>
              <a:t>         	&gt; 4 years old = 50 mg IV </a:t>
            </a:r>
            <a:endParaRPr lang="en-IE" dirty="0"/>
          </a:p>
          <a:p>
            <a:endParaRPr lang="en-IE" dirty="0"/>
          </a:p>
        </p:txBody>
      </p:sp>
    </p:spTree>
    <p:extLst>
      <p:ext uri="{BB962C8B-B14F-4D97-AF65-F5344CB8AC3E}">
        <p14:creationId xmlns:p14="http://schemas.microsoft.com/office/powerpoint/2010/main" val="3706865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255562"/>
          </a:xfrm>
        </p:spPr>
        <p:txBody>
          <a:bodyPr>
            <a:normAutofit fontScale="90000"/>
          </a:bodyPr>
          <a:lstStyle/>
          <a:p>
            <a:endParaRPr lang="en-IE" dirty="0"/>
          </a:p>
        </p:txBody>
      </p:sp>
      <p:pic>
        <p:nvPicPr>
          <p:cNvPr id="6" name="Content Placeholder 5" descr="Screen Shot 2015-02-16 at 12"/>
          <p:cNvPicPr>
            <a:picLocks noGrp="1"/>
          </p:cNvPicPr>
          <p:nvPr>
            <p:ph idx="1"/>
          </p:nvPr>
        </p:nvPicPr>
        <p:blipFill rotWithShape="1">
          <a:blip r:embed="rId2">
            <a:extLst>
              <a:ext uri="{28A0092B-C50C-407E-A947-70E740481C1C}">
                <a14:useLocalDpi xmlns:a14="http://schemas.microsoft.com/office/drawing/2010/main" val="0"/>
              </a:ext>
            </a:extLst>
          </a:blip>
          <a:srcRect l="15871" t="13061" r="15680" b="4486"/>
          <a:stretch/>
        </p:blipFill>
        <p:spPr bwMode="auto">
          <a:xfrm>
            <a:off x="827584" y="836712"/>
            <a:ext cx="7560839" cy="56166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6624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bg1">
              <a:lumMod val="95000"/>
            </a:schemeClr>
          </a:solidFill>
        </p:spPr>
        <p:txBody>
          <a:bodyPr>
            <a:normAutofit fontScale="90000"/>
          </a:bodyPr>
          <a:lstStyle/>
          <a:p>
            <a:r>
              <a:rPr lang="en-IE" sz="4000" b="1" dirty="0"/>
              <a:t>Pain Management Non Opioids- Step </a:t>
            </a:r>
            <a:r>
              <a:rPr lang="en-IE" dirty="0"/>
              <a:t>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848899"/>
              </p:ext>
            </p:extLst>
          </p:nvPr>
        </p:nvGraphicFramePr>
        <p:xfrm>
          <a:off x="539555" y="1124744"/>
          <a:ext cx="8136903" cy="5256584"/>
        </p:xfrm>
        <a:graphic>
          <a:graphicData uri="http://schemas.openxmlformats.org/drawingml/2006/table">
            <a:tbl>
              <a:tblPr/>
              <a:tblGrid>
                <a:gridCol w="1921033">
                  <a:extLst>
                    <a:ext uri="{9D8B030D-6E8A-4147-A177-3AD203B41FA5}">
                      <a16:colId xmlns:a16="http://schemas.microsoft.com/office/drawing/2014/main" val="20000"/>
                    </a:ext>
                  </a:extLst>
                </a:gridCol>
                <a:gridCol w="1566659">
                  <a:extLst>
                    <a:ext uri="{9D8B030D-6E8A-4147-A177-3AD203B41FA5}">
                      <a16:colId xmlns:a16="http://schemas.microsoft.com/office/drawing/2014/main" val="20001"/>
                    </a:ext>
                  </a:extLst>
                </a:gridCol>
                <a:gridCol w="572617">
                  <a:extLst>
                    <a:ext uri="{9D8B030D-6E8A-4147-A177-3AD203B41FA5}">
                      <a16:colId xmlns:a16="http://schemas.microsoft.com/office/drawing/2014/main" val="20002"/>
                    </a:ext>
                  </a:extLst>
                </a:gridCol>
                <a:gridCol w="1210531">
                  <a:extLst>
                    <a:ext uri="{9D8B030D-6E8A-4147-A177-3AD203B41FA5}">
                      <a16:colId xmlns:a16="http://schemas.microsoft.com/office/drawing/2014/main" val="20003"/>
                    </a:ext>
                  </a:extLst>
                </a:gridCol>
                <a:gridCol w="2866063">
                  <a:extLst>
                    <a:ext uri="{9D8B030D-6E8A-4147-A177-3AD203B41FA5}">
                      <a16:colId xmlns:a16="http://schemas.microsoft.com/office/drawing/2014/main" val="20004"/>
                    </a:ext>
                  </a:extLst>
                </a:gridCol>
              </a:tblGrid>
              <a:tr h="300376">
                <a:tc>
                  <a:txBody>
                    <a:bodyPr/>
                    <a:lstStyle/>
                    <a:p>
                      <a:pPr>
                        <a:spcAft>
                          <a:spcPts val="0"/>
                        </a:spcAft>
                      </a:pPr>
                      <a:r>
                        <a:rPr lang="en-GB" sz="1100" dirty="0">
                          <a:effectLst/>
                          <a:latin typeface="Cambria"/>
                          <a:ea typeface="Times New Roman"/>
                          <a:cs typeface="Times New Roman"/>
                        </a:rPr>
                        <a:t>Drug</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100" dirty="0">
                          <a:effectLst/>
                          <a:latin typeface="Cambria"/>
                          <a:ea typeface="Times New Roman"/>
                          <a:cs typeface="Times New Roman"/>
                        </a:rPr>
                        <a:t>Single dose for child &gt;1month</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100" dirty="0">
                          <a:effectLst/>
                          <a:latin typeface="Cambria"/>
                          <a:ea typeface="Times New Roman"/>
                          <a:cs typeface="Times New Roman"/>
                        </a:rPr>
                        <a:t>Freq.</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100" dirty="0">
                          <a:effectLst/>
                          <a:latin typeface="Cambria"/>
                          <a:ea typeface="Times New Roman"/>
                          <a:cs typeface="Times New Roman"/>
                        </a:rPr>
                        <a:t>Forms available</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fr-FR" sz="1100" dirty="0">
                          <a:effectLst/>
                          <a:latin typeface="Cambria"/>
                          <a:ea typeface="Times New Roman"/>
                          <a:cs typeface="Times New Roman"/>
                        </a:rPr>
                        <a:t>Comment</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102634">
                <a:tc>
                  <a:txBody>
                    <a:bodyPr/>
                    <a:lstStyle/>
                    <a:p>
                      <a:pPr>
                        <a:spcAft>
                          <a:spcPts val="0"/>
                        </a:spcAft>
                      </a:pPr>
                      <a:r>
                        <a:rPr lang="fr-FR" sz="1100" dirty="0" err="1">
                          <a:effectLst/>
                          <a:latin typeface="Cambria"/>
                          <a:ea typeface="Times New Roman"/>
                          <a:cs typeface="Times New Roman"/>
                        </a:rPr>
                        <a:t>Paracetamol</a:t>
                      </a:r>
                      <a:endParaRPr lang="en-IE" sz="1100" dirty="0">
                        <a:effectLst/>
                        <a:latin typeface="Arial"/>
                        <a:ea typeface="Times New Roman"/>
                        <a:cs typeface="Times New Roman"/>
                      </a:endParaRPr>
                    </a:p>
                    <a:p>
                      <a:pPr>
                        <a:spcAft>
                          <a:spcPts val="0"/>
                        </a:spcAft>
                      </a:pPr>
                      <a:r>
                        <a:rPr lang="fr-FR" sz="1100" dirty="0">
                          <a:effectLst/>
                          <a:latin typeface="Cambria"/>
                          <a:ea typeface="Times New Roman"/>
                          <a:cs typeface="Times New Roman"/>
                        </a:rPr>
                        <a:t>(</a:t>
                      </a:r>
                      <a:r>
                        <a:rPr lang="fr-FR" sz="1100" dirty="0" err="1">
                          <a:effectLst/>
                          <a:latin typeface="Cambria"/>
                          <a:ea typeface="Times New Roman"/>
                          <a:cs typeface="Times New Roman"/>
                        </a:rPr>
                        <a:t>Calpol</a:t>
                      </a:r>
                      <a:r>
                        <a:rPr lang="fr-FR" sz="1100" dirty="0">
                          <a:effectLst/>
                          <a:latin typeface="Cambria"/>
                          <a:ea typeface="Times New Roman"/>
                          <a:cs typeface="Times New Roman"/>
                        </a:rPr>
                        <a:t>/</a:t>
                      </a:r>
                      <a:r>
                        <a:rPr lang="fr-FR" sz="1100" dirty="0" err="1">
                          <a:effectLst/>
                          <a:latin typeface="Cambria"/>
                          <a:ea typeface="Times New Roman"/>
                          <a:cs typeface="Times New Roman"/>
                        </a:rPr>
                        <a:t>Panadol</a:t>
                      </a:r>
                      <a:r>
                        <a:rPr lang="fr-FR" sz="1100" dirty="0">
                          <a:effectLst/>
                          <a:latin typeface="Cambria"/>
                          <a:ea typeface="Times New Roman"/>
                          <a:cs typeface="Times New Roman"/>
                        </a:rPr>
                        <a:t>)</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10–15mg/kg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or</a:t>
                      </a:r>
                      <a:endParaRPr lang="en-IE" sz="1100" dirty="0">
                        <a:effectLst/>
                        <a:latin typeface="Arial"/>
                        <a:ea typeface="Times New Roman"/>
                        <a:cs typeface="Times New Roman"/>
                      </a:endParaRPr>
                    </a:p>
                    <a:p>
                      <a:pPr algn="ct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20mg/kg PR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or</a:t>
                      </a:r>
                      <a:endParaRPr lang="en-IE" sz="1100" dirty="0">
                        <a:effectLst/>
                        <a:latin typeface="Arial"/>
                        <a:ea typeface="Times New Roman"/>
                        <a:cs typeface="Times New Roman"/>
                      </a:endParaRPr>
                    </a:p>
                    <a:p>
                      <a:pPr>
                        <a:spcAft>
                          <a:spcPts val="0"/>
                        </a:spcAft>
                        <a:tabLst>
                          <a:tab pos="2637155" algn="ctr"/>
                          <a:tab pos="5274310" algn="r"/>
                          <a:tab pos="457200" algn="l"/>
                        </a:tabLs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3–12mth:    60mg – 120mg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1– 5yrs:     120mg – 250mg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6–12yrs:     250mg – 500mg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12–Adult:   500mg – 1g PO</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4– 6hrly</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Tablets 500mg</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Liquid 120mg/5ml</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250mg/5ml</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Maximum:</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60mg/kg/day</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or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4g/day whichever is lower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501881">
                <a:tc>
                  <a:txBody>
                    <a:bodyPr/>
                    <a:lstStyle/>
                    <a:p>
                      <a:pPr marL="822960" indent="-822960" algn="l">
                        <a:spcAft>
                          <a:spcPts val="0"/>
                        </a:spcAft>
                      </a:pPr>
                      <a:r>
                        <a:rPr lang="fr-FR" sz="1100" b="1" u="sng">
                          <a:effectLst/>
                          <a:latin typeface="Cambria"/>
                          <a:ea typeface="Times New Roman"/>
                          <a:cs typeface="Times New Roman"/>
                        </a:rPr>
                        <a:t>Ibuprofen</a:t>
                      </a:r>
                      <a:endParaRPr lang="en-IE" sz="1100" b="1" u="sng">
                        <a:effectLst/>
                        <a:latin typeface="Arial"/>
                        <a:ea typeface="Times New Roman"/>
                        <a:cs typeface="Times New Roman"/>
                      </a:endParaRPr>
                    </a:p>
                    <a:p>
                      <a:pPr>
                        <a:spcAft>
                          <a:spcPts val="0"/>
                        </a:spcAft>
                      </a:pPr>
                      <a:r>
                        <a:rPr lang="fr-FR" sz="1100">
                          <a:effectLst/>
                          <a:latin typeface="Cambria"/>
                          <a:ea typeface="Times New Roman"/>
                          <a:cs typeface="Times New Roman"/>
                        </a:rPr>
                        <a:t>(Brufen/Nurofen)</a:t>
                      </a:r>
                      <a:endParaRPr lang="en-IE" sz="1100">
                        <a:effectLst/>
                        <a:latin typeface="Arial"/>
                        <a:ea typeface="Times New Roman"/>
                        <a:cs typeface="Times New Roman"/>
                      </a:endParaRPr>
                    </a:p>
                    <a:p>
                      <a:pPr>
                        <a:spcAft>
                          <a:spcPts val="0"/>
                        </a:spcAft>
                      </a:pPr>
                      <a:r>
                        <a:rPr lang="fr-FR" sz="1100">
                          <a:effectLst/>
                          <a:latin typeface="Cambria"/>
                          <a:ea typeface="Times New Roman"/>
                          <a:cs typeface="Times New Roman"/>
                        </a:rPr>
                        <a:t> </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a:effectLst/>
                          <a:latin typeface="Cambria"/>
                          <a:ea typeface="Times New Roman"/>
                          <a:cs typeface="Times New Roman"/>
                        </a:rPr>
                        <a:t>5mg/kg PO</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or</a:t>
                      </a:r>
                      <a:endParaRPr lang="en-IE" sz="1100">
                        <a:effectLst/>
                        <a:latin typeface="Arial"/>
                        <a:ea typeface="Times New Roman"/>
                        <a:cs typeface="Times New Roman"/>
                      </a:endParaRPr>
                    </a:p>
                    <a:p>
                      <a:pPr algn="ctr">
                        <a:spcAft>
                          <a:spcPts val="0"/>
                        </a:spcAft>
                      </a:pPr>
                      <a:r>
                        <a:rPr lang="en-GB" sz="1100">
                          <a:effectLst/>
                          <a:latin typeface="Cambria"/>
                          <a:ea typeface="Times New Roman"/>
                          <a:cs typeface="Times New Roman"/>
                        </a:rPr>
                        <a:t> </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1– 2yrs:      50mg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3– 7yrs:      100mg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8–12yrs:     200mg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&gt;12yrs:       200 – 600mg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 </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 </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 8hrly</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Tablets:</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200mg, 400mg</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600mg,800mg retard</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Liquid 100mg in 5ml</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fr-FR" sz="1100" dirty="0">
                          <a:effectLst/>
                          <a:latin typeface="Cambria"/>
                          <a:ea typeface="Times New Roman"/>
                          <a:cs typeface="Times New Roman"/>
                        </a:rPr>
                        <a:t>Granules 600mg sachet</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Maximum:</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2.4g daily or 20-30mg/kg which ever is lower.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97944">
                <a:tc>
                  <a:txBody>
                    <a:bodyPr/>
                    <a:lstStyle/>
                    <a:p>
                      <a:pPr marL="822960" indent="-822960" algn="l">
                        <a:spcAft>
                          <a:spcPts val="0"/>
                        </a:spcAft>
                      </a:pPr>
                      <a:r>
                        <a:rPr lang="en-GB" sz="1100" b="1" u="sng">
                          <a:effectLst/>
                          <a:latin typeface="Cambria"/>
                          <a:ea typeface="Times New Roman"/>
                          <a:cs typeface="Times New Roman"/>
                        </a:rPr>
                        <a:t>Diclofenac</a:t>
                      </a:r>
                      <a:endParaRPr lang="en-IE" sz="1100" b="1" u="sng">
                        <a:effectLst/>
                        <a:latin typeface="Arial"/>
                        <a:ea typeface="Times New Roman"/>
                        <a:cs typeface="Times New Roman"/>
                      </a:endParaRPr>
                    </a:p>
                    <a:p>
                      <a:pPr>
                        <a:spcAft>
                          <a:spcPts val="0"/>
                        </a:spcAft>
                      </a:pPr>
                      <a:r>
                        <a:rPr lang="en-GB" sz="1100">
                          <a:effectLst/>
                          <a:latin typeface="Cambria"/>
                          <a:ea typeface="Times New Roman"/>
                          <a:cs typeface="Times New Roman"/>
                        </a:rPr>
                        <a:t>(Voltarol/Difene)</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300microgs – 1mg/kg PO/PR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a:effectLst/>
                          <a:latin typeface="Cambria"/>
                          <a:ea typeface="Times New Roman"/>
                          <a:cs typeface="Times New Roman"/>
                        </a:rPr>
                        <a:t>8hrly</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Tablets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25mg, 50mg</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Not recommended for children less than 6 months.</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Maximum dose: 3mg/kg/day or 150mg which ever is lower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539553" y="6380946"/>
            <a:ext cx="8136904" cy="338554"/>
          </a:xfrm>
          <a:prstGeom prst="rect">
            <a:avLst/>
          </a:prstGeom>
        </p:spPr>
        <p:txBody>
          <a:bodyPr wrap="square">
            <a:spAutoFit/>
          </a:bodyPr>
          <a:lstStyle/>
          <a:p>
            <a:r>
              <a:rPr lang="en-GB" sz="1600" b="1" dirty="0">
                <a:solidFill>
                  <a:srgbClr val="FF0000"/>
                </a:solidFill>
                <a:effectLst/>
                <a:latin typeface="Cambria"/>
                <a:ea typeface="Times New Roman"/>
                <a:cs typeface="Times New Roman"/>
              </a:rPr>
              <a:t>Please do not give suppositories to PAEDIATRIC HAEMATOLOGY/ONCOLOGY patients.</a:t>
            </a:r>
            <a:endParaRPr lang="en-IE" sz="1600" b="1" dirty="0">
              <a:solidFill>
                <a:srgbClr val="FF0000"/>
              </a:solidFill>
            </a:endParaRPr>
          </a:p>
        </p:txBody>
      </p:sp>
    </p:spTree>
    <p:extLst>
      <p:ext uri="{BB962C8B-B14F-4D97-AF65-F5344CB8AC3E}">
        <p14:creationId xmlns:p14="http://schemas.microsoft.com/office/powerpoint/2010/main" val="3978527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bg1">
              <a:lumMod val="95000"/>
            </a:schemeClr>
          </a:solidFill>
        </p:spPr>
        <p:txBody>
          <a:bodyPr>
            <a:normAutofit/>
          </a:bodyPr>
          <a:lstStyle/>
          <a:p>
            <a:r>
              <a:rPr lang="en-IE" sz="3600" b="1" dirty="0">
                <a:latin typeface="+mn-lt"/>
              </a:rPr>
              <a:t>Pain Management Weak Opioid Step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29621"/>
              </p:ext>
            </p:extLst>
          </p:nvPr>
        </p:nvGraphicFramePr>
        <p:xfrm>
          <a:off x="1115616" y="1268760"/>
          <a:ext cx="6457950" cy="3657600"/>
        </p:xfrm>
        <a:graphic>
          <a:graphicData uri="http://schemas.openxmlformats.org/drawingml/2006/table">
            <a:tbl>
              <a:tblPr/>
              <a:tblGrid>
                <a:gridCol w="1350247">
                  <a:extLst>
                    <a:ext uri="{9D8B030D-6E8A-4147-A177-3AD203B41FA5}">
                      <a16:colId xmlns:a16="http://schemas.microsoft.com/office/drawing/2014/main" val="20000"/>
                    </a:ext>
                  </a:extLst>
                </a:gridCol>
                <a:gridCol w="1687967">
                  <a:extLst>
                    <a:ext uri="{9D8B030D-6E8A-4147-A177-3AD203B41FA5}">
                      <a16:colId xmlns:a16="http://schemas.microsoft.com/office/drawing/2014/main" val="20001"/>
                    </a:ext>
                  </a:extLst>
                </a:gridCol>
                <a:gridCol w="900164">
                  <a:extLst>
                    <a:ext uri="{9D8B030D-6E8A-4147-A177-3AD203B41FA5}">
                      <a16:colId xmlns:a16="http://schemas.microsoft.com/office/drawing/2014/main" val="20002"/>
                    </a:ext>
                  </a:extLst>
                </a:gridCol>
                <a:gridCol w="989673">
                  <a:extLst>
                    <a:ext uri="{9D8B030D-6E8A-4147-A177-3AD203B41FA5}">
                      <a16:colId xmlns:a16="http://schemas.microsoft.com/office/drawing/2014/main" val="20003"/>
                    </a:ext>
                  </a:extLst>
                </a:gridCol>
                <a:gridCol w="1529899">
                  <a:extLst>
                    <a:ext uri="{9D8B030D-6E8A-4147-A177-3AD203B41FA5}">
                      <a16:colId xmlns:a16="http://schemas.microsoft.com/office/drawing/2014/main" val="20004"/>
                    </a:ext>
                  </a:extLst>
                </a:gridCol>
              </a:tblGrid>
              <a:tr h="0">
                <a:tc>
                  <a:txBody>
                    <a:bodyPr/>
                    <a:lstStyle/>
                    <a:p>
                      <a:pPr>
                        <a:spcAft>
                          <a:spcPts val="0"/>
                        </a:spcAft>
                      </a:pPr>
                      <a:r>
                        <a:rPr lang="en-GB" sz="1200" b="1" dirty="0">
                          <a:effectLst/>
                          <a:latin typeface="Cambria"/>
                          <a:ea typeface="Times New Roman"/>
                          <a:cs typeface="Times New Roman"/>
                        </a:rPr>
                        <a:t>Drug</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200" b="1" dirty="0">
                          <a:effectLst/>
                          <a:latin typeface="Cambria"/>
                          <a:ea typeface="Times New Roman"/>
                          <a:cs typeface="Times New Roman"/>
                        </a:rPr>
                        <a:t>Single dose for child</a:t>
                      </a:r>
                      <a:endParaRPr lang="en-IE" sz="1200" dirty="0">
                        <a:effectLst/>
                        <a:latin typeface="Arial"/>
                        <a:ea typeface="Times New Roman"/>
                        <a:cs typeface="Times New Roman"/>
                      </a:endParaRPr>
                    </a:p>
                    <a:p>
                      <a:pPr algn="ctr">
                        <a:spcAft>
                          <a:spcPts val="0"/>
                        </a:spcAft>
                      </a:pPr>
                      <a:r>
                        <a:rPr lang="en-GB" sz="1200" b="1" dirty="0">
                          <a:effectLst/>
                          <a:latin typeface="Cambria"/>
                          <a:ea typeface="Times New Roman"/>
                          <a:cs typeface="Times New Roman"/>
                        </a:rPr>
                        <a:t>&gt; 1 month</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914400" indent="-914400">
                        <a:spcAft>
                          <a:spcPts val="0"/>
                        </a:spcAft>
                      </a:pPr>
                      <a:r>
                        <a:rPr lang="en-GB" sz="1200" b="1" u="sng" dirty="0">
                          <a:effectLst/>
                          <a:latin typeface="Cambria"/>
                          <a:ea typeface="Times New Roman"/>
                          <a:cs typeface="Times New Roman"/>
                        </a:rPr>
                        <a:t>Frequency</a:t>
                      </a:r>
                      <a:endParaRPr lang="en-IE" sz="1400" b="1" u="sng"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200" b="1" dirty="0">
                          <a:effectLst/>
                          <a:latin typeface="Cambria"/>
                          <a:ea typeface="Times New Roman"/>
                          <a:cs typeface="Times New Roman"/>
                        </a:rPr>
                        <a:t>Forms available</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fr-FR" sz="1200" b="1" dirty="0">
                          <a:effectLst/>
                          <a:latin typeface="Cambria"/>
                          <a:ea typeface="Times New Roman"/>
                          <a:cs typeface="Times New Roman"/>
                        </a:rPr>
                        <a:t>Comment</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a:spcAft>
                          <a:spcPts val="0"/>
                        </a:spcAft>
                        <a:tabLst>
                          <a:tab pos="2637155" algn="ctr"/>
                          <a:tab pos="5274310" algn="r"/>
                        </a:tabLst>
                      </a:pPr>
                      <a:r>
                        <a:rPr lang="fr-FR" sz="1200" b="1" u="sng" dirty="0" err="1">
                          <a:effectLst/>
                          <a:latin typeface="Cambria"/>
                          <a:ea typeface="Times New Roman"/>
                          <a:cs typeface="Times New Roman"/>
                        </a:rPr>
                        <a:t>Codeine</a:t>
                      </a:r>
                      <a:r>
                        <a:rPr lang="fr-FR" sz="1200" b="1" u="sng" dirty="0">
                          <a:effectLst/>
                          <a:latin typeface="Cambria"/>
                          <a:ea typeface="Times New Roman"/>
                          <a:cs typeface="Times New Roman"/>
                        </a:rPr>
                        <a:t> Phosphate</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fr-FR" sz="1200" dirty="0">
                          <a:effectLst/>
                          <a:latin typeface="Cambria"/>
                          <a:ea typeface="Times New Roman"/>
                          <a:cs typeface="Times New Roman"/>
                        </a:rPr>
                        <a:t>0– 12mth: 0.5mg/kg/dose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&gt;12mth:0.5–1mg/kg/dose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&gt;12yrs:  30–60mg/dose</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4– 6hrly</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de-DE" sz="1200" dirty="0">
                          <a:effectLst/>
                          <a:latin typeface="Cambria"/>
                          <a:ea typeface="Times New Roman"/>
                          <a:cs typeface="Times New Roman"/>
                        </a:rPr>
                        <a:t>Codeine Linctus 15mg/5ml</a:t>
                      </a:r>
                      <a:endParaRPr lang="en-IE" sz="1200" dirty="0">
                        <a:effectLst/>
                        <a:latin typeface="Arial"/>
                        <a:ea typeface="Times New Roman"/>
                        <a:cs typeface="Times New Roman"/>
                      </a:endParaRPr>
                    </a:p>
                    <a:p>
                      <a:pPr>
                        <a:spcAft>
                          <a:spcPts val="0"/>
                        </a:spcAft>
                      </a:pPr>
                      <a:r>
                        <a:rPr lang="de-DE"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de-DE" sz="1200" dirty="0">
                          <a:effectLst/>
                          <a:latin typeface="Cambria"/>
                          <a:ea typeface="Times New Roman"/>
                          <a:cs typeface="Times New Roman"/>
                        </a:rPr>
                        <a:t>Codeine phosphate tabs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a:t>
                      </a:r>
                      <a:r>
                        <a:rPr lang="en-GB" sz="1200" dirty="0" err="1">
                          <a:effectLst/>
                          <a:latin typeface="Cambria"/>
                          <a:ea typeface="Times New Roman"/>
                          <a:cs typeface="Times New Roman"/>
                        </a:rPr>
                        <a:t>Codant</a:t>
                      </a:r>
                      <a:r>
                        <a:rPr lang="en-GB" sz="1200" dirty="0">
                          <a:effectLst/>
                          <a:latin typeface="Cambria"/>
                          <a:ea typeface="Times New Roman"/>
                          <a:cs typeface="Times New Roman"/>
                        </a:rPr>
                        <a:t>) 30mgs</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a:effectLst/>
                          <a:latin typeface="Cambria"/>
                          <a:ea typeface="Times New Roman"/>
                          <a:cs typeface="Times New Roman"/>
                        </a:rPr>
                        <a:t>Maximum dose:</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240mg daily or 60mg per dose.</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 </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 </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0">
                <a:tc>
                  <a:txBody>
                    <a:bodyPr/>
                    <a:lstStyle/>
                    <a:p>
                      <a:pPr>
                        <a:spcAft>
                          <a:spcPts val="0"/>
                        </a:spcAft>
                      </a:pPr>
                      <a:r>
                        <a:rPr lang="fr-FR" sz="1200" b="1">
                          <a:effectLst/>
                          <a:latin typeface="Cambria"/>
                          <a:ea typeface="Times New Roman"/>
                          <a:cs typeface="Times New Roman"/>
                        </a:rPr>
                        <a:t>Dihydrocodeine</a:t>
                      </a:r>
                      <a:endParaRPr lang="en-IE" sz="1200">
                        <a:effectLst/>
                        <a:latin typeface="Arial"/>
                        <a:ea typeface="Times New Roman"/>
                        <a:cs typeface="Times New Roman"/>
                      </a:endParaRPr>
                    </a:p>
                    <a:p>
                      <a:pPr>
                        <a:spcAft>
                          <a:spcPts val="0"/>
                        </a:spcAft>
                        <a:tabLst>
                          <a:tab pos="2637155" algn="ctr"/>
                          <a:tab pos="5274310" algn="r"/>
                        </a:tabLst>
                      </a:pPr>
                      <a:r>
                        <a:rPr lang="fr-FR" sz="1200">
                          <a:effectLst/>
                          <a:latin typeface="Cambria"/>
                          <a:ea typeface="Times New Roman"/>
                          <a:cs typeface="Times New Roman"/>
                        </a:rPr>
                        <a:t>(DF 118 Tablets / Paracodin Liquid)</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a:effectLst/>
                          <a:latin typeface="Cambria"/>
                          <a:ea typeface="Times New Roman"/>
                          <a:cs typeface="Times New Roman"/>
                        </a:rPr>
                        <a:t>1– 4yrs:   0.5mg/kg</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4–12yrs:  0.5mg – 1mg/kg</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&gt; 12yrs:   30mg</a:t>
                      </a:r>
                      <a:endParaRPr lang="en-IE" sz="1200">
                        <a:effectLst/>
                        <a:latin typeface="Arial"/>
                        <a:ea typeface="Times New Roman"/>
                        <a:cs typeface="Times New Roman"/>
                      </a:endParaRPr>
                    </a:p>
                    <a:p>
                      <a:pPr algn="ctr">
                        <a:spcAft>
                          <a:spcPts val="0"/>
                        </a:spcAft>
                      </a:pPr>
                      <a:r>
                        <a:rPr lang="en-GB" sz="1200">
                          <a:effectLst/>
                          <a:latin typeface="Cambria"/>
                          <a:ea typeface="Times New Roman"/>
                          <a:cs typeface="Times New Roman"/>
                        </a:rPr>
                        <a:t> </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a:effectLst/>
                          <a:latin typeface="Cambria"/>
                          <a:ea typeface="Times New Roman"/>
                          <a:cs typeface="Times New Roman"/>
                        </a:rPr>
                        <a:t>4– 6hrly</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Tablets 30mg</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Liquid: 12mg/5ml</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Not for children &lt;1 year.</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90% effective at 30mg dose – no need to increase dose above this.  Do not prescribe with other opiates.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115617" y="5157192"/>
            <a:ext cx="6552728" cy="1231106"/>
          </a:xfrm>
          <a:prstGeom prst="rect">
            <a:avLst/>
          </a:prstGeom>
          <a:solidFill>
            <a:schemeClr val="accent4">
              <a:lumMod val="20000"/>
              <a:lumOff val="80000"/>
            </a:schemeClr>
          </a:solidFill>
        </p:spPr>
        <p:txBody>
          <a:bodyPr wrap="square">
            <a:spAutoFit/>
          </a:bodyPr>
          <a:lstStyle/>
          <a:p>
            <a:r>
              <a:rPr lang="en-GB" sz="1400" dirty="0"/>
              <a:t>There is a ceiling effect with weak opioids i.e. a max dose is reached beyond which further dose escalation doesn’t improve analgesia.</a:t>
            </a:r>
            <a:endParaRPr lang="en-IE" sz="1400" dirty="0"/>
          </a:p>
          <a:p>
            <a:r>
              <a:rPr lang="en-GB" sz="1400" dirty="0"/>
              <a:t> </a:t>
            </a:r>
            <a:endParaRPr lang="en-IE" sz="1400" dirty="0"/>
          </a:p>
          <a:p>
            <a:r>
              <a:rPr lang="en-GB" sz="1400" b="1" dirty="0"/>
              <a:t>Notes: Constipation should be anticipated and laxatives prescribed</a:t>
            </a:r>
            <a:r>
              <a:rPr lang="en-GB" sz="1400" dirty="0"/>
              <a:t>.  Injections of both </a:t>
            </a:r>
            <a:r>
              <a:rPr lang="en-GB" sz="1400" dirty="0" err="1"/>
              <a:t>dihydrocodeine</a:t>
            </a:r>
            <a:r>
              <a:rPr lang="en-GB" sz="1400" dirty="0"/>
              <a:t> and codeine are available but should be avoided in paediatrics</a:t>
            </a:r>
            <a:r>
              <a:rPr lang="en-GB" dirty="0"/>
              <a:t>.</a:t>
            </a:r>
            <a:endParaRPr lang="en-IE" dirty="0"/>
          </a:p>
        </p:txBody>
      </p:sp>
    </p:spTree>
    <p:extLst>
      <p:ext uri="{BB962C8B-B14F-4D97-AF65-F5344CB8AC3E}">
        <p14:creationId xmlns:p14="http://schemas.microsoft.com/office/powerpoint/2010/main" val="3742818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chemeClr val="bg1">
              <a:lumMod val="95000"/>
            </a:schemeClr>
          </a:solidFill>
        </p:spPr>
        <p:txBody>
          <a:bodyPr>
            <a:noAutofit/>
          </a:bodyPr>
          <a:lstStyle/>
          <a:p>
            <a:r>
              <a:rPr lang="en-IE" sz="3600" b="1" dirty="0"/>
              <a:t>Pain Management Strong Opioid – Step 3</a:t>
            </a:r>
          </a:p>
        </p:txBody>
      </p:sp>
      <p:sp>
        <p:nvSpPr>
          <p:cNvPr id="4" name="Content Placeholder 3"/>
          <p:cNvSpPr>
            <a:spLocks noGrp="1"/>
          </p:cNvSpPr>
          <p:nvPr>
            <p:ph sz="half" idx="1"/>
          </p:nvPr>
        </p:nvSpPr>
        <p:spPr>
          <a:xfrm>
            <a:off x="457200" y="836712"/>
            <a:ext cx="4038600" cy="5832648"/>
          </a:xfrm>
          <a:solidFill>
            <a:schemeClr val="accent6">
              <a:lumMod val="40000"/>
              <a:lumOff val="60000"/>
            </a:schemeClr>
          </a:solidFill>
        </p:spPr>
        <p:txBody>
          <a:bodyPr>
            <a:noAutofit/>
          </a:bodyPr>
          <a:lstStyle/>
          <a:p>
            <a:pPr marL="0" indent="0">
              <a:buNone/>
            </a:pPr>
            <a:r>
              <a:rPr lang="en-IE" sz="1000" dirty="0"/>
              <a:t>Oral morphine is the drug of choice in the majority of children with severe pain.  Children can tolerate very large doses of morphine if titrated appropriately.  </a:t>
            </a:r>
          </a:p>
          <a:p>
            <a:pPr marL="0" indent="0">
              <a:buNone/>
            </a:pPr>
            <a:r>
              <a:rPr lang="en-IE" sz="1000" b="1" dirty="0"/>
              <a:t>MORPHINE DOSE TITRATION</a:t>
            </a:r>
            <a:r>
              <a:rPr lang="en-IE" sz="1000" dirty="0"/>
              <a:t>:</a:t>
            </a:r>
          </a:p>
          <a:p>
            <a:pPr marL="0" indent="0">
              <a:buNone/>
            </a:pPr>
            <a:r>
              <a:rPr lang="en-IE" sz="1000" dirty="0"/>
              <a:t>There is no such thing as a standard dose of morphine; no upper limit. </a:t>
            </a:r>
          </a:p>
          <a:p>
            <a:pPr marL="0" indent="0">
              <a:buNone/>
            </a:pPr>
            <a:r>
              <a:rPr lang="en-IE" sz="1000" dirty="0"/>
              <a:t>To obtain control initially:</a:t>
            </a:r>
          </a:p>
          <a:p>
            <a:r>
              <a:rPr lang="en-IE" sz="1000" dirty="0"/>
              <a:t>The dose has to be adjusted for each child until their pain is controlled.</a:t>
            </a:r>
          </a:p>
          <a:p>
            <a:r>
              <a:rPr lang="en-IE" sz="1000" dirty="0"/>
              <a:t>Prescribe an appropriate dose, according to weight (usually give a range).</a:t>
            </a:r>
          </a:p>
          <a:p>
            <a:r>
              <a:rPr lang="en-IE" sz="1000" dirty="0"/>
              <a:t>Start low and work up</a:t>
            </a:r>
          </a:p>
          <a:p>
            <a:r>
              <a:rPr lang="en-IE" sz="1000" dirty="0"/>
              <a:t>Use an immediate release morphine preparation (oral morphine suspension) for dose titration.</a:t>
            </a:r>
          </a:p>
          <a:p>
            <a:r>
              <a:rPr lang="en-IE" sz="1000" dirty="0"/>
              <a:t>Give it regularly every 4 hours.</a:t>
            </a:r>
          </a:p>
          <a:p>
            <a:r>
              <a:rPr lang="en-IE" sz="1000" dirty="0"/>
              <a:t> At the same time prescribe the same dose for ‘breakthrough’ pain to be repeated as often as necessary between regular doses.</a:t>
            </a:r>
          </a:p>
          <a:p>
            <a:r>
              <a:rPr lang="en-IE" sz="1000" dirty="0"/>
              <a:t>Review after 24 – 48 hours and adjust regular dose according to breakthrough requirements.</a:t>
            </a:r>
          </a:p>
          <a:p>
            <a:r>
              <a:rPr lang="en-IE" sz="1000" dirty="0"/>
              <a:t>A common dose increment is between 25 – 30% of the previous dose.  (minimum increase 20%, maximum increase 50%).	</a:t>
            </a:r>
          </a:p>
          <a:p>
            <a:pPr marL="0" indent="0">
              <a:buNone/>
            </a:pPr>
            <a:r>
              <a:rPr lang="en-IE" sz="1000" b="1" dirty="0"/>
              <a:t>Starting dose</a:t>
            </a:r>
            <a:r>
              <a:rPr lang="en-IE" sz="1000" dirty="0"/>
              <a:t>:  	1 – 12 months	0.1mg/kg           	4 hourly  	</a:t>
            </a:r>
          </a:p>
          <a:p>
            <a:pPr marL="0" indent="0">
              <a:buNone/>
            </a:pPr>
            <a:r>
              <a:rPr lang="en-IE" sz="1000" dirty="0"/>
              <a:t>                                 1 – 12 years	0.2 – 0.5mg/kg  	4 hourly</a:t>
            </a:r>
          </a:p>
          <a:p>
            <a:pPr marL="0" indent="0">
              <a:buNone/>
            </a:pPr>
            <a:r>
              <a:rPr lang="en-IE" sz="1000" b="1" dirty="0"/>
              <a:t>To calculate total amount of morphine given in a 24 </a:t>
            </a:r>
            <a:r>
              <a:rPr lang="en-IE" sz="1000" b="1" dirty="0" err="1"/>
              <a:t>hr</a:t>
            </a:r>
            <a:r>
              <a:rPr lang="en-IE" sz="1000" b="1" dirty="0"/>
              <a:t> period:</a:t>
            </a:r>
          </a:p>
          <a:p>
            <a:r>
              <a:rPr lang="en-IE" sz="1000" dirty="0"/>
              <a:t>5mg oral morphine suspension given 4hrly for 24hrs:</a:t>
            </a:r>
          </a:p>
          <a:p>
            <a:pPr marL="0" indent="0">
              <a:buNone/>
            </a:pPr>
            <a:r>
              <a:rPr lang="en-IE" sz="1000" dirty="0"/>
              <a:t>	 = 5 x 6 = 30mg</a:t>
            </a:r>
          </a:p>
          <a:p>
            <a:r>
              <a:rPr lang="en-IE" sz="1000" dirty="0"/>
              <a:t>5mg breakthrough dose needed twice in 24hrs:</a:t>
            </a:r>
          </a:p>
          <a:p>
            <a:pPr marL="0" indent="0">
              <a:buNone/>
            </a:pPr>
            <a:r>
              <a:rPr lang="en-IE" sz="1000" dirty="0"/>
              <a:t>	5 x 2 = 10mg</a:t>
            </a:r>
          </a:p>
          <a:p>
            <a:pPr marL="0" indent="0">
              <a:buNone/>
            </a:pPr>
            <a:r>
              <a:rPr lang="en-IE" sz="1000" b="1" dirty="0"/>
              <a:t>30mg + 10mg = 40mg = total morphine in that 24hrs</a:t>
            </a:r>
          </a:p>
          <a:p>
            <a:pPr marL="0" indent="0">
              <a:buNone/>
            </a:pPr>
            <a:r>
              <a:rPr lang="en-IE" sz="1000" dirty="0"/>
              <a:t>(If it is available it may be possible to convert to 12hrly sustained release preparation (MST):</a:t>
            </a:r>
          </a:p>
          <a:p>
            <a:r>
              <a:rPr lang="en-IE" sz="1000" dirty="0"/>
              <a:t>40mg ÷ 2 = 20mg twelve hourly dose as sustained release PLUS</a:t>
            </a:r>
          </a:p>
          <a:p>
            <a:r>
              <a:rPr lang="en-IE" sz="1000" dirty="0"/>
              <a:t>Now calculate breakthrough dose = 1/6th of total daily dose:</a:t>
            </a:r>
          </a:p>
          <a:p>
            <a:pPr marL="0" indent="0">
              <a:buNone/>
            </a:pPr>
            <a:r>
              <a:rPr lang="en-IE" sz="1000" dirty="0"/>
              <a:t>            40mg ÷ 6 = 5mg PRN given as instant release morphine.</a:t>
            </a:r>
          </a:p>
          <a:p>
            <a:pPr marL="0" indent="0">
              <a:buNone/>
            </a:pPr>
            <a:endParaRPr lang="en-IE" sz="1000" dirty="0"/>
          </a:p>
        </p:txBody>
      </p:sp>
      <p:sp>
        <p:nvSpPr>
          <p:cNvPr id="5" name="Content Placeholder 4"/>
          <p:cNvSpPr>
            <a:spLocks noGrp="1"/>
          </p:cNvSpPr>
          <p:nvPr>
            <p:ph sz="half" idx="2"/>
          </p:nvPr>
        </p:nvSpPr>
        <p:spPr>
          <a:xfrm>
            <a:off x="4648200" y="836712"/>
            <a:ext cx="4038600" cy="5832648"/>
          </a:xfrm>
          <a:solidFill>
            <a:schemeClr val="accent4">
              <a:lumMod val="20000"/>
              <a:lumOff val="80000"/>
            </a:schemeClr>
          </a:solidFill>
        </p:spPr>
        <p:txBody>
          <a:bodyPr>
            <a:noAutofit/>
          </a:bodyPr>
          <a:lstStyle/>
          <a:p>
            <a:pPr marL="0" indent="0">
              <a:buNone/>
            </a:pPr>
            <a:r>
              <a:rPr lang="en-IE" sz="1000" b="1" dirty="0"/>
              <a:t>Intravenous / Subcutaneous morphine if available:</a:t>
            </a:r>
          </a:p>
          <a:p>
            <a:r>
              <a:rPr lang="en-IE" sz="1000" dirty="0"/>
              <a:t>Conversion from oral to I.V/S.C route: Divide oral dose by 2 to obtain </a:t>
            </a:r>
            <a:r>
              <a:rPr lang="en-IE" sz="1000" dirty="0" err="1"/>
              <a:t>equianalgesic</a:t>
            </a:r>
            <a:r>
              <a:rPr lang="en-IE" sz="1000" dirty="0"/>
              <a:t> dose.</a:t>
            </a:r>
          </a:p>
          <a:p>
            <a:pPr marL="0" indent="0">
              <a:buNone/>
            </a:pPr>
            <a:endParaRPr lang="en-IE" sz="1000" dirty="0"/>
          </a:p>
          <a:p>
            <a:pPr marL="0" indent="0">
              <a:buNone/>
            </a:pPr>
            <a:r>
              <a:rPr lang="en-IE" sz="1000" b="1" dirty="0"/>
              <a:t>Initial Morphine Loading Dose I.V</a:t>
            </a:r>
            <a:r>
              <a:rPr lang="en-IE" sz="1000" dirty="0"/>
              <a:t>:  </a:t>
            </a:r>
          </a:p>
          <a:p>
            <a:r>
              <a:rPr lang="en-IE" sz="1000" dirty="0"/>
              <a:t>0.05 – 0.1mg/kg    (50 – 100 </a:t>
            </a:r>
            <a:r>
              <a:rPr lang="en-IE" sz="1000" dirty="0" err="1"/>
              <a:t>microg</a:t>
            </a:r>
            <a:r>
              <a:rPr lang="en-IE" sz="1000" dirty="0"/>
              <a:t>/kg)    over 10 minutes.</a:t>
            </a:r>
          </a:p>
          <a:p>
            <a:pPr marL="0" indent="0">
              <a:buNone/>
            </a:pPr>
            <a:endParaRPr lang="en-IE" sz="1000" dirty="0"/>
          </a:p>
          <a:p>
            <a:pPr marL="0" indent="0">
              <a:buNone/>
            </a:pPr>
            <a:r>
              <a:rPr lang="en-IE" sz="1000" b="1" dirty="0"/>
              <a:t>Infusion Rates:</a:t>
            </a:r>
          </a:p>
          <a:p>
            <a:r>
              <a:rPr lang="en-IE" sz="1000" dirty="0"/>
              <a:t>0 – 3 months: Average initial rate 10microg/kg/</a:t>
            </a:r>
            <a:r>
              <a:rPr lang="en-IE" sz="1000" dirty="0" err="1"/>
              <a:t>hr</a:t>
            </a:r>
            <a:endParaRPr lang="en-IE" sz="1000" dirty="0"/>
          </a:p>
          <a:p>
            <a:pPr marL="0" indent="0">
              <a:buNone/>
            </a:pPr>
            <a:r>
              <a:rPr lang="en-IE" sz="1000" dirty="0"/>
              <a:t>            Range 5 – 15 </a:t>
            </a:r>
            <a:r>
              <a:rPr lang="en-IE" sz="1000" dirty="0" err="1"/>
              <a:t>microg</a:t>
            </a:r>
            <a:r>
              <a:rPr lang="en-IE" sz="1000" dirty="0"/>
              <a:t>/kg/</a:t>
            </a:r>
            <a:r>
              <a:rPr lang="en-IE" sz="1000" dirty="0" err="1"/>
              <a:t>hr</a:t>
            </a:r>
            <a:endParaRPr lang="en-IE" sz="1000" dirty="0"/>
          </a:p>
          <a:p>
            <a:r>
              <a:rPr lang="en-IE" sz="1000" dirty="0"/>
              <a:t>3 – 6 months:  Average initial rate 15 </a:t>
            </a:r>
            <a:r>
              <a:rPr lang="en-IE" sz="1000" dirty="0" err="1"/>
              <a:t>microg</a:t>
            </a:r>
            <a:r>
              <a:rPr lang="en-IE" sz="1000" dirty="0"/>
              <a:t>/kg/</a:t>
            </a:r>
            <a:r>
              <a:rPr lang="en-IE" sz="1000" dirty="0" err="1"/>
              <a:t>hr</a:t>
            </a:r>
            <a:r>
              <a:rPr lang="en-IE" sz="1000" dirty="0"/>
              <a:t> </a:t>
            </a:r>
          </a:p>
          <a:p>
            <a:pPr marL="0" indent="0">
              <a:buNone/>
            </a:pPr>
            <a:r>
              <a:rPr lang="en-IE" sz="1000" dirty="0"/>
              <a:t>            Range 5 – 20 </a:t>
            </a:r>
            <a:r>
              <a:rPr lang="en-IE" sz="1000" dirty="0" err="1"/>
              <a:t>microg</a:t>
            </a:r>
            <a:r>
              <a:rPr lang="en-IE" sz="1000" dirty="0"/>
              <a:t>/kg/</a:t>
            </a:r>
            <a:r>
              <a:rPr lang="en-IE" sz="1000" dirty="0" err="1"/>
              <a:t>hr</a:t>
            </a:r>
            <a:endParaRPr lang="en-IE" sz="1000" dirty="0"/>
          </a:p>
          <a:p>
            <a:r>
              <a:rPr lang="en-IE" sz="1000" dirty="0"/>
              <a:t>6 months – 18 years: Average initial rate 25 </a:t>
            </a:r>
            <a:r>
              <a:rPr lang="en-IE" sz="1000" dirty="0" err="1"/>
              <a:t>microg</a:t>
            </a:r>
            <a:r>
              <a:rPr lang="en-IE" sz="1000" dirty="0"/>
              <a:t>/kg/</a:t>
            </a:r>
            <a:r>
              <a:rPr lang="en-IE" sz="1000" dirty="0" err="1"/>
              <a:t>hr</a:t>
            </a:r>
            <a:r>
              <a:rPr lang="en-IE" sz="1000" dirty="0"/>
              <a:t> </a:t>
            </a:r>
          </a:p>
          <a:p>
            <a:pPr marL="0" indent="0">
              <a:buNone/>
            </a:pPr>
            <a:r>
              <a:rPr lang="en-IE" sz="1000" dirty="0"/>
              <a:t>             Range 10 – 40 </a:t>
            </a:r>
            <a:r>
              <a:rPr lang="en-IE" sz="1000" dirty="0" err="1"/>
              <a:t>microg</a:t>
            </a:r>
            <a:r>
              <a:rPr lang="en-IE" sz="1000" dirty="0"/>
              <a:t>/kg/</a:t>
            </a:r>
            <a:r>
              <a:rPr lang="en-IE" sz="1000" dirty="0" err="1"/>
              <a:t>hr</a:t>
            </a:r>
            <a:endParaRPr lang="en-IE" sz="1000" dirty="0"/>
          </a:p>
          <a:p>
            <a:pPr marL="0" indent="0">
              <a:buNone/>
            </a:pPr>
            <a:endParaRPr lang="en-IE" sz="1000" dirty="0"/>
          </a:p>
          <a:p>
            <a:pPr marL="0" indent="0">
              <a:buNone/>
            </a:pPr>
            <a:r>
              <a:rPr lang="en-IE" sz="1000" dirty="0"/>
              <a:t>Must titrate amount to severity of pain.</a:t>
            </a:r>
          </a:p>
          <a:p>
            <a:pPr marL="0" indent="0">
              <a:buNone/>
            </a:pPr>
            <a:endParaRPr lang="en-IE" sz="1000" dirty="0"/>
          </a:p>
          <a:p>
            <a:pPr marL="0" indent="0">
              <a:buNone/>
            </a:pPr>
            <a:r>
              <a:rPr lang="en-IE" sz="1000" b="1" dirty="0"/>
              <a:t>Recommendation for preparation of infusion of morphine:</a:t>
            </a:r>
          </a:p>
          <a:p>
            <a:pPr marL="0" indent="0">
              <a:buNone/>
            </a:pPr>
            <a:r>
              <a:rPr lang="en-IE" sz="1000" dirty="0"/>
              <a:t>Patient must be pain free by bolus morphine before commencing infusion.</a:t>
            </a:r>
          </a:p>
          <a:p>
            <a:pPr marL="0" indent="0">
              <a:buNone/>
            </a:pPr>
            <a:endParaRPr lang="en-IE" sz="1000" dirty="0"/>
          </a:p>
          <a:p>
            <a:r>
              <a:rPr lang="en-IE" sz="1000" dirty="0"/>
              <a:t>Weight (kg)  = mg morphine (e.g. 10kg child draw up 10mg of morphine)</a:t>
            </a:r>
          </a:p>
          <a:p>
            <a:pPr marL="0" indent="0">
              <a:buNone/>
            </a:pPr>
            <a:endParaRPr lang="en-IE" sz="1000" dirty="0"/>
          </a:p>
          <a:p>
            <a:r>
              <a:rPr lang="en-IE" sz="1000" dirty="0"/>
              <a:t>Mix in 5% dextrose to a total volume of 50ml</a:t>
            </a:r>
          </a:p>
          <a:p>
            <a:pPr marL="0" indent="0">
              <a:buNone/>
            </a:pPr>
            <a:endParaRPr lang="en-IE" sz="1000" dirty="0"/>
          </a:p>
          <a:p>
            <a:r>
              <a:rPr lang="en-IE" sz="1000" dirty="0"/>
              <a:t>This gives a concentration such that an infusion rate of 1ml/</a:t>
            </a:r>
            <a:r>
              <a:rPr lang="en-IE" sz="1000" dirty="0" err="1"/>
              <a:t>hr</a:t>
            </a:r>
            <a:r>
              <a:rPr lang="en-IE" sz="1000" dirty="0"/>
              <a:t> = 20microg/kg/hr.  Max concentration 50mg/50ml.</a:t>
            </a:r>
          </a:p>
          <a:p>
            <a:pPr marL="0" indent="0">
              <a:buNone/>
            </a:pPr>
            <a:endParaRPr lang="en-IE" sz="1000" dirty="0"/>
          </a:p>
          <a:p>
            <a:r>
              <a:rPr lang="en-IE" sz="1000" dirty="0"/>
              <a:t>Use syringe pump for delivery</a:t>
            </a:r>
          </a:p>
          <a:p>
            <a:pPr marL="0" indent="0">
              <a:buNone/>
            </a:pPr>
            <a:endParaRPr lang="en-IE" sz="1000" dirty="0"/>
          </a:p>
          <a:p>
            <a:pPr marL="0" indent="0">
              <a:buNone/>
            </a:pPr>
            <a:r>
              <a:rPr lang="en-IE" sz="1000" b="1" dirty="0"/>
              <a:t>Transdermal:</a:t>
            </a:r>
            <a:r>
              <a:rPr lang="en-IE" sz="1000" dirty="0"/>
              <a:t>  </a:t>
            </a:r>
          </a:p>
          <a:p>
            <a:r>
              <a:rPr lang="en-IE" sz="1000" dirty="0"/>
              <a:t>Fentanyl patches are sometimes available. </a:t>
            </a:r>
          </a:p>
          <a:p>
            <a:pPr marL="0" indent="0">
              <a:buNone/>
            </a:pPr>
            <a:endParaRPr lang="en-IE" sz="1000" dirty="0"/>
          </a:p>
          <a:p>
            <a:pPr marL="0" indent="0">
              <a:buNone/>
            </a:pPr>
            <a:endParaRPr lang="en-IE" sz="1000" dirty="0"/>
          </a:p>
        </p:txBody>
      </p:sp>
    </p:spTree>
    <p:extLst>
      <p:ext uri="{BB962C8B-B14F-4D97-AF65-F5344CB8AC3E}">
        <p14:creationId xmlns:p14="http://schemas.microsoft.com/office/powerpoint/2010/main" val="218744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08112"/>
          </a:xfrm>
          <a:solidFill>
            <a:schemeClr val="bg1">
              <a:lumMod val="95000"/>
            </a:schemeClr>
          </a:solidFill>
        </p:spPr>
        <p:txBody>
          <a:bodyPr>
            <a:normAutofit fontScale="90000"/>
          </a:bodyPr>
          <a:lstStyle/>
          <a:p>
            <a:br>
              <a:rPr lang="en-GB" dirty="0"/>
            </a:br>
            <a:r>
              <a:rPr lang="en-GB" dirty="0"/>
              <a:t>Need to know normal resting heart rates for the age of the child</a:t>
            </a:r>
            <a:br>
              <a:rPr lang="en-GB" dirty="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7155018" cy="283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923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a:solidFill>
            <a:schemeClr val="bg1">
              <a:lumMod val="95000"/>
            </a:schemeClr>
          </a:solidFill>
        </p:spPr>
        <p:txBody>
          <a:bodyPr>
            <a:normAutofit fontScale="90000"/>
          </a:bodyPr>
          <a:lstStyle/>
          <a:p>
            <a:pPr lvl="1"/>
            <a:r>
              <a:rPr lang="en-US" sz="2000" b="1" cap="small" dirty="0"/>
              <a:t>CO ANALGESICS – Step 3</a:t>
            </a:r>
            <a:br>
              <a:rPr lang="en-IE" sz="2000" b="1" cap="small" dirty="0"/>
            </a:br>
            <a:r>
              <a:rPr lang="en-GB" dirty="0"/>
              <a:t>A co-analgesic is a drug which may or may not have intrinsic analgesic activity, but which may when used with conventional analgesics contribute significantly to pain relief.</a:t>
            </a:r>
            <a:br>
              <a:rPr lang="en-IE" sz="2000" b="1" dirty="0"/>
            </a:br>
            <a:endParaRPr lang="en-IE" dirty="0"/>
          </a:p>
        </p:txBody>
      </p:sp>
      <p:sp>
        <p:nvSpPr>
          <p:cNvPr id="7" name="Text Placeholder 6"/>
          <p:cNvSpPr>
            <a:spLocks noGrp="1"/>
          </p:cNvSpPr>
          <p:nvPr>
            <p:ph type="body" idx="1"/>
          </p:nvPr>
        </p:nvSpPr>
        <p:spPr>
          <a:xfrm>
            <a:off x="457200" y="1535115"/>
            <a:ext cx="4040188" cy="381719"/>
          </a:xfrm>
          <a:solidFill>
            <a:schemeClr val="accent1">
              <a:lumMod val="60000"/>
              <a:lumOff val="40000"/>
            </a:schemeClr>
          </a:solidFill>
        </p:spPr>
        <p:txBody>
          <a:bodyPr>
            <a:normAutofit fontScale="92500" lnSpcReduction="20000"/>
          </a:bodyPr>
          <a:lstStyle/>
          <a:p>
            <a:pPr algn="ctr"/>
            <a:r>
              <a:rPr lang="en-IE" dirty="0"/>
              <a:t>Bone Pain</a:t>
            </a:r>
          </a:p>
        </p:txBody>
      </p:sp>
      <p:sp>
        <p:nvSpPr>
          <p:cNvPr id="5" name="Content Placeholder 4"/>
          <p:cNvSpPr>
            <a:spLocks noGrp="1"/>
          </p:cNvSpPr>
          <p:nvPr>
            <p:ph sz="half" idx="2"/>
          </p:nvPr>
        </p:nvSpPr>
        <p:spPr>
          <a:xfrm>
            <a:off x="467544" y="1988840"/>
            <a:ext cx="4040188" cy="3951288"/>
          </a:xfrm>
          <a:solidFill>
            <a:schemeClr val="accent1">
              <a:lumMod val="20000"/>
              <a:lumOff val="80000"/>
            </a:schemeClr>
          </a:solidFill>
        </p:spPr>
        <p:txBody>
          <a:bodyPr>
            <a:normAutofit fontScale="55000" lnSpcReduction="20000"/>
          </a:bodyPr>
          <a:lstStyle/>
          <a:p>
            <a:pPr marL="0" lvl="0" indent="0">
              <a:buNone/>
            </a:pPr>
            <a:r>
              <a:rPr lang="en-GB" b="1" dirty="0" err="1"/>
              <a:t>Nonsteroidal</a:t>
            </a:r>
            <a:r>
              <a:rPr lang="en-GB" b="1" dirty="0"/>
              <a:t> Anti-inflammatory Drugs (NSAIDs):</a:t>
            </a:r>
            <a:endParaRPr lang="en-IE" dirty="0"/>
          </a:p>
          <a:p>
            <a:r>
              <a:rPr lang="en-GB" dirty="0"/>
              <a:t>NSAIDs are of particular benefit for pain associated with inflammation e.g. soft tissue infiltration and bone metastases.  </a:t>
            </a:r>
          </a:p>
          <a:p>
            <a:r>
              <a:rPr lang="en-GB" dirty="0"/>
              <a:t>Inflammation leads to central sensitization and increased pain, NSAIDs will sometimes play a crucial role in relieving cancer-related neuropathic pain.  </a:t>
            </a:r>
            <a:endParaRPr lang="en-IE" dirty="0"/>
          </a:p>
          <a:p>
            <a:pPr marL="0" lvl="0" indent="0">
              <a:buNone/>
            </a:pPr>
            <a:endParaRPr lang="en-GB" b="1" dirty="0"/>
          </a:p>
          <a:p>
            <a:pPr marL="0" lvl="0" indent="0">
              <a:buNone/>
            </a:pPr>
            <a:r>
              <a:rPr lang="en-GB" b="1" dirty="0"/>
              <a:t>Corticosteroids:</a:t>
            </a:r>
            <a:endParaRPr lang="en-IE" dirty="0"/>
          </a:p>
          <a:p>
            <a:r>
              <a:rPr lang="en-US" dirty="0"/>
              <a:t>Steroids have specific benefits for pain management because of their  anti-inflammatory effect and ability to produce euphoria, improve appetite and weight gain.  </a:t>
            </a:r>
          </a:p>
          <a:p>
            <a:r>
              <a:rPr lang="en-US" dirty="0"/>
              <a:t>They often result in an increased sense of well being.  They have anti-inflammatory effects on certain tumors. </a:t>
            </a:r>
          </a:p>
          <a:p>
            <a:r>
              <a:rPr lang="en-US" dirty="0"/>
              <a:t>Dexamethasone has advantages over prednisolone because of its weaker mineralocorticoid effect with a lesser tendency to cause </a:t>
            </a:r>
            <a:r>
              <a:rPr lang="en-US" dirty="0" err="1"/>
              <a:t>oedema</a:t>
            </a:r>
            <a:r>
              <a:rPr lang="en-US" dirty="0"/>
              <a:t> and weight gain.</a:t>
            </a:r>
          </a:p>
          <a:p>
            <a:r>
              <a:rPr lang="en-US" dirty="0"/>
              <a:t>However, side effects can be severe in children and they should only be used when benefits outweigh the disadvantages.</a:t>
            </a:r>
            <a:endParaRPr lang="en-IE" dirty="0"/>
          </a:p>
          <a:p>
            <a:endParaRPr lang="en-IE" dirty="0"/>
          </a:p>
        </p:txBody>
      </p:sp>
      <p:sp>
        <p:nvSpPr>
          <p:cNvPr id="8" name="Text Placeholder 7"/>
          <p:cNvSpPr>
            <a:spLocks noGrp="1"/>
          </p:cNvSpPr>
          <p:nvPr>
            <p:ph type="body" sz="quarter" idx="3"/>
          </p:nvPr>
        </p:nvSpPr>
        <p:spPr>
          <a:xfrm>
            <a:off x="4645027" y="1535113"/>
            <a:ext cx="4041775" cy="453727"/>
          </a:xfrm>
          <a:solidFill>
            <a:schemeClr val="accent6">
              <a:lumMod val="40000"/>
              <a:lumOff val="60000"/>
            </a:schemeClr>
          </a:solidFill>
        </p:spPr>
        <p:txBody>
          <a:bodyPr>
            <a:normAutofit lnSpcReduction="10000"/>
          </a:bodyPr>
          <a:lstStyle/>
          <a:p>
            <a:pPr algn="ctr"/>
            <a:r>
              <a:rPr lang="en-IE" dirty="0"/>
              <a:t>Neuropathic Pain</a:t>
            </a:r>
          </a:p>
        </p:txBody>
      </p:sp>
      <p:pic>
        <p:nvPicPr>
          <p:cNvPr id="1229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4010" y="1988840"/>
            <a:ext cx="43924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413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PLS_2012_Status-Epilepticus copy"/>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4464496" cy="6192688"/>
          </a:xfrm>
          <a:prstGeom prst="rect">
            <a:avLst/>
          </a:prstGeom>
          <a:noFill/>
          <a:ln>
            <a:noFill/>
          </a:ln>
        </p:spPr>
      </p:pic>
    </p:spTree>
    <p:extLst>
      <p:ext uri="{BB962C8B-B14F-4D97-AF65-F5344CB8AC3E}">
        <p14:creationId xmlns:p14="http://schemas.microsoft.com/office/powerpoint/2010/main" val="128445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a:solidFill>
            <a:schemeClr val="bg1">
              <a:lumMod val="95000"/>
            </a:schemeClr>
          </a:solidFill>
        </p:spPr>
        <p:txBody>
          <a:bodyPr>
            <a:normAutofit fontScale="90000"/>
          </a:bodyPr>
          <a:lstStyle/>
          <a:p>
            <a:r>
              <a:rPr lang="en-GB" dirty="0"/>
              <a:t>Reasons heart rate may change in paediatric  oncology patients</a:t>
            </a:r>
          </a:p>
        </p:txBody>
      </p:sp>
      <p:sp>
        <p:nvSpPr>
          <p:cNvPr id="3" name="Content Placeholder 2"/>
          <p:cNvSpPr>
            <a:spLocks noGrp="1"/>
          </p:cNvSpPr>
          <p:nvPr>
            <p:ph sz="half" idx="2"/>
          </p:nvPr>
        </p:nvSpPr>
        <p:spPr>
          <a:xfrm>
            <a:off x="323529" y="1988840"/>
            <a:ext cx="2500330" cy="4143404"/>
          </a:xfrm>
        </p:spPr>
        <p:txBody>
          <a:bodyPr>
            <a:noAutofit/>
          </a:bodyPr>
          <a:lstStyle/>
          <a:p>
            <a:r>
              <a:rPr lang="en-GB" sz="3600" dirty="0"/>
              <a:t>Increase:-</a:t>
            </a:r>
          </a:p>
          <a:p>
            <a:endParaRPr lang="en-GB" sz="3600" dirty="0"/>
          </a:p>
          <a:p>
            <a:endParaRPr lang="en-GB" sz="3600" dirty="0"/>
          </a:p>
          <a:p>
            <a:endParaRPr lang="en-GB" sz="3600" dirty="0"/>
          </a:p>
          <a:p>
            <a:endParaRPr lang="en-GB" sz="3600" dirty="0"/>
          </a:p>
          <a:p>
            <a:r>
              <a:rPr lang="en-GB" sz="3600" dirty="0"/>
              <a:t>Decrease:-</a:t>
            </a:r>
          </a:p>
        </p:txBody>
      </p:sp>
      <p:sp>
        <p:nvSpPr>
          <p:cNvPr id="4" name="Content Placeholder 3"/>
          <p:cNvSpPr>
            <a:spLocks noGrp="1"/>
          </p:cNvSpPr>
          <p:nvPr>
            <p:ph sz="quarter" idx="4"/>
          </p:nvPr>
        </p:nvSpPr>
        <p:spPr>
          <a:xfrm>
            <a:off x="4499994" y="1124744"/>
            <a:ext cx="4213255" cy="5733256"/>
          </a:xfrm>
        </p:spPr>
        <p:txBody>
          <a:bodyPr>
            <a:normAutofit fontScale="62500" lnSpcReduction="20000"/>
          </a:bodyPr>
          <a:lstStyle/>
          <a:p>
            <a:r>
              <a:rPr lang="en-GB" sz="2800" dirty="0"/>
              <a:t>Respiratory distress</a:t>
            </a:r>
          </a:p>
          <a:p>
            <a:r>
              <a:rPr lang="en-GB" sz="2800" dirty="0"/>
              <a:t>Pain</a:t>
            </a:r>
          </a:p>
          <a:p>
            <a:r>
              <a:rPr lang="en-GB" sz="2800" dirty="0"/>
              <a:t>Pyrexia</a:t>
            </a:r>
          </a:p>
          <a:p>
            <a:r>
              <a:rPr lang="en-GB" sz="2800" dirty="0"/>
              <a:t>Bleomycin may cause pulmonary toxicity </a:t>
            </a:r>
          </a:p>
          <a:p>
            <a:r>
              <a:rPr lang="en-GB" sz="2800" dirty="0"/>
              <a:t>(long term side effect)</a:t>
            </a:r>
          </a:p>
          <a:p>
            <a:r>
              <a:rPr lang="en-GB" sz="2800" dirty="0"/>
              <a:t>Hypovolaemia</a:t>
            </a:r>
          </a:p>
          <a:p>
            <a:r>
              <a:rPr lang="en-GB" sz="2800" dirty="0"/>
              <a:t>Cardiac  abnormalities</a:t>
            </a:r>
          </a:p>
          <a:p>
            <a:r>
              <a:rPr lang="en-GB" sz="2800" dirty="0"/>
              <a:t>Pressure from tumours </a:t>
            </a:r>
          </a:p>
          <a:p>
            <a:r>
              <a:rPr lang="en-GB" sz="2800" dirty="0"/>
              <a:t>Fluid volume excess</a:t>
            </a:r>
          </a:p>
          <a:p>
            <a:r>
              <a:rPr lang="en-GB" sz="2800" dirty="0"/>
              <a:t>Anaemia</a:t>
            </a:r>
          </a:p>
          <a:p>
            <a:r>
              <a:rPr lang="en-GB" sz="2800" dirty="0"/>
              <a:t>Hypovolaemia</a:t>
            </a:r>
          </a:p>
          <a:p>
            <a:r>
              <a:rPr lang="en-GB" sz="2800" dirty="0"/>
              <a:t>Anaphylaxis (</a:t>
            </a:r>
            <a:r>
              <a:rPr lang="en-GB" sz="2800" dirty="0" err="1"/>
              <a:t>eg</a:t>
            </a:r>
            <a:r>
              <a:rPr lang="en-GB" sz="2800" dirty="0"/>
              <a:t>: </a:t>
            </a:r>
            <a:r>
              <a:rPr lang="en-GB" sz="2800" dirty="0" err="1"/>
              <a:t>asparaginase</a:t>
            </a:r>
            <a:r>
              <a:rPr lang="en-GB" sz="2800" dirty="0"/>
              <a:t>, carboplatin, etoposide)</a:t>
            </a:r>
          </a:p>
          <a:p>
            <a:r>
              <a:rPr lang="en-GB" sz="2800" dirty="0"/>
              <a:t>Medication </a:t>
            </a:r>
          </a:p>
          <a:p>
            <a:r>
              <a:rPr lang="en-GB" sz="2800" dirty="0"/>
              <a:t>Anxiety</a:t>
            </a:r>
          </a:p>
          <a:p>
            <a:endParaRPr lang="en-GB" sz="2800" dirty="0"/>
          </a:p>
          <a:p>
            <a:r>
              <a:rPr lang="en-GB" sz="2800" dirty="0"/>
              <a:t>Hypoxia</a:t>
            </a:r>
          </a:p>
          <a:p>
            <a:r>
              <a:rPr lang="en-GB" sz="2800" dirty="0"/>
              <a:t>Impending cardiac arrest</a:t>
            </a:r>
          </a:p>
          <a:p>
            <a:r>
              <a:rPr lang="en-GB" sz="2800" dirty="0"/>
              <a:t>Opioids, benzodiazepines</a:t>
            </a:r>
          </a:p>
          <a:p>
            <a:endParaRPr lang="en-GB" sz="2800" dirty="0"/>
          </a:p>
        </p:txBody>
      </p:sp>
      <p:sp>
        <p:nvSpPr>
          <p:cNvPr id="7" name="Left Arrow 6"/>
          <p:cNvSpPr/>
          <p:nvPr/>
        </p:nvSpPr>
        <p:spPr>
          <a:xfrm rot="5400000" flipV="1">
            <a:off x="3134120" y="2562629"/>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eft Arrow 7"/>
          <p:cNvSpPr/>
          <p:nvPr/>
        </p:nvSpPr>
        <p:spPr>
          <a:xfrm rot="16200000" flipV="1">
            <a:off x="3134120" y="5598364"/>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90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056750"/>
          </a:xfrm>
          <a:solidFill>
            <a:schemeClr val="bg1">
              <a:lumMod val="95000"/>
            </a:schemeClr>
          </a:solidFill>
        </p:spPr>
        <p:txBody>
          <a:bodyPr>
            <a:normAutofit fontScale="90000"/>
          </a:bodyPr>
          <a:lstStyle/>
          <a:p>
            <a:br>
              <a:rPr lang="en-GB" dirty="0"/>
            </a:br>
            <a:r>
              <a:rPr lang="en-GB" dirty="0"/>
              <a:t>Important to know normal respiratory rates  for the age of the child</a:t>
            </a:r>
            <a:br>
              <a:rPr lang="en-GB" dirty="0"/>
            </a:br>
            <a:endParaRPr lang="en-GB" dirty="0"/>
          </a:p>
        </p:txBody>
      </p:sp>
      <p:sp>
        <p:nvSpPr>
          <p:cNvPr id="3" name="Content Placeholder 2"/>
          <p:cNvSpPr>
            <a:spLocks noGrp="1"/>
          </p:cNvSpPr>
          <p:nvPr>
            <p:ph idx="1"/>
          </p:nvPr>
        </p:nvSpPr>
        <p:spPr/>
        <p:txBody>
          <a:bodyPr/>
          <a:lstStyle/>
          <a:p>
            <a:pPr>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58" y="2058622"/>
            <a:ext cx="7838884" cy="367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383"/>
            <a:ext cx="8229600" cy="1143000"/>
          </a:xfrm>
          <a:solidFill>
            <a:schemeClr val="bg1">
              <a:lumMod val="95000"/>
            </a:schemeClr>
          </a:solidFill>
        </p:spPr>
        <p:txBody>
          <a:bodyPr>
            <a:normAutofit fontScale="90000"/>
          </a:bodyPr>
          <a:lstStyle/>
          <a:p>
            <a:br>
              <a:rPr lang="en-GB" dirty="0"/>
            </a:br>
            <a:r>
              <a:rPr lang="en-GB" dirty="0"/>
              <a:t>Reasons  respiratory rate may change in  paediatric oncology patients</a:t>
            </a:r>
            <a:br>
              <a:rPr lang="en-GB" dirty="0"/>
            </a:br>
            <a:endParaRPr lang="en-GB" dirty="0"/>
          </a:p>
        </p:txBody>
      </p:sp>
      <p:sp>
        <p:nvSpPr>
          <p:cNvPr id="3" name="Content Placeholder 2"/>
          <p:cNvSpPr>
            <a:spLocks noGrp="1"/>
          </p:cNvSpPr>
          <p:nvPr>
            <p:ph sz="half" idx="2"/>
          </p:nvPr>
        </p:nvSpPr>
        <p:spPr>
          <a:xfrm>
            <a:off x="251520" y="1772816"/>
            <a:ext cx="3357586" cy="3951288"/>
          </a:xfrm>
        </p:spPr>
        <p:txBody>
          <a:bodyPr>
            <a:normAutofit fontScale="92500" lnSpcReduction="20000"/>
          </a:bodyPr>
          <a:lstStyle/>
          <a:p>
            <a:pPr>
              <a:buNone/>
            </a:pPr>
            <a:endParaRPr lang="en-GB" sz="2800" dirty="0"/>
          </a:p>
          <a:p>
            <a:pPr>
              <a:buNone/>
            </a:pPr>
            <a:endParaRPr lang="en-GB" sz="2800" dirty="0"/>
          </a:p>
          <a:p>
            <a:pPr>
              <a:buNone/>
            </a:pPr>
            <a:r>
              <a:rPr lang="en-GB" sz="5200" dirty="0"/>
              <a:t>Increase</a:t>
            </a:r>
          </a:p>
          <a:p>
            <a:endParaRPr lang="en-GB" sz="2800" dirty="0"/>
          </a:p>
          <a:p>
            <a:endParaRPr lang="en-GB" sz="2800" dirty="0"/>
          </a:p>
          <a:p>
            <a:endParaRPr lang="en-GB" sz="2800" dirty="0"/>
          </a:p>
          <a:p>
            <a:endParaRPr lang="en-GB" sz="2800" dirty="0"/>
          </a:p>
          <a:p>
            <a:pPr>
              <a:buNone/>
            </a:pPr>
            <a:r>
              <a:rPr lang="en-GB" sz="5200" dirty="0"/>
              <a:t>Decrease</a:t>
            </a:r>
          </a:p>
        </p:txBody>
      </p:sp>
      <p:sp>
        <p:nvSpPr>
          <p:cNvPr id="4" name="Content Placeholder 3"/>
          <p:cNvSpPr>
            <a:spLocks noGrp="1"/>
          </p:cNvSpPr>
          <p:nvPr>
            <p:ph sz="quarter" idx="4"/>
          </p:nvPr>
        </p:nvSpPr>
        <p:spPr>
          <a:xfrm>
            <a:off x="3635897" y="1124745"/>
            <a:ext cx="5149359" cy="5749280"/>
          </a:xfrm>
        </p:spPr>
        <p:txBody>
          <a:bodyPr>
            <a:normAutofit fontScale="77500" lnSpcReduction="20000"/>
          </a:bodyPr>
          <a:lstStyle/>
          <a:p>
            <a:r>
              <a:rPr lang="en-GB" sz="2800" dirty="0"/>
              <a:t>Respiratory distress</a:t>
            </a:r>
          </a:p>
          <a:p>
            <a:r>
              <a:rPr lang="en-GB" sz="2800" dirty="0"/>
              <a:t>Pain</a:t>
            </a:r>
          </a:p>
          <a:p>
            <a:r>
              <a:rPr lang="en-GB" sz="2800" dirty="0"/>
              <a:t>Pyrexia</a:t>
            </a:r>
          </a:p>
          <a:p>
            <a:r>
              <a:rPr lang="en-GB" sz="2800" dirty="0"/>
              <a:t>Bleomycin may cause pulmonary toxicity </a:t>
            </a:r>
          </a:p>
          <a:p>
            <a:r>
              <a:rPr lang="en-GB" sz="2800" dirty="0"/>
              <a:t>(long term side effect)</a:t>
            </a:r>
          </a:p>
          <a:p>
            <a:r>
              <a:rPr lang="en-GB" sz="2800" dirty="0"/>
              <a:t>Hypovolaemia</a:t>
            </a:r>
          </a:p>
          <a:p>
            <a:r>
              <a:rPr lang="en-GB" sz="2800" dirty="0"/>
              <a:t>Cardiac  abnormalities</a:t>
            </a:r>
          </a:p>
          <a:p>
            <a:r>
              <a:rPr lang="en-GB" sz="2800" dirty="0"/>
              <a:t>Pressure from tumours </a:t>
            </a:r>
          </a:p>
          <a:p>
            <a:r>
              <a:rPr lang="en-GB" sz="2800" dirty="0"/>
              <a:t>Fluid volume excess</a:t>
            </a:r>
          </a:p>
          <a:p>
            <a:r>
              <a:rPr lang="en-GB" sz="2800" dirty="0"/>
              <a:t>Anaemia</a:t>
            </a:r>
          </a:p>
          <a:p>
            <a:r>
              <a:rPr lang="en-GB" sz="2800" dirty="0"/>
              <a:t>Anxiety</a:t>
            </a:r>
          </a:p>
          <a:p>
            <a:endParaRPr lang="en-GB" sz="2800" dirty="0"/>
          </a:p>
          <a:p>
            <a:r>
              <a:rPr lang="en-GB" sz="2800" dirty="0"/>
              <a:t>Respiratory failure</a:t>
            </a:r>
          </a:p>
          <a:p>
            <a:r>
              <a:rPr lang="en-GB" sz="2800" dirty="0"/>
              <a:t>Anaesthetic agents</a:t>
            </a:r>
          </a:p>
          <a:p>
            <a:r>
              <a:rPr lang="en-GB" sz="2800" dirty="0"/>
              <a:t>Opioids</a:t>
            </a:r>
          </a:p>
          <a:p>
            <a:r>
              <a:rPr lang="en-GB" sz="2800" dirty="0" err="1"/>
              <a:t>Benzodiazipines</a:t>
            </a:r>
            <a:endParaRPr lang="en-GB" sz="2800" dirty="0"/>
          </a:p>
          <a:p>
            <a:endParaRPr lang="en-GB" sz="2600" dirty="0"/>
          </a:p>
          <a:p>
            <a:pPr>
              <a:buNone/>
            </a:pPr>
            <a:endParaRPr lang="en-GB" sz="2800" dirty="0"/>
          </a:p>
        </p:txBody>
      </p:sp>
      <p:sp>
        <p:nvSpPr>
          <p:cNvPr id="7" name="Left Arrow 6"/>
          <p:cNvSpPr/>
          <p:nvPr/>
        </p:nvSpPr>
        <p:spPr>
          <a:xfrm rot="16200000" flipV="1">
            <a:off x="2342032" y="5357830"/>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eft Arrow 7"/>
          <p:cNvSpPr/>
          <p:nvPr/>
        </p:nvSpPr>
        <p:spPr>
          <a:xfrm rot="5400000" flipV="1">
            <a:off x="2342032" y="2634637"/>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711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33" y="476672"/>
            <a:ext cx="8229600" cy="1080120"/>
          </a:xfrm>
          <a:solidFill>
            <a:schemeClr val="bg1">
              <a:lumMod val="95000"/>
            </a:schemeClr>
          </a:solidFill>
        </p:spPr>
        <p:txBody>
          <a:bodyPr>
            <a:normAutofit fontScale="90000"/>
          </a:bodyPr>
          <a:lstStyle/>
          <a:p>
            <a:br>
              <a:rPr lang="en-GB" dirty="0"/>
            </a:br>
            <a:r>
              <a:rPr lang="en-GB" dirty="0"/>
              <a:t>Need to know normal blood pressure ranges</a:t>
            </a:r>
            <a:br>
              <a:rPr lang="en-GB" dirty="0"/>
            </a:b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8" y="1916832"/>
            <a:ext cx="844029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294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8901</TotalTime>
  <Words>7996</Words>
  <Application>Microsoft Office PowerPoint</Application>
  <PresentationFormat>On-screen Show (4:3)</PresentationFormat>
  <Paragraphs>1341</Paragraphs>
  <Slides>51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acumin-pro</vt:lpstr>
      <vt:lpstr>Arial</vt:lpstr>
      <vt:lpstr>Calibri</vt:lpstr>
      <vt:lpstr>Calibri body</vt:lpstr>
      <vt:lpstr>Calibri Light</vt:lpstr>
      <vt:lpstr>Cambria</vt:lpstr>
      <vt:lpstr>Times New Roman</vt:lpstr>
      <vt:lpstr>Office Theme</vt:lpstr>
      <vt:lpstr>2_Office Theme</vt:lpstr>
      <vt:lpstr>1_Office Theme</vt:lpstr>
      <vt:lpstr>Paediatric Pocket Guide</vt:lpstr>
      <vt:lpstr>Cardiac Arrest first steps</vt:lpstr>
      <vt:lpstr>Cardiac Arrest management</vt:lpstr>
      <vt:lpstr>Patient assessment</vt:lpstr>
      <vt:lpstr> Need to know normal resting heart rates for the age of the child </vt:lpstr>
      <vt:lpstr>Reasons heart rate may change in paediatric  oncology patients</vt:lpstr>
      <vt:lpstr> Important to know normal respiratory rates  for the age of the child </vt:lpstr>
      <vt:lpstr> Reasons  respiratory rate may change in  paediatric oncology patients </vt:lpstr>
      <vt:lpstr> Need to know normal blood pressure ranges </vt:lpstr>
      <vt:lpstr>Reasons BP rate may change in Paediatric  oncology patients</vt:lpstr>
      <vt:lpstr>Fluid calculations</vt:lpstr>
      <vt:lpstr>MATHS CONVERSIONS </vt:lpstr>
      <vt:lpstr>WORK UP FOR NEWLY DIAGNOSED PAEDIATRIC HAEMATOLOGY/ONCOLOGY PATIENTS</vt:lpstr>
      <vt:lpstr>Individual additional Investigations for specific diagnoses</vt:lpstr>
      <vt:lpstr>Individual additional Investigations for specific diagnoses</vt:lpstr>
      <vt:lpstr>Individual additional Investigations for specific diagnoses</vt:lpstr>
      <vt:lpstr>TUMOUR LYSIS SYNDROME</vt:lpstr>
      <vt:lpstr>Initial Management of Tumour Lysis Syndrome</vt:lpstr>
      <vt:lpstr>Management of TL Complications</vt:lpstr>
      <vt:lpstr> HYPERKALAEMIA Defined as serum potassium greater than 5.5 mEq/L (mmol/L). Severe hyperkalaemia (potassium &gt; 7mmol/L) is a medical emergency and requires urgent treatment. </vt:lpstr>
      <vt:lpstr>Febrile Neutropenia</vt:lpstr>
      <vt:lpstr>The Golden Hour for Fever and Neutropenia</vt:lpstr>
      <vt:lpstr>Febrile Neutropenia Evaluation - examination</vt:lpstr>
      <vt:lpstr>Febrile Neutropenia Investigations</vt:lpstr>
      <vt:lpstr>Initiate antibiotic treatment if</vt:lpstr>
      <vt:lpstr>PowerPoint Presentation</vt:lpstr>
      <vt:lpstr>PowerPoint Presentation</vt:lpstr>
      <vt:lpstr>PowerPoint Presentation</vt:lpstr>
      <vt:lpstr>PowerPoint Presentation</vt:lpstr>
      <vt:lpstr>PowerPoint Presentation</vt:lpstr>
      <vt:lpstr>PowerPoint Presentation</vt:lpstr>
      <vt:lpstr>Diagnosis:  Step 1: Risk of VTE is assessed using Pre-Test Probability (PTP) scoring:</vt:lpstr>
      <vt:lpstr>Investigations recommended for low/high PTP for DVT</vt:lpstr>
      <vt:lpstr>Investigations recommended for low/high PTP for PE</vt:lpstr>
      <vt:lpstr>Venous Thrombo-Embolism management Deep Vein Thrombosis/Pulmonary Embolism/CerebroSinus Venous Thrombosis</vt:lpstr>
      <vt:lpstr>Cardiac Failure Medications</vt:lpstr>
      <vt:lpstr>Management of Hypertension</vt:lpstr>
      <vt:lpstr>ACUTE EMETOGENIC POTENTIAL OF SINGLE ANTINEOPLASTIC AGENTS</vt:lpstr>
      <vt:lpstr>ACUTE EMETOGENIC POTENTIAL OF SINGLE ANTINEOPLASTIC AGENTS</vt:lpstr>
      <vt:lpstr> INITIAL ANTIEMETIC SELECTION BASED ON EMETOGENICITY OF ANTINEOPLASTIC REGIMEN </vt:lpstr>
      <vt:lpstr>ORAL ONDANSETRON DOSE </vt:lpstr>
      <vt:lpstr>PowerPoint Presentation</vt:lpstr>
      <vt:lpstr>PCP Prophylaxis and Treatment of Pneumocystis Pneumonia</vt:lpstr>
      <vt:lpstr> Blood transfusion It is acceptable to allow patients have a Hb level of 8g/dl before RCC transfusion is required. Aim to increase haemoglobin to 10g/dl   </vt:lpstr>
      <vt:lpstr>Blood transfusion reaction</vt:lpstr>
      <vt:lpstr>PowerPoint Presentation</vt:lpstr>
      <vt:lpstr>Pain Management Non Opioids- Step 1</vt:lpstr>
      <vt:lpstr>Pain Management Weak Opioid Step 2</vt:lpstr>
      <vt:lpstr>Pain Management Strong Opioid – Step 3</vt:lpstr>
      <vt:lpstr>CO ANALGESICS – Step 3 A co-analgesic is a drug which may or may not have intrinsic analgesic activity, but which may when used with conventional analgesics contribute significantly to pain relief. </vt:lpstr>
      <vt:lpstr>PowerPoint Presentation</vt:lpstr>
    </vt:vector>
  </TitlesOfParts>
  <Company>HSE SOUTH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shorkan</dc:creator>
  <cp:lastModifiedBy>trish scanlan</cp:lastModifiedBy>
  <cp:revision>78</cp:revision>
  <dcterms:created xsi:type="dcterms:W3CDTF">2018-09-25T10:48:19Z</dcterms:created>
  <dcterms:modified xsi:type="dcterms:W3CDTF">2020-08-25T12:11:18Z</dcterms:modified>
</cp:coreProperties>
</file>