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3" r:id="rId3"/>
  </p:sldMasterIdLst>
  <p:sldIdLst>
    <p:sldId id="256" r:id="rId4"/>
    <p:sldId id="294" r:id="rId5"/>
    <p:sldId id="295" r:id="rId6"/>
    <p:sldId id="273" r:id="rId7"/>
    <p:sldId id="274" r:id="rId8"/>
    <p:sldId id="296" r:id="rId9"/>
    <p:sldId id="259" r:id="rId10"/>
    <p:sldId id="260" r:id="rId11"/>
    <p:sldId id="261" r:id="rId12"/>
    <p:sldId id="297" r:id="rId13"/>
    <p:sldId id="262" r:id="rId14"/>
    <p:sldId id="264" r:id="rId15"/>
    <p:sldId id="265" r:id="rId16"/>
    <p:sldId id="298" r:id="rId17"/>
    <p:sldId id="299" r:id="rId18"/>
    <p:sldId id="267" r:id="rId19"/>
    <p:sldId id="268" r:id="rId20"/>
    <p:sldId id="269" r:id="rId21"/>
    <p:sldId id="300" r:id="rId22"/>
    <p:sldId id="270" r:id="rId23"/>
    <p:sldId id="285" r:id="rId24"/>
    <p:sldId id="282" r:id="rId25"/>
    <p:sldId id="283" r:id="rId26"/>
    <p:sldId id="288" r:id="rId27"/>
    <p:sldId id="286" r:id="rId28"/>
    <p:sldId id="287" r:id="rId29"/>
    <p:sldId id="309" r:id="rId30"/>
    <p:sldId id="302" r:id="rId31"/>
    <p:sldId id="303" r:id="rId32"/>
    <p:sldId id="304" r:id="rId33"/>
    <p:sldId id="306" r:id="rId34"/>
    <p:sldId id="305" r:id="rId35"/>
    <p:sldId id="307" r:id="rId36"/>
    <p:sldId id="308" r:id="rId37"/>
    <p:sldId id="290" r:id="rId38"/>
    <p:sldId id="291" r:id="rId39"/>
    <p:sldId id="292" r:id="rId40"/>
    <p:sldId id="293"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0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1B233-2550-4957-AEC8-5E4C690E930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12DC9D1A-7922-4B49-B8CF-666776BBAD0A}">
      <dgm:prSet phldrT="[Text]" custT="1"/>
      <dgm:spPr>
        <a:solidFill>
          <a:srgbClr val="0000FF"/>
        </a:solidFill>
      </dgm:spPr>
      <dgm:t>
        <a:bodyPr/>
        <a:lstStyle/>
        <a:p>
          <a:r>
            <a:rPr lang="en-GB" sz="2400" b="1" dirty="0" smtClean="0">
              <a:solidFill>
                <a:schemeClr val="tx1"/>
              </a:solidFill>
            </a:rPr>
            <a:t>1</a:t>
          </a:r>
          <a:endParaRPr lang="en-GB" sz="2400" b="1" dirty="0">
            <a:solidFill>
              <a:schemeClr val="tx1"/>
            </a:solidFill>
          </a:endParaRPr>
        </a:p>
      </dgm:t>
    </dgm:pt>
    <dgm:pt modelId="{F2D05AFC-BFBE-4E31-8E82-FA7F39D8597B}" type="parTrans" cxnId="{C1C98DD8-6088-4212-A1D2-E41A96631B23}">
      <dgm:prSet/>
      <dgm:spPr/>
      <dgm:t>
        <a:bodyPr/>
        <a:lstStyle/>
        <a:p>
          <a:endParaRPr lang="en-GB"/>
        </a:p>
      </dgm:t>
    </dgm:pt>
    <dgm:pt modelId="{D3C4CBFA-6135-414F-A8AF-BE9F74D1AA05}" type="sibTrans" cxnId="{C1C98DD8-6088-4212-A1D2-E41A96631B23}">
      <dgm:prSet/>
      <dgm:spPr/>
      <dgm:t>
        <a:bodyPr/>
        <a:lstStyle/>
        <a:p>
          <a:endParaRPr lang="en-GB"/>
        </a:p>
      </dgm:t>
    </dgm:pt>
    <dgm:pt modelId="{9DFC2B4F-1B43-4FD3-B9F1-31C87753DCB2}">
      <dgm:prSet phldrT="[Text]" custT="1"/>
      <dgm:spPr/>
      <dgm:t>
        <a:bodyPr/>
        <a:lstStyle/>
        <a:p>
          <a:r>
            <a:rPr lang="en-GB" sz="3200" dirty="0" smtClean="0"/>
            <a:t>Select correct age PEWS chart</a:t>
          </a:r>
          <a:endParaRPr lang="en-GB" sz="3200" dirty="0"/>
        </a:p>
      </dgm:t>
    </dgm:pt>
    <dgm:pt modelId="{7E03F56F-28DF-4608-9889-6542154BBCA3}" type="parTrans" cxnId="{B3332B7B-16DB-4B1A-A9D5-648B7FFCEABF}">
      <dgm:prSet/>
      <dgm:spPr/>
      <dgm:t>
        <a:bodyPr/>
        <a:lstStyle/>
        <a:p>
          <a:endParaRPr lang="en-GB"/>
        </a:p>
      </dgm:t>
    </dgm:pt>
    <dgm:pt modelId="{EF5CE1F2-8A43-490B-A45D-5CCE2E6042CB}" type="sibTrans" cxnId="{B3332B7B-16DB-4B1A-A9D5-648B7FFCEABF}">
      <dgm:prSet/>
      <dgm:spPr/>
      <dgm:t>
        <a:bodyPr/>
        <a:lstStyle/>
        <a:p>
          <a:endParaRPr lang="en-GB"/>
        </a:p>
      </dgm:t>
    </dgm:pt>
    <dgm:pt modelId="{0E444F9D-EF51-4D0D-B72C-C39B3C588B6D}">
      <dgm:prSet phldrT="[Text]" custT="1"/>
      <dgm:spPr>
        <a:solidFill>
          <a:srgbClr val="66FF33"/>
        </a:solidFill>
      </dgm:spPr>
      <dgm:t>
        <a:bodyPr/>
        <a:lstStyle/>
        <a:p>
          <a:r>
            <a:rPr lang="en-GB" sz="2400" b="0" dirty="0" smtClean="0">
              <a:solidFill>
                <a:schemeClr val="tx1"/>
              </a:solidFill>
            </a:rPr>
            <a:t>2</a:t>
          </a:r>
          <a:endParaRPr lang="en-GB" sz="2400" b="0" dirty="0">
            <a:solidFill>
              <a:schemeClr val="tx1"/>
            </a:solidFill>
          </a:endParaRPr>
        </a:p>
      </dgm:t>
    </dgm:pt>
    <dgm:pt modelId="{87D890BD-CD1F-493D-9B02-EBC4DEF64477}" type="parTrans" cxnId="{BBFC9922-E968-4BD4-B57D-FB7BC550F762}">
      <dgm:prSet/>
      <dgm:spPr/>
      <dgm:t>
        <a:bodyPr/>
        <a:lstStyle/>
        <a:p>
          <a:endParaRPr lang="en-GB"/>
        </a:p>
      </dgm:t>
    </dgm:pt>
    <dgm:pt modelId="{89A66980-C1F2-4D36-A656-82FF205FD20D}" type="sibTrans" cxnId="{BBFC9922-E968-4BD4-B57D-FB7BC550F762}">
      <dgm:prSet/>
      <dgm:spPr/>
      <dgm:t>
        <a:bodyPr/>
        <a:lstStyle/>
        <a:p>
          <a:endParaRPr lang="en-GB"/>
        </a:p>
      </dgm:t>
    </dgm:pt>
    <dgm:pt modelId="{2C5FDA63-1D66-4605-9C27-8CF10427BC05}">
      <dgm:prSet phldrT="[Text]"/>
      <dgm:spPr/>
      <dgm:t>
        <a:bodyPr/>
        <a:lstStyle/>
        <a:p>
          <a:r>
            <a:rPr lang="en-GB" dirty="0" smtClean="0"/>
            <a:t>Patient assessment, record vital signs</a:t>
          </a:r>
          <a:endParaRPr lang="en-GB" dirty="0"/>
        </a:p>
      </dgm:t>
    </dgm:pt>
    <dgm:pt modelId="{B0F1057B-465C-44A4-B616-CBDE846DAFB0}" type="parTrans" cxnId="{E9AC0930-C419-410B-A449-9E4BD9A9046D}">
      <dgm:prSet/>
      <dgm:spPr/>
      <dgm:t>
        <a:bodyPr/>
        <a:lstStyle/>
        <a:p>
          <a:endParaRPr lang="en-GB"/>
        </a:p>
      </dgm:t>
    </dgm:pt>
    <dgm:pt modelId="{7C67FBB1-CAF9-43A1-97B8-5898EF5CEFAF}" type="sibTrans" cxnId="{E9AC0930-C419-410B-A449-9E4BD9A9046D}">
      <dgm:prSet/>
      <dgm:spPr/>
      <dgm:t>
        <a:bodyPr/>
        <a:lstStyle/>
        <a:p>
          <a:endParaRPr lang="en-GB"/>
        </a:p>
      </dgm:t>
    </dgm:pt>
    <dgm:pt modelId="{5C1867DC-C397-46FC-92A6-73B647C2C4B2}">
      <dgm:prSet phldrT="[Text]" custT="1"/>
      <dgm:spPr>
        <a:solidFill>
          <a:srgbClr val="FFC000"/>
        </a:solidFill>
      </dgm:spPr>
      <dgm:t>
        <a:bodyPr/>
        <a:lstStyle/>
        <a:p>
          <a:r>
            <a:rPr lang="en-GB" sz="2400" b="1" dirty="0" smtClean="0">
              <a:solidFill>
                <a:schemeClr val="tx1"/>
              </a:solidFill>
            </a:rPr>
            <a:t>3</a:t>
          </a:r>
          <a:endParaRPr lang="en-GB" sz="2400" b="1" dirty="0">
            <a:solidFill>
              <a:schemeClr val="tx1"/>
            </a:solidFill>
          </a:endParaRPr>
        </a:p>
      </dgm:t>
    </dgm:pt>
    <dgm:pt modelId="{66CDA5EA-0301-4AC9-8A64-9B43B09F698C}" type="parTrans" cxnId="{A081930C-B89D-44F3-8F68-1B7BF35BC801}">
      <dgm:prSet/>
      <dgm:spPr/>
      <dgm:t>
        <a:bodyPr/>
        <a:lstStyle/>
        <a:p>
          <a:endParaRPr lang="en-GB"/>
        </a:p>
      </dgm:t>
    </dgm:pt>
    <dgm:pt modelId="{910A1C5F-19EA-4451-AE62-6286D4B57628}" type="sibTrans" cxnId="{A081930C-B89D-44F3-8F68-1B7BF35BC801}">
      <dgm:prSet/>
      <dgm:spPr/>
      <dgm:t>
        <a:bodyPr/>
        <a:lstStyle/>
        <a:p>
          <a:endParaRPr lang="en-GB"/>
        </a:p>
      </dgm:t>
    </dgm:pt>
    <dgm:pt modelId="{98D59AA9-BF27-4A35-A2EC-426F55E47CA6}">
      <dgm:prSet phldrT="[Text]"/>
      <dgm:spPr/>
      <dgm:t>
        <a:bodyPr/>
        <a:lstStyle/>
        <a:p>
          <a:r>
            <a:rPr lang="en-GB" dirty="0" smtClean="0"/>
            <a:t>Document vital signs in Orange or Purple boxes</a:t>
          </a:r>
          <a:endParaRPr lang="en-GB" dirty="0"/>
        </a:p>
      </dgm:t>
    </dgm:pt>
    <dgm:pt modelId="{881A33E3-B461-4636-B614-ADA202AA62AF}" type="parTrans" cxnId="{BAB85312-B771-4A67-A5CD-AC65235B3DE2}">
      <dgm:prSet/>
      <dgm:spPr/>
      <dgm:t>
        <a:bodyPr/>
        <a:lstStyle/>
        <a:p>
          <a:endParaRPr lang="en-GB"/>
        </a:p>
      </dgm:t>
    </dgm:pt>
    <dgm:pt modelId="{54485C2A-BE9A-4ED0-8C87-328857F84310}" type="sibTrans" cxnId="{BAB85312-B771-4A67-A5CD-AC65235B3DE2}">
      <dgm:prSet/>
      <dgm:spPr/>
      <dgm:t>
        <a:bodyPr/>
        <a:lstStyle/>
        <a:p>
          <a:endParaRPr lang="en-GB"/>
        </a:p>
      </dgm:t>
    </dgm:pt>
    <dgm:pt modelId="{9B884D0B-83AE-450A-B577-C21371883DB9}">
      <dgm:prSet phldrT="[Text]" custT="1"/>
      <dgm:spPr>
        <a:solidFill>
          <a:srgbClr val="00B0F0"/>
        </a:solidFill>
      </dgm:spPr>
      <dgm:t>
        <a:bodyPr/>
        <a:lstStyle/>
        <a:p>
          <a:r>
            <a:rPr lang="en-GB" sz="2400" b="1" dirty="0" smtClean="0">
              <a:solidFill>
                <a:schemeClr val="tx1"/>
              </a:solidFill>
            </a:rPr>
            <a:t>4</a:t>
          </a:r>
          <a:endParaRPr lang="en-GB" sz="2400" b="1" dirty="0">
            <a:solidFill>
              <a:schemeClr val="tx1"/>
            </a:solidFill>
          </a:endParaRPr>
        </a:p>
      </dgm:t>
    </dgm:pt>
    <dgm:pt modelId="{999D408E-9CAF-4BB3-9521-F61C7CE50042}" type="parTrans" cxnId="{00D9DEEB-0DF9-4EBA-8FD2-DEE85E81C3ED}">
      <dgm:prSet/>
      <dgm:spPr/>
      <dgm:t>
        <a:bodyPr/>
        <a:lstStyle/>
        <a:p>
          <a:endParaRPr lang="en-GB"/>
        </a:p>
      </dgm:t>
    </dgm:pt>
    <dgm:pt modelId="{9CC9885E-E684-4A73-A8D2-35DCE2C465C4}" type="sibTrans" cxnId="{00D9DEEB-0DF9-4EBA-8FD2-DEE85E81C3ED}">
      <dgm:prSet/>
      <dgm:spPr/>
      <dgm:t>
        <a:bodyPr/>
        <a:lstStyle/>
        <a:p>
          <a:endParaRPr lang="en-GB"/>
        </a:p>
      </dgm:t>
    </dgm:pt>
    <dgm:pt modelId="{5F5FB4D6-6BA3-4099-9CE1-2A7E0E9D2F70}">
      <dgm:prSet phldrT="[Text]" custT="1"/>
      <dgm:spPr>
        <a:solidFill>
          <a:srgbClr val="7030A0"/>
        </a:solidFill>
      </dgm:spPr>
      <dgm:t>
        <a:bodyPr/>
        <a:lstStyle/>
        <a:p>
          <a:r>
            <a:rPr lang="en-GB" sz="2400" dirty="0" smtClean="0">
              <a:solidFill>
                <a:schemeClr val="tx1"/>
              </a:solidFill>
            </a:rPr>
            <a:t>5</a:t>
          </a:r>
          <a:endParaRPr lang="en-GB" sz="2400" dirty="0">
            <a:solidFill>
              <a:schemeClr val="tx1"/>
            </a:solidFill>
          </a:endParaRPr>
        </a:p>
      </dgm:t>
    </dgm:pt>
    <dgm:pt modelId="{57356542-A655-4501-A32F-82640F07FD8F}" type="parTrans" cxnId="{9978DF4A-EDFA-44AD-BA72-831187071548}">
      <dgm:prSet/>
      <dgm:spPr/>
      <dgm:t>
        <a:bodyPr/>
        <a:lstStyle/>
        <a:p>
          <a:endParaRPr lang="en-GB"/>
        </a:p>
      </dgm:t>
    </dgm:pt>
    <dgm:pt modelId="{A214BC3C-6846-48E4-BE4B-02DEF29DF7A1}" type="sibTrans" cxnId="{9978DF4A-EDFA-44AD-BA72-831187071548}">
      <dgm:prSet/>
      <dgm:spPr/>
      <dgm:t>
        <a:bodyPr/>
        <a:lstStyle/>
        <a:p>
          <a:endParaRPr lang="en-GB"/>
        </a:p>
      </dgm:t>
    </dgm:pt>
    <dgm:pt modelId="{A5479284-B4E8-4506-9445-D910DEEB6DA5}">
      <dgm:prSet/>
      <dgm:spPr/>
      <dgm:t>
        <a:bodyPr/>
        <a:lstStyle/>
        <a:p>
          <a:r>
            <a:rPr lang="en-GB" dirty="0" smtClean="0"/>
            <a:t>Escalate appropriately</a:t>
          </a:r>
          <a:endParaRPr lang="en-GB" dirty="0"/>
        </a:p>
      </dgm:t>
    </dgm:pt>
    <dgm:pt modelId="{FDA615FC-28CA-4932-A9D3-2A4A9B7E0524}" type="parTrans" cxnId="{C51A870E-F9D5-4F3A-9608-B51C8FDDA759}">
      <dgm:prSet/>
      <dgm:spPr/>
      <dgm:t>
        <a:bodyPr/>
        <a:lstStyle/>
        <a:p>
          <a:endParaRPr lang="en-GB"/>
        </a:p>
      </dgm:t>
    </dgm:pt>
    <dgm:pt modelId="{105F1282-DCBD-450C-8D74-18ECE7D6F1C9}" type="sibTrans" cxnId="{C51A870E-F9D5-4F3A-9608-B51C8FDDA759}">
      <dgm:prSet/>
      <dgm:spPr/>
      <dgm:t>
        <a:bodyPr/>
        <a:lstStyle/>
        <a:p>
          <a:endParaRPr lang="en-GB"/>
        </a:p>
      </dgm:t>
    </dgm:pt>
    <dgm:pt modelId="{4150E993-5288-4D92-815C-682FD527569B}">
      <dgm:prSet/>
      <dgm:spPr/>
      <dgm:t>
        <a:bodyPr/>
        <a:lstStyle/>
        <a:p>
          <a:r>
            <a:rPr lang="en-GB" dirty="0" smtClean="0"/>
            <a:t>Take action: Trigger specific action </a:t>
          </a:r>
          <a:endParaRPr lang="en-GB" dirty="0"/>
        </a:p>
      </dgm:t>
    </dgm:pt>
    <dgm:pt modelId="{772DEEEB-6F4E-49F0-88AE-D1E92E3D4593}" type="parTrans" cxnId="{78684EB3-DF28-4FD9-8CA0-0441588DD3FD}">
      <dgm:prSet/>
      <dgm:spPr/>
      <dgm:t>
        <a:bodyPr/>
        <a:lstStyle/>
        <a:p>
          <a:endParaRPr lang="en-GB"/>
        </a:p>
      </dgm:t>
    </dgm:pt>
    <dgm:pt modelId="{36948E57-425E-4F32-B8FE-B5D9E0037EE3}" type="sibTrans" cxnId="{78684EB3-DF28-4FD9-8CA0-0441588DD3FD}">
      <dgm:prSet/>
      <dgm:spPr/>
      <dgm:t>
        <a:bodyPr/>
        <a:lstStyle/>
        <a:p>
          <a:endParaRPr lang="en-GB"/>
        </a:p>
      </dgm:t>
    </dgm:pt>
    <dgm:pt modelId="{B13AD5CA-373C-46A1-B8B1-13FEF359462B}" type="pres">
      <dgm:prSet presAssocID="{FC31B233-2550-4957-AEC8-5E4C690E9309}" presName="linearFlow" presStyleCnt="0">
        <dgm:presLayoutVars>
          <dgm:dir/>
          <dgm:animLvl val="lvl"/>
          <dgm:resizeHandles val="exact"/>
        </dgm:presLayoutVars>
      </dgm:prSet>
      <dgm:spPr/>
      <dgm:t>
        <a:bodyPr/>
        <a:lstStyle/>
        <a:p>
          <a:endParaRPr lang="en-GB"/>
        </a:p>
      </dgm:t>
    </dgm:pt>
    <dgm:pt modelId="{F382F3C8-0FC9-42F3-8BDC-3F4B838D1F2F}" type="pres">
      <dgm:prSet presAssocID="{12DC9D1A-7922-4B49-B8CF-666776BBAD0A}" presName="composite" presStyleCnt="0"/>
      <dgm:spPr/>
    </dgm:pt>
    <dgm:pt modelId="{08DDEAE6-D603-42D9-BA85-ED9119E3DB14}" type="pres">
      <dgm:prSet presAssocID="{12DC9D1A-7922-4B49-B8CF-666776BBAD0A}" presName="parentText" presStyleLbl="alignNode1" presStyleIdx="0" presStyleCnt="5">
        <dgm:presLayoutVars>
          <dgm:chMax val="1"/>
          <dgm:bulletEnabled val="1"/>
        </dgm:presLayoutVars>
      </dgm:prSet>
      <dgm:spPr/>
      <dgm:t>
        <a:bodyPr/>
        <a:lstStyle/>
        <a:p>
          <a:endParaRPr lang="en-GB"/>
        </a:p>
      </dgm:t>
    </dgm:pt>
    <dgm:pt modelId="{DB686DF6-3634-4543-BAEC-764C0751D91E}" type="pres">
      <dgm:prSet presAssocID="{12DC9D1A-7922-4B49-B8CF-666776BBAD0A}" presName="descendantText" presStyleLbl="alignAcc1" presStyleIdx="0" presStyleCnt="5" custLinFactNeighborX="1192" custLinFactNeighborY="10127">
        <dgm:presLayoutVars>
          <dgm:bulletEnabled val="1"/>
        </dgm:presLayoutVars>
      </dgm:prSet>
      <dgm:spPr/>
      <dgm:t>
        <a:bodyPr/>
        <a:lstStyle/>
        <a:p>
          <a:endParaRPr lang="en-GB"/>
        </a:p>
      </dgm:t>
    </dgm:pt>
    <dgm:pt modelId="{5AF133A0-3E00-4ABE-812E-4ED0BF7603D3}" type="pres">
      <dgm:prSet presAssocID="{D3C4CBFA-6135-414F-A8AF-BE9F74D1AA05}" presName="sp" presStyleCnt="0"/>
      <dgm:spPr/>
    </dgm:pt>
    <dgm:pt modelId="{90567764-9110-4654-9158-E8F2602B5C96}" type="pres">
      <dgm:prSet presAssocID="{0E444F9D-EF51-4D0D-B72C-C39B3C588B6D}" presName="composite" presStyleCnt="0"/>
      <dgm:spPr/>
    </dgm:pt>
    <dgm:pt modelId="{2FDD446E-D8E7-4756-9E01-BB55B91ADD94}" type="pres">
      <dgm:prSet presAssocID="{0E444F9D-EF51-4D0D-B72C-C39B3C588B6D}" presName="parentText" presStyleLbl="alignNode1" presStyleIdx="1" presStyleCnt="5">
        <dgm:presLayoutVars>
          <dgm:chMax val="1"/>
          <dgm:bulletEnabled val="1"/>
        </dgm:presLayoutVars>
      </dgm:prSet>
      <dgm:spPr/>
      <dgm:t>
        <a:bodyPr/>
        <a:lstStyle/>
        <a:p>
          <a:endParaRPr lang="en-GB"/>
        </a:p>
      </dgm:t>
    </dgm:pt>
    <dgm:pt modelId="{8E883A8D-089F-4833-9C18-F39638B4682C}" type="pres">
      <dgm:prSet presAssocID="{0E444F9D-EF51-4D0D-B72C-C39B3C588B6D}" presName="descendantText" presStyleLbl="alignAcc1" presStyleIdx="1" presStyleCnt="5">
        <dgm:presLayoutVars>
          <dgm:bulletEnabled val="1"/>
        </dgm:presLayoutVars>
      </dgm:prSet>
      <dgm:spPr/>
      <dgm:t>
        <a:bodyPr/>
        <a:lstStyle/>
        <a:p>
          <a:endParaRPr lang="en-GB"/>
        </a:p>
      </dgm:t>
    </dgm:pt>
    <dgm:pt modelId="{781C223F-FA78-4006-BA21-4F3CD2A37FA1}" type="pres">
      <dgm:prSet presAssocID="{89A66980-C1F2-4D36-A656-82FF205FD20D}" presName="sp" presStyleCnt="0"/>
      <dgm:spPr/>
    </dgm:pt>
    <dgm:pt modelId="{0F29D790-F509-487F-9DB6-76744DF9B700}" type="pres">
      <dgm:prSet presAssocID="{5C1867DC-C397-46FC-92A6-73B647C2C4B2}" presName="composite" presStyleCnt="0"/>
      <dgm:spPr/>
    </dgm:pt>
    <dgm:pt modelId="{55C807F0-422A-4222-A9A6-822D98A545AF}" type="pres">
      <dgm:prSet presAssocID="{5C1867DC-C397-46FC-92A6-73B647C2C4B2}" presName="parentText" presStyleLbl="alignNode1" presStyleIdx="2" presStyleCnt="5" custLinFactNeighborX="0" custLinFactNeighborY="6212">
        <dgm:presLayoutVars>
          <dgm:chMax val="1"/>
          <dgm:bulletEnabled val="1"/>
        </dgm:presLayoutVars>
      </dgm:prSet>
      <dgm:spPr/>
      <dgm:t>
        <a:bodyPr/>
        <a:lstStyle/>
        <a:p>
          <a:endParaRPr lang="en-GB"/>
        </a:p>
      </dgm:t>
    </dgm:pt>
    <dgm:pt modelId="{3439621B-C054-4EE1-8B78-C3FF9E1D999A}" type="pres">
      <dgm:prSet presAssocID="{5C1867DC-C397-46FC-92A6-73B647C2C4B2}" presName="descendantText" presStyleLbl="alignAcc1" presStyleIdx="2" presStyleCnt="5">
        <dgm:presLayoutVars>
          <dgm:bulletEnabled val="1"/>
        </dgm:presLayoutVars>
      </dgm:prSet>
      <dgm:spPr/>
      <dgm:t>
        <a:bodyPr/>
        <a:lstStyle/>
        <a:p>
          <a:endParaRPr lang="en-GB"/>
        </a:p>
      </dgm:t>
    </dgm:pt>
    <dgm:pt modelId="{5359C52E-367C-47E0-ACA6-5D778FD2B373}" type="pres">
      <dgm:prSet presAssocID="{910A1C5F-19EA-4451-AE62-6286D4B57628}" presName="sp" presStyleCnt="0"/>
      <dgm:spPr/>
    </dgm:pt>
    <dgm:pt modelId="{007994EC-798D-4154-9AEE-FDBCA157ACF3}" type="pres">
      <dgm:prSet presAssocID="{9B884D0B-83AE-450A-B577-C21371883DB9}" presName="composite" presStyleCnt="0"/>
      <dgm:spPr/>
    </dgm:pt>
    <dgm:pt modelId="{3942EA9A-E083-4D1D-AB8E-DB7E3900956A}" type="pres">
      <dgm:prSet presAssocID="{9B884D0B-83AE-450A-B577-C21371883DB9}" presName="parentText" presStyleLbl="alignNode1" presStyleIdx="3" presStyleCnt="5" custLinFactNeighborX="0" custLinFactNeighborY="6212">
        <dgm:presLayoutVars>
          <dgm:chMax val="1"/>
          <dgm:bulletEnabled val="1"/>
        </dgm:presLayoutVars>
      </dgm:prSet>
      <dgm:spPr/>
      <dgm:t>
        <a:bodyPr/>
        <a:lstStyle/>
        <a:p>
          <a:endParaRPr lang="en-GB"/>
        </a:p>
      </dgm:t>
    </dgm:pt>
    <dgm:pt modelId="{6DC15CE2-3154-43DE-AB49-059AF054222D}" type="pres">
      <dgm:prSet presAssocID="{9B884D0B-83AE-450A-B577-C21371883DB9}" presName="descendantText" presStyleLbl="alignAcc1" presStyleIdx="3" presStyleCnt="5">
        <dgm:presLayoutVars>
          <dgm:bulletEnabled val="1"/>
        </dgm:presLayoutVars>
      </dgm:prSet>
      <dgm:spPr/>
      <dgm:t>
        <a:bodyPr/>
        <a:lstStyle/>
        <a:p>
          <a:endParaRPr lang="en-GB"/>
        </a:p>
      </dgm:t>
    </dgm:pt>
    <dgm:pt modelId="{2E654C78-B782-4673-B7A6-69F3D7139237}" type="pres">
      <dgm:prSet presAssocID="{9CC9885E-E684-4A73-A8D2-35DCE2C465C4}" presName="sp" presStyleCnt="0"/>
      <dgm:spPr/>
    </dgm:pt>
    <dgm:pt modelId="{19238D4D-0C6E-4E85-8AB2-A59F207C2093}" type="pres">
      <dgm:prSet presAssocID="{5F5FB4D6-6BA3-4099-9CE1-2A7E0E9D2F70}" presName="composite" presStyleCnt="0"/>
      <dgm:spPr/>
    </dgm:pt>
    <dgm:pt modelId="{4F68B1FB-51C1-4A5D-9CFC-6E32514AD2E3}" type="pres">
      <dgm:prSet presAssocID="{5F5FB4D6-6BA3-4099-9CE1-2A7E0E9D2F70}" presName="parentText" presStyleLbl="alignNode1" presStyleIdx="4" presStyleCnt="5" custLinFactNeighborX="0" custLinFactNeighborY="6212">
        <dgm:presLayoutVars>
          <dgm:chMax val="1"/>
          <dgm:bulletEnabled val="1"/>
        </dgm:presLayoutVars>
      </dgm:prSet>
      <dgm:spPr/>
      <dgm:t>
        <a:bodyPr/>
        <a:lstStyle/>
        <a:p>
          <a:endParaRPr lang="en-GB"/>
        </a:p>
      </dgm:t>
    </dgm:pt>
    <dgm:pt modelId="{85BF4621-F3C7-48EE-8F00-4F292C65597F}" type="pres">
      <dgm:prSet presAssocID="{5F5FB4D6-6BA3-4099-9CE1-2A7E0E9D2F70}" presName="descendantText" presStyleLbl="alignAcc1" presStyleIdx="4" presStyleCnt="5">
        <dgm:presLayoutVars>
          <dgm:bulletEnabled val="1"/>
        </dgm:presLayoutVars>
      </dgm:prSet>
      <dgm:spPr/>
      <dgm:t>
        <a:bodyPr/>
        <a:lstStyle/>
        <a:p>
          <a:endParaRPr lang="en-GB"/>
        </a:p>
      </dgm:t>
    </dgm:pt>
  </dgm:ptLst>
  <dgm:cxnLst>
    <dgm:cxn modelId="{78999C92-B046-4003-BD3E-B560DA64A75F}" type="presOf" srcId="{9B884D0B-83AE-450A-B577-C21371883DB9}" destId="{3942EA9A-E083-4D1D-AB8E-DB7E3900956A}" srcOrd="0" destOrd="0" presId="urn:microsoft.com/office/officeart/2005/8/layout/chevron2"/>
    <dgm:cxn modelId="{AA635CA1-1F34-4808-BF52-F4E656B2DD07}" type="presOf" srcId="{0E444F9D-EF51-4D0D-B72C-C39B3C588B6D}" destId="{2FDD446E-D8E7-4756-9E01-BB55B91ADD94}" srcOrd="0" destOrd="0" presId="urn:microsoft.com/office/officeart/2005/8/layout/chevron2"/>
    <dgm:cxn modelId="{A6E923AB-7571-454E-BD37-8DE290057827}" type="presOf" srcId="{12DC9D1A-7922-4B49-B8CF-666776BBAD0A}" destId="{08DDEAE6-D603-42D9-BA85-ED9119E3DB14}" srcOrd="0" destOrd="0" presId="urn:microsoft.com/office/officeart/2005/8/layout/chevron2"/>
    <dgm:cxn modelId="{449E4E2C-117C-40D2-AF58-EF08BA2CC95A}" type="presOf" srcId="{A5479284-B4E8-4506-9445-D910DEEB6DA5}" destId="{6DC15CE2-3154-43DE-AB49-059AF054222D}" srcOrd="0" destOrd="0" presId="urn:microsoft.com/office/officeart/2005/8/layout/chevron2"/>
    <dgm:cxn modelId="{9978DF4A-EDFA-44AD-BA72-831187071548}" srcId="{FC31B233-2550-4957-AEC8-5E4C690E9309}" destId="{5F5FB4D6-6BA3-4099-9CE1-2A7E0E9D2F70}" srcOrd="4" destOrd="0" parTransId="{57356542-A655-4501-A32F-82640F07FD8F}" sibTransId="{A214BC3C-6846-48E4-BE4B-02DEF29DF7A1}"/>
    <dgm:cxn modelId="{B3332B7B-16DB-4B1A-A9D5-648B7FFCEABF}" srcId="{12DC9D1A-7922-4B49-B8CF-666776BBAD0A}" destId="{9DFC2B4F-1B43-4FD3-B9F1-31C87753DCB2}" srcOrd="0" destOrd="0" parTransId="{7E03F56F-28DF-4608-9889-6542154BBCA3}" sibTransId="{EF5CE1F2-8A43-490B-A45D-5CCE2E6042CB}"/>
    <dgm:cxn modelId="{78684EB3-DF28-4FD9-8CA0-0441588DD3FD}" srcId="{5F5FB4D6-6BA3-4099-9CE1-2A7E0E9D2F70}" destId="{4150E993-5288-4D92-815C-682FD527569B}" srcOrd="0" destOrd="0" parTransId="{772DEEEB-6F4E-49F0-88AE-D1E92E3D4593}" sibTransId="{36948E57-425E-4F32-B8FE-B5D9E0037EE3}"/>
    <dgm:cxn modelId="{E5323236-1AB9-4F7D-8529-7F3AD1C4367A}" type="presOf" srcId="{5C1867DC-C397-46FC-92A6-73B647C2C4B2}" destId="{55C807F0-422A-4222-A9A6-822D98A545AF}" srcOrd="0" destOrd="0" presId="urn:microsoft.com/office/officeart/2005/8/layout/chevron2"/>
    <dgm:cxn modelId="{BAB85312-B771-4A67-A5CD-AC65235B3DE2}" srcId="{5C1867DC-C397-46FC-92A6-73B647C2C4B2}" destId="{98D59AA9-BF27-4A35-A2EC-426F55E47CA6}" srcOrd="0" destOrd="0" parTransId="{881A33E3-B461-4636-B614-ADA202AA62AF}" sibTransId="{54485C2A-BE9A-4ED0-8C87-328857F84310}"/>
    <dgm:cxn modelId="{A081930C-B89D-44F3-8F68-1B7BF35BC801}" srcId="{FC31B233-2550-4957-AEC8-5E4C690E9309}" destId="{5C1867DC-C397-46FC-92A6-73B647C2C4B2}" srcOrd="2" destOrd="0" parTransId="{66CDA5EA-0301-4AC9-8A64-9B43B09F698C}" sibTransId="{910A1C5F-19EA-4451-AE62-6286D4B57628}"/>
    <dgm:cxn modelId="{3C53C18C-E729-4118-8D78-B7D22196D575}" type="presOf" srcId="{9DFC2B4F-1B43-4FD3-B9F1-31C87753DCB2}" destId="{DB686DF6-3634-4543-BAEC-764C0751D91E}" srcOrd="0" destOrd="0" presId="urn:microsoft.com/office/officeart/2005/8/layout/chevron2"/>
    <dgm:cxn modelId="{DF70134C-2CD5-4753-BFD5-5578A739640B}" type="presOf" srcId="{98D59AA9-BF27-4A35-A2EC-426F55E47CA6}" destId="{3439621B-C054-4EE1-8B78-C3FF9E1D999A}" srcOrd="0" destOrd="0" presId="urn:microsoft.com/office/officeart/2005/8/layout/chevron2"/>
    <dgm:cxn modelId="{BBFC9922-E968-4BD4-B57D-FB7BC550F762}" srcId="{FC31B233-2550-4957-AEC8-5E4C690E9309}" destId="{0E444F9D-EF51-4D0D-B72C-C39B3C588B6D}" srcOrd="1" destOrd="0" parTransId="{87D890BD-CD1F-493D-9B02-EBC4DEF64477}" sibTransId="{89A66980-C1F2-4D36-A656-82FF205FD20D}"/>
    <dgm:cxn modelId="{C1C98DD8-6088-4212-A1D2-E41A96631B23}" srcId="{FC31B233-2550-4957-AEC8-5E4C690E9309}" destId="{12DC9D1A-7922-4B49-B8CF-666776BBAD0A}" srcOrd="0" destOrd="0" parTransId="{F2D05AFC-BFBE-4E31-8E82-FA7F39D8597B}" sibTransId="{D3C4CBFA-6135-414F-A8AF-BE9F74D1AA05}"/>
    <dgm:cxn modelId="{B9520BA7-A8E9-4AD8-A1A3-E4BF406DEE8B}" type="presOf" srcId="{2C5FDA63-1D66-4605-9C27-8CF10427BC05}" destId="{8E883A8D-089F-4833-9C18-F39638B4682C}" srcOrd="0" destOrd="0" presId="urn:microsoft.com/office/officeart/2005/8/layout/chevron2"/>
    <dgm:cxn modelId="{33923C6D-0916-4F61-811C-3946F360E489}" type="presOf" srcId="{5F5FB4D6-6BA3-4099-9CE1-2A7E0E9D2F70}" destId="{4F68B1FB-51C1-4A5D-9CFC-6E32514AD2E3}" srcOrd="0" destOrd="0" presId="urn:microsoft.com/office/officeart/2005/8/layout/chevron2"/>
    <dgm:cxn modelId="{E9AC0930-C419-410B-A449-9E4BD9A9046D}" srcId="{0E444F9D-EF51-4D0D-B72C-C39B3C588B6D}" destId="{2C5FDA63-1D66-4605-9C27-8CF10427BC05}" srcOrd="0" destOrd="0" parTransId="{B0F1057B-465C-44A4-B616-CBDE846DAFB0}" sibTransId="{7C67FBB1-CAF9-43A1-97B8-5898EF5CEFAF}"/>
    <dgm:cxn modelId="{9269A6B4-A2DD-4026-9ADA-D24F646EA323}" type="presOf" srcId="{FC31B233-2550-4957-AEC8-5E4C690E9309}" destId="{B13AD5CA-373C-46A1-B8B1-13FEF359462B}" srcOrd="0" destOrd="0" presId="urn:microsoft.com/office/officeart/2005/8/layout/chevron2"/>
    <dgm:cxn modelId="{5D01C7EB-8BB8-46CD-AC12-30B367FBBEB4}" type="presOf" srcId="{4150E993-5288-4D92-815C-682FD527569B}" destId="{85BF4621-F3C7-48EE-8F00-4F292C65597F}" srcOrd="0" destOrd="0" presId="urn:microsoft.com/office/officeart/2005/8/layout/chevron2"/>
    <dgm:cxn modelId="{00D9DEEB-0DF9-4EBA-8FD2-DEE85E81C3ED}" srcId="{FC31B233-2550-4957-AEC8-5E4C690E9309}" destId="{9B884D0B-83AE-450A-B577-C21371883DB9}" srcOrd="3" destOrd="0" parTransId="{999D408E-9CAF-4BB3-9521-F61C7CE50042}" sibTransId="{9CC9885E-E684-4A73-A8D2-35DCE2C465C4}"/>
    <dgm:cxn modelId="{C51A870E-F9D5-4F3A-9608-B51C8FDDA759}" srcId="{9B884D0B-83AE-450A-B577-C21371883DB9}" destId="{A5479284-B4E8-4506-9445-D910DEEB6DA5}" srcOrd="0" destOrd="0" parTransId="{FDA615FC-28CA-4932-A9D3-2A4A9B7E0524}" sibTransId="{105F1282-DCBD-450C-8D74-18ECE7D6F1C9}"/>
    <dgm:cxn modelId="{06FE32C0-096B-4F12-B523-753034966CB8}" type="presParOf" srcId="{B13AD5CA-373C-46A1-B8B1-13FEF359462B}" destId="{F382F3C8-0FC9-42F3-8BDC-3F4B838D1F2F}" srcOrd="0" destOrd="0" presId="urn:microsoft.com/office/officeart/2005/8/layout/chevron2"/>
    <dgm:cxn modelId="{E0E1712D-DEAA-4CE6-B4AB-865482AF9C4C}" type="presParOf" srcId="{F382F3C8-0FC9-42F3-8BDC-3F4B838D1F2F}" destId="{08DDEAE6-D603-42D9-BA85-ED9119E3DB14}" srcOrd="0" destOrd="0" presId="urn:microsoft.com/office/officeart/2005/8/layout/chevron2"/>
    <dgm:cxn modelId="{A590BAC2-95E8-48E4-A48A-6092F344BE10}" type="presParOf" srcId="{F382F3C8-0FC9-42F3-8BDC-3F4B838D1F2F}" destId="{DB686DF6-3634-4543-BAEC-764C0751D91E}" srcOrd="1" destOrd="0" presId="urn:microsoft.com/office/officeart/2005/8/layout/chevron2"/>
    <dgm:cxn modelId="{65D6F6E2-A86F-485D-A2C3-05C4F8EAFA81}" type="presParOf" srcId="{B13AD5CA-373C-46A1-B8B1-13FEF359462B}" destId="{5AF133A0-3E00-4ABE-812E-4ED0BF7603D3}" srcOrd="1" destOrd="0" presId="urn:microsoft.com/office/officeart/2005/8/layout/chevron2"/>
    <dgm:cxn modelId="{97392BFF-B6D7-4A6D-8D38-FB4B22E24E85}" type="presParOf" srcId="{B13AD5CA-373C-46A1-B8B1-13FEF359462B}" destId="{90567764-9110-4654-9158-E8F2602B5C96}" srcOrd="2" destOrd="0" presId="urn:microsoft.com/office/officeart/2005/8/layout/chevron2"/>
    <dgm:cxn modelId="{FEED9011-203F-48DA-A42E-C7D45A897D37}" type="presParOf" srcId="{90567764-9110-4654-9158-E8F2602B5C96}" destId="{2FDD446E-D8E7-4756-9E01-BB55B91ADD94}" srcOrd="0" destOrd="0" presId="urn:microsoft.com/office/officeart/2005/8/layout/chevron2"/>
    <dgm:cxn modelId="{5F1C5CBE-4071-432B-ACD5-797A130E4EC6}" type="presParOf" srcId="{90567764-9110-4654-9158-E8F2602B5C96}" destId="{8E883A8D-089F-4833-9C18-F39638B4682C}" srcOrd="1" destOrd="0" presId="urn:microsoft.com/office/officeart/2005/8/layout/chevron2"/>
    <dgm:cxn modelId="{30CC6B2E-9ABC-4D14-A8C7-1B2DF7E72E41}" type="presParOf" srcId="{B13AD5CA-373C-46A1-B8B1-13FEF359462B}" destId="{781C223F-FA78-4006-BA21-4F3CD2A37FA1}" srcOrd="3" destOrd="0" presId="urn:microsoft.com/office/officeart/2005/8/layout/chevron2"/>
    <dgm:cxn modelId="{E9D6DE3E-9546-472B-9DC5-8700DCE05599}" type="presParOf" srcId="{B13AD5CA-373C-46A1-B8B1-13FEF359462B}" destId="{0F29D790-F509-487F-9DB6-76744DF9B700}" srcOrd="4" destOrd="0" presId="urn:microsoft.com/office/officeart/2005/8/layout/chevron2"/>
    <dgm:cxn modelId="{4D25657C-BD2F-40E3-88EF-38F84DBC36D2}" type="presParOf" srcId="{0F29D790-F509-487F-9DB6-76744DF9B700}" destId="{55C807F0-422A-4222-A9A6-822D98A545AF}" srcOrd="0" destOrd="0" presId="urn:microsoft.com/office/officeart/2005/8/layout/chevron2"/>
    <dgm:cxn modelId="{934AD55D-557E-4566-BF5B-8A30EA77B33B}" type="presParOf" srcId="{0F29D790-F509-487F-9DB6-76744DF9B700}" destId="{3439621B-C054-4EE1-8B78-C3FF9E1D999A}" srcOrd="1" destOrd="0" presId="urn:microsoft.com/office/officeart/2005/8/layout/chevron2"/>
    <dgm:cxn modelId="{1DCAB28B-735D-49F8-B9C8-416248B08948}" type="presParOf" srcId="{B13AD5CA-373C-46A1-B8B1-13FEF359462B}" destId="{5359C52E-367C-47E0-ACA6-5D778FD2B373}" srcOrd="5" destOrd="0" presId="urn:microsoft.com/office/officeart/2005/8/layout/chevron2"/>
    <dgm:cxn modelId="{4EC7321F-F11C-45F9-8FA4-D73847B426A9}" type="presParOf" srcId="{B13AD5CA-373C-46A1-B8B1-13FEF359462B}" destId="{007994EC-798D-4154-9AEE-FDBCA157ACF3}" srcOrd="6" destOrd="0" presId="urn:microsoft.com/office/officeart/2005/8/layout/chevron2"/>
    <dgm:cxn modelId="{59DD3CC2-83F5-42A7-AACA-93E115C72B71}" type="presParOf" srcId="{007994EC-798D-4154-9AEE-FDBCA157ACF3}" destId="{3942EA9A-E083-4D1D-AB8E-DB7E3900956A}" srcOrd="0" destOrd="0" presId="urn:microsoft.com/office/officeart/2005/8/layout/chevron2"/>
    <dgm:cxn modelId="{26B7FC52-1AF3-4974-9C9E-67EFDB9768D6}" type="presParOf" srcId="{007994EC-798D-4154-9AEE-FDBCA157ACF3}" destId="{6DC15CE2-3154-43DE-AB49-059AF054222D}" srcOrd="1" destOrd="0" presId="urn:microsoft.com/office/officeart/2005/8/layout/chevron2"/>
    <dgm:cxn modelId="{8A879CC7-6D42-4FA5-96F5-7B4B91007C4A}" type="presParOf" srcId="{B13AD5CA-373C-46A1-B8B1-13FEF359462B}" destId="{2E654C78-B782-4673-B7A6-69F3D7139237}" srcOrd="7" destOrd="0" presId="urn:microsoft.com/office/officeart/2005/8/layout/chevron2"/>
    <dgm:cxn modelId="{9F5E8974-F891-48C6-85BC-33BC86EB09CF}" type="presParOf" srcId="{B13AD5CA-373C-46A1-B8B1-13FEF359462B}" destId="{19238D4D-0C6E-4E85-8AB2-A59F207C2093}" srcOrd="8" destOrd="0" presId="urn:microsoft.com/office/officeart/2005/8/layout/chevron2"/>
    <dgm:cxn modelId="{CCBE44AE-8D0A-46D2-BA38-40B02A8D3228}" type="presParOf" srcId="{19238D4D-0C6E-4E85-8AB2-A59F207C2093}" destId="{4F68B1FB-51C1-4A5D-9CFC-6E32514AD2E3}" srcOrd="0" destOrd="0" presId="urn:microsoft.com/office/officeart/2005/8/layout/chevron2"/>
    <dgm:cxn modelId="{D378DC61-E84F-4F4F-A028-E795DE840EE9}" type="presParOf" srcId="{19238D4D-0C6E-4E85-8AB2-A59F207C2093}" destId="{85BF4621-F3C7-48EE-8F00-4F292C65597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26/09/2019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184544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26/09/2019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301576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26/09/2019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220164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573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569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769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726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343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0735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020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164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3979E38-095B-45CE-870D-FA0E481A3990}" type="datetimeFigureOut">
              <a:rPr lang="en-IE" smtClean="0"/>
              <a:t>26/09/2019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2507095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9346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7206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2401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DE5DC51-01A8-40EA-8E8B-1DF441149D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714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6297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260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300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944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3073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697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79E38-095B-45CE-870D-FA0E481A3990}" type="datetimeFigureOut">
              <a:rPr lang="en-IE" smtClean="0"/>
              <a:t>26/09/2019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2396661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6760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4966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889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7123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6086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DE5DC51-01A8-40EA-8E8B-1DF441149D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86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3979E38-095B-45CE-870D-FA0E481A3990}" type="datetimeFigureOut">
              <a:rPr lang="en-IE" smtClean="0"/>
              <a:t>26/09/2019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140945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3979E38-095B-45CE-870D-FA0E481A3990}" type="datetimeFigureOut">
              <a:rPr lang="en-IE" smtClean="0"/>
              <a:t>26/09/2019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65106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3979E38-095B-45CE-870D-FA0E481A3990}" type="datetimeFigureOut">
              <a:rPr lang="en-IE" smtClean="0"/>
              <a:t>26/09/2019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329220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79E38-095B-45CE-870D-FA0E481A3990}" type="datetimeFigureOut">
              <a:rPr lang="en-IE" smtClean="0"/>
              <a:t>26/09/2019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375272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79E38-095B-45CE-870D-FA0E481A3990}" type="datetimeFigureOut">
              <a:rPr lang="en-IE" smtClean="0"/>
              <a:t>26/09/2019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76767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79E38-095B-45CE-870D-FA0E481A3990}" type="datetimeFigureOut">
              <a:rPr lang="en-IE" smtClean="0"/>
              <a:t>26/09/2019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B83E17-9B86-44AA-9680-0E19894781B4}" type="slidenum">
              <a:rPr lang="en-IE" smtClean="0"/>
              <a:t>‹#›</a:t>
            </a:fld>
            <a:endParaRPr lang="en-IE"/>
          </a:p>
        </p:txBody>
      </p:sp>
    </p:spTree>
    <p:extLst>
      <p:ext uri="{BB962C8B-B14F-4D97-AF65-F5344CB8AC3E}">
        <p14:creationId xmlns:p14="http://schemas.microsoft.com/office/powerpoint/2010/main" val="424489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9E38-095B-45CE-870D-FA0E481A3990}" type="datetimeFigureOut">
              <a:rPr lang="en-IE" smtClean="0"/>
              <a:t>26/09/2019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83E17-9B86-44AA-9680-0E19894781B4}" type="slidenum">
              <a:rPr lang="en-IE" smtClean="0"/>
              <a:t>‹#›</a:t>
            </a:fld>
            <a:endParaRPr lang="en-IE"/>
          </a:p>
        </p:txBody>
      </p:sp>
    </p:spTree>
    <p:extLst>
      <p:ext uri="{BB962C8B-B14F-4D97-AF65-F5344CB8AC3E}">
        <p14:creationId xmlns:p14="http://schemas.microsoft.com/office/powerpoint/2010/main" val="413035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8569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AA15-FA3A-402A-9A24-0B5F834F4D2C}" type="datetimeFigureOut">
              <a:rPr lang="en-US" smtClean="0">
                <a:solidFill>
                  <a:prstClr val="black">
                    <a:tint val="75000"/>
                  </a:prstClr>
                </a:solidFill>
              </a:rPr>
              <a:pPr/>
              <a:t>9/26/2019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DC058-D457-4BB9-8E84-73828918FF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17099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3461" b="26123"/>
          <a:stretch/>
        </p:blipFill>
        <p:spPr bwMode="auto">
          <a:xfrm>
            <a:off x="611561" y="1484783"/>
            <a:ext cx="3384376" cy="1988127"/>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789040"/>
            <a:ext cx="6120680" cy="1858602"/>
          </a:xfrm>
          <a:prstGeom prst="rect">
            <a:avLst/>
          </a:prstGeom>
          <a:noFill/>
        </p:spPr>
      </p:pic>
      <p:sp>
        <p:nvSpPr>
          <p:cNvPr id="13" name="Title 12"/>
          <p:cNvSpPr>
            <a:spLocks noGrp="1"/>
          </p:cNvSpPr>
          <p:nvPr>
            <p:ph type="ctrTitle"/>
          </p:nvPr>
        </p:nvSpPr>
        <p:spPr>
          <a:xfrm>
            <a:off x="179512" y="1700809"/>
            <a:ext cx="8278688" cy="1899642"/>
          </a:xfrm>
        </p:spPr>
        <p:txBody>
          <a:bodyPr/>
          <a:lstStyle/>
          <a:p>
            <a:pPr algn="r"/>
            <a:r>
              <a:rPr lang="en-IE" b="1" dirty="0" smtClean="0"/>
              <a:t>Paediatric</a:t>
            </a:r>
            <a:br>
              <a:rPr lang="en-IE" b="1" dirty="0" smtClean="0"/>
            </a:br>
            <a:r>
              <a:rPr lang="en-IE" b="1" dirty="0" smtClean="0"/>
              <a:t>Pocket Guide</a:t>
            </a:r>
            <a:endParaRPr lang="en-IE" b="1" dirty="0"/>
          </a:p>
        </p:txBody>
      </p:sp>
      <p:sp>
        <p:nvSpPr>
          <p:cNvPr id="14" name="Subtitle 13"/>
          <p:cNvSpPr>
            <a:spLocks noGrp="1"/>
          </p:cNvSpPr>
          <p:nvPr>
            <p:ph type="subTitle" idx="1"/>
          </p:nvPr>
        </p:nvSpPr>
        <p:spPr>
          <a:xfrm>
            <a:off x="1371600" y="3886200"/>
            <a:ext cx="6800800" cy="1752600"/>
          </a:xfrm>
        </p:spPr>
        <p:txBody>
          <a:bodyPr/>
          <a:lstStyle/>
          <a:p>
            <a:endParaRPr lang="en-IE" dirty="0"/>
          </a:p>
        </p:txBody>
      </p:sp>
    </p:spTree>
    <p:extLst>
      <p:ext uri="{BB962C8B-B14F-4D97-AF65-F5344CB8AC3E}">
        <p14:creationId xmlns:p14="http://schemas.microsoft.com/office/powerpoint/2010/main" val="396427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7734952"/>
              </p:ext>
            </p:extLst>
          </p:nvPr>
        </p:nvGraphicFramePr>
        <p:xfrm>
          <a:off x="305182" y="1441876"/>
          <a:ext cx="8533636" cy="4765097"/>
        </p:xfrm>
        <a:graphic>
          <a:graphicData uri="http://schemas.openxmlformats.org/drawingml/2006/table">
            <a:tbl>
              <a:tblPr firstRow="1" bandRow="1">
                <a:tableStyleId>{5C22544A-7EE6-4342-B048-85BDC9FD1C3A}</a:tableStyleId>
              </a:tblPr>
              <a:tblGrid>
                <a:gridCol w="1620868"/>
                <a:gridCol w="2016224"/>
                <a:gridCol w="2285910"/>
                <a:gridCol w="2610634"/>
              </a:tblGrid>
              <a:tr h="375977">
                <a:tc gridSpan="4">
                  <a:txBody>
                    <a:bodyPr/>
                    <a:lstStyle/>
                    <a:p>
                      <a:pPr algn="ctr"/>
                      <a:r>
                        <a:rPr lang="en-IE" dirty="0" smtClean="0"/>
                        <a:t>How to assess Respiratory</a:t>
                      </a:r>
                      <a:r>
                        <a:rPr lang="en-IE" baseline="0" dirty="0" smtClean="0"/>
                        <a:t> Effort</a:t>
                      </a:r>
                      <a:endParaRPr lang="en-IE" dirty="0"/>
                    </a:p>
                  </a:txBody>
                  <a:tcPr/>
                </a:tc>
                <a:tc hMerge="1">
                  <a:txBody>
                    <a:bodyPr/>
                    <a:lstStyle/>
                    <a:p>
                      <a:endParaRPr lang="en-IE" dirty="0"/>
                    </a:p>
                  </a:txBody>
                  <a:tcPr/>
                </a:tc>
                <a:tc hMerge="1">
                  <a:txBody>
                    <a:bodyPr/>
                    <a:lstStyle/>
                    <a:p>
                      <a:endParaRPr lang="en-IE" dirty="0"/>
                    </a:p>
                  </a:txBody>
                  <a:tcPr/>
                </a:tc>
                <a:tc hMerge="1">
                  <a:txBody>
                    <a:bodyPr/>
                    <a:lstStyle/>
                    <a:p>
                      <a:endParaRPr lang="en-IE" dirty="0"/>
                    </a:p>
                  </a:txBody>
                  <a:tcPr/>
                </a:tc>
              </a:tr>
              <a:tr h="200087">
                <a:tc>
                  <a:txBody>
                    <a:bodyPr/>
                    <a:lstStyle/>
                    <a:p>
                      <a:endParaRPr lang="en-IE" sz="1200" dirty="0"/>
                    </a:p>
                  </a:txBody>
                  <a:tcPr anchor="ctr">
                    <a:noFill/>
                  </a:tcPr>
                </a:tc>
                <a:tc>
                  <a:txBody>
                    <a:bodyPr/>
                    <a:lstStyle/>
                    <a:p>
                      <a:r>
                        <a:rPr lang="en-IE" sz="1200" b="1" dirty="0" smtClean="0"/>
                        <a:t>Mild</a:t>
                      </a:r>
                      <a:endParaRPr lang="en-IE" sz="1200" b="1" dirty="0"/>
                    </a:p>
                  </a:txBody>
                  <a:tcPr anchor="ctr">
                    <a:solidFill>
                      <a:schemeClr val="bg1">
                        <a:lumMod val="95000"/>
                      </a:schemeClr>
                    </a:solidFill>
                  </a:tcPr>
                </a:tc>
                <a:tc>
                  <a:txBody>
                    <a:bodyPr/>
                    <a:lstStyle/>
                    <a:p>
                      <a:r>
                        <a:rPr lang="en-IE" sz="1200" b="1" dirty="0" smtClean="0"/>
                        <a:t>Moderate</a:t>
                      </a:r>
                      <a:endParaRPr lang="en-IE" sz="1200" b="1" dirty="0"/>
                    </a:p>
                  </a:txBody>
                  <a:tcPr anchor="ctr">
                    <a:solidFill>
                      <a:schemeClr val="accent6">
                        <a:lumMod val="40000"/>
                        <a:lumOff val="60000"/>
                      </a:schemeClr>
                    </a:solidFill>
                  </a:tcPr>
                </a:tc>
                <a:tc>
                  <a:txBody>
                    <a:bodyPr/>
                    <a:lstStyle/>
                    <a:p>
                      <a:r>
                        <a:rPr lang="en-IE" sz="1200" b="1" dirty="0" smtClean="0"/>
                        <a:t>Severe</a:t>
                      </a:r>
                      <a:endParaRPr lang="en-IE" sz="1200" b="1" dirty="0"/>
                    </a:p>
                  </a:txBody>
                  <a:tcPr anchor="ctr">
                    <a:solidFill>
                      <a:schemeClr val="accent4">
                        <a:lumMod val="40000"/>
                        <a:lumOff val="60000"/>
                      </a:schemeClr>
                    </a:solidFill>
                  </a:tcPr>
                </a:tc>
              </a:tr>
              <a:tr h="256158">
                <a:tc>
                  <a:txBody>
                    <a:bodyPr/>
                    <a:lstStyle/>
                    <a:p>
                      <a:r>
                        <a:rPr lang="en-IE" sz="1200" dirty="0" smtClean="0"/>
                        <a:t>Airway</a:t>
                      </a:r>
                      <a:endParaRPr lang="en-IE" sz="1200" dirty="0"/>
                    </a:p>
                  </a:txBody>
                  <a:tcPr anchor="ctr">
                    <a:noFill/>
                  </a:tcPr>
                </a:tc>
                <a:tc>
                  <a:txBody>
                    <a:bodyPr/>
                    <a:lstStyle/>
                    <a:p>
                      <a:r>
                        <a:rPr lang="en-IE" sz="1200" dirty="0" smtClean="0"/>
                        <a:t>Stridor</a:t>
                      </a:r>
                      <a:r>
                        <a:rPr lang="en-IE" sz="1200" baseline="0" dirty="0" smtClean="0"/>
                        <a:t> on exertion or crying</a:t>
                      </a:r>
                      <a:endParaRPr lang="en-IE" sz="1200" dirty="0"/>
                    </a:p>
                  </a:txBody>
                  <a:tcPr anchor="ctr">
                    <a:solidFill>
                      <a:schemeClr val="bg1">
                        <a:lumMod val="95000"/>
                      </a:schemeClr>
                    </a:solidFill>
                  </a:tcPr>
                </a:tc>
                <a:tc>
                  <a:txBody>
                    <a:bodyPr/>
                    <a:lstStyle/>
                    <a:p>
                      <a:r>
                        <a:rPr lang="en-IE" sz="1200" dirty="0" smtClean="0"/>
                        <a:t>Mild stridor at rest</a:t>
                      </a:r>
                      <a:endParaRPr lang="en-IE" sz="1200" dirty="0"/>
                    </a:p>
                  </a:txBody>
                  <a:tcPr anchor="ctr">
                    <a:solidFill>
                      <a:schemeClr val="accent6">
                        <a:lumMod val="40000"/>
                        <a:lumOff val="60000"/>
                      </a:schemeClr>
                    </a:solidFill>
                  </a:tcPr>
                </a:tc>
                <a:tc>
                  <a:txBody>
                    <a:bodyPr/>
                    <a:lstStyle/>
                    <a:p>
                      <a:r>
                        <a:rPr lang="en-IE" sz="1200" dirty="0" smtClean="0"/>
                        <a:t>Stridor at rest</a:t>
                      </a:r>
                      <a:endParaRPr lang="en-IE" sz="1200" dirty="0"/>
                    </a:p>
                  </a:txBody>
                  <a:tcPr anchor="ctr">
                    <a:solidFill>
                      <a:schemeClr val="accent4">
                        <a:lumMod val="40000"/>
                        <a:lumOff val="60000"/>
                      </a:schemeClr>
                    </a:solidFill>
                  </a:tcPr>
                </a:tc>
              </a:tr>
              <a:tr h="463533">
                <a:tc>
                  <a:txBody>
                    <a:bodyPr/>
                    <a:lstStyle/>
                    <a:p>
                      <a:r>
                        <a:rPr lang="en-IE" sz="1200" dirty="0" smtClean="0"/>
                        <a:t>Behaviour and feeding</a:t>
                      </a:r>
                      <a:endParaRPr lang="en-IE" sz="1200" dirty="0"/>
                    </a:p>
                  </a:txBody>
                  <a:tcPr anchor="ctr">
                    <a:noFill/>
                  </a:tcPr>
                </a:tc>
                <a:tc>
                  <a:txBody>
                    <a:bodyPr/>
                    <a:lstStyle/>
                    <a:p>
                      <a:r>
                        <a:rPr lang="en-IE" sz="1200" dirty="0" smtClean="0"/>
                        <a:t>Normal</a:t>
                      </a:r>
                    </a:p>
                    <a:p>
                      <a:r>
                        <a:rPr lang="en-IE" sz="1200" dirty="0" smtClean="0"/>
                        <a:t>Talks in sentences</a:t>
                      </a:r>
                      <a:endParaRPr lang="en-IE" sz="1200" dirty="0"/>
                    </a:p>
                  </a:txBody>
                  <a:tcPr anchor="ctr">
                    <a:solidFill>
                      <a:schemeClr val="bg1">
                        <a:lumMod val="95000"/>
                      </a:schemeClr>
                    </a:solidFill>
                  </a:tcPr>
                </a:tc>
                <a:tc>
                  <a:txBody>
                    <a:bodyPr/>
                    <a:lstStyle/>
                    <a:p>
                      <a:r>
                        <a:rPr lang="en-IE" sz="1200" dirty="0" smtClean="0"/>
                        <a:t>Some intermittent irritability</a:t>
                      </a:r>
                    </a:p>
                    <a:p>
                      <a:r>
                        <a:rPr lang="en-IE" sz="1200" dirty="0" smtClean="0"/>
                        <a:t>Difficulty</a:t>
                      </a:r>
                      <a:r>
                        <a:rPr lang="en-IE" sz="1200" baseline="0" dirty="0" smtClean="0"/>
                        <a:t> talking/crying</a:t>
                      </a:r>
                    </a:p>
                    <a:p>
                      <a:r>
                        <a:rPr lang="en-IE" sz="1200" baseline="0" dirty="0" smtClean="0"/>
                        <a:t>Difficulty feeding or eating</a:t>
                      </a:r>
                      <a:endParaRPr lang="en-IE" sz="1200" dirty="0"/>
                    </a:p>
                  </a:txBody>
                  <a:tcPr anchor="ctr">
                    <a:solidFill>
                      <a:schemeClr val="accent6">
                        <a:lumMod val="40000"/>
                        <a:lumOff val="60000"/>
                      </a:schemeClr>
                    </a:solidFill>
                  </a:tcPr>
                </a:tc>
                <a:tc>
                  <a:txBody>
                    <a:bodyPr/>
                    <a:lstStyle/>
                    <a:p>
                      <a:r>
                        <a:rPr lang="en-IE" sz="1200" dirty="0" smtClean="0"/>
                        <a:t>Increased irritability</a:t>
                      </a:r>
                      <a:r>
                        <a:rPr lang="en-IE" sz="1200" baseline="0" dirty="0" smtClean="0"/>
                        <a:t> or lethargy</a:t>
                      </a:r>
                    </a:p>
                    <a:p>
                      <a:r>
                        <a:rPr lang="en-IE" sz="1200" baseline="0" dirty="0" smtClean="0"/>
                        <a:t>Looks exhausted</a:t>
                      </a:r>
                    </a:p>
                    <a:p>
                      <a:r>
                        <a:rPr lang="en-IE" sz="1200" baseline="0" dirty="0" smtClean="0"/>
                        <a:t>Unable to talk or cry</a:t>
                      </a:r>
                    </a:p>
                    <a:p>
                      <a:r>
                        <a:rPr lang="en-IE" sz="1200" baseline="0" dirty="0" smtClean="0"/>
                        <a:t>Unable to feed or eat</a:t>
                      </a:r>
                    </a:p>
                  </a:txBody>
                  <a:tcPr anchor="ctr">
                    <a:solidFill>
                      <a:schemeClr val="accent4">
                        <a:lumMod val="40000"/>
                        <a:lumOff val="60000"/>
                      </a:schemeClr>
                    </a:solidFill>
                  </a:tcPr>
                </a:tc>
              </a:tr>
              <a:tr h="463533">
                <a:tc>
                  <a:txBody>
                    <a:bodyPr/>
                    <a:lstStyle/>
                    <a:p>
                      <a:r>
                        <a:rPr lang="en-IE" sz="1200" dirty="0" smtClean="0"/>
                        <a:t>Respiratory rate</a:t>
                      </a:r>
                      <a:endParaRPr lang="en-I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Mildly increased</a:t>
                      </a:r>
                    </a:p>
                    <a:p>
                      <a:endParaRPr lang="en-IE" sz="1200" dirty="0"/>
                    </a:p>
                  </a:txBody>
                  <a:tcPr anchor="ctr">
                    <a:solidFill>
                      <a:schemeClr val="bg1">
                        <a:lumMod val="95000"/>
                      </a:schemeClr>
                    </a:solidFill>
                  </a:tcPr>
                </a:tc>
                <a:tc>
                  <a:txBody>
                    <a:bodyPr/>
                    <a:lstStyle/>
                    <a:p>
                      <a:r>
                        <a:rPr lang="en-IE" sz="1200" dirty="0" smtClean="0"/>
                        <a:t>Respiratory</a:t>
                      </a:r>
                      <a:r>
                        <a:rPr lang="en-IE" sz="1200" baseline="0" dirty="0" smtClean="0"/>
                        <a:t> rate in orange box on PEWS</a:t>
                      </a:r>
                      <a:endParaRPr lang="en-IE" sz="1200" dirty="0"/>
                    </a:p>
                  </a:txBody>
                  <a:tcPr anchor="c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Respiratory rate in purple box</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baseline="0" dirty="0" smtClean="0"/>
                        <a:t>Increased or markedly reduced respiratory rate as the child is tired</a:t>
                      </a:r>
                      <a:endParaRPr lang="en-IE" sz="1200" dirty="0" smtClean="0"/>
                    </a:p>
                  </a:txBody>
                  <a:tcPr anchor="ctr">
                    <a:solidFill>
                      <a:schemeClr val="accent4">
                        <a:lumMod val="40000"/>
                        <a:lumOff val="60000"/>
                      </a:schemeClr>
                    </a:solidFill>
                  </a:tcPr>
                </a:tc>
              </a:tr>
              <a:tr h="489212">
                <a:tc>
                  <a:txBody>
                    <a:bodyPr/>
                    <a:lstStyle/>
                    <a:p>
                      <a:r>
                        <a:rPr lang="en-IE" sz="1200" dirty="0" smtClean="0"/>
                        <a:t>Accessory muscle use</a:t>
                      </a:r>
                      <a:endParaRPr lang="en-IE" sz="12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Mild intercostal and suprasternal</a:t>
                      </a:r>
                      <a:r>
                        <a:rPr lang="en-IE" sz="1200" baseline="0" dirty="0" smtClean="0"/>
                        <a:t> recession</a:t>
                      </a:r>
                      <a:endParaRPr lang="en-IE" sz="1200" dirty="0" smtClean="0"/>
                    </a:p>
                  </a:txBody>
                  <a:tcPr anchor="ctr">
                    <a:solidFill>
                      <a:schemeClr val="bg1">
                        <a:lumMod val="95000"/>
                      </a:schemeClr>
                    </a:solidFill>
                  </a:tcPr>
                </a:tc>
                <a:tc>
                  <a:txBody>
                    <a:bodyPr/>
                    <a:lstStyle/>
                    <a:p>
                      <a:r>
                        <a:rPr lang="en-IE" sz="1200" dirty="0" smtClean="0"/>
                        <a:t>Marked intercostal,</a:t>
                      </a:r>
                      <a:r>
                        <a:rPr lang="en-IE" sz="1200" baseline="0" dirty="0" smtClean="0"/>
                        <a:t> suprasternal and sternal recession</a:t>
                      </a:r>
                    </a:p>
                    <a:p>
                      <a:r>
                        <a:rPr lang="en-IE" sz="1200" baseline="0" dirty="0" smtClean="0"/>
                        <a:t>Nasal flaring</a:t>
                      </a:r>
                      <a:endParaRPr lang="en-IE" sz="1200" dirty="0"/>
                    </a:p>
                  </a:txBody>
                  <a:tcPr anchor="c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Marked intercostal,</a:t>
                      </a:r>
                      <a:r>
                        <a:rPr lang="en-IE" sz="1200" baseline="0" dirty="0" smtClean="0"/>
                        <a:t> suprasternal and sternal recession</a:t>
                      </a:r>
                    </a:p>
                  </a:txBody>
                  <a:tcPr anchor="ctr">
                    <a:solidFill>
                      <a:schemeClr val="accent4">
                        <a:lumMod val="40000"/>
                        <a:lumOff val="60000"/>
                      </a:schemeClr>
                    </a:solidFill>
                  </a:tcPr>
                </a:tc>
              </a:tr>
              <a:tr h="463533">
                <a:tc>
                  <a:txBody>
                    <a:bodyPr/>
                    <a:lstStyle/>
                    <a:p>
                      <a:r>
                        <a:rPr lang="en-IE" sz="1200" dirty="0" smtClean="0"/>
                        <a:t>Oxygen</a:t>
                      </a:r>
                      <a:endParaRPr lang="en-IE" sz="1200" dirty="0"/>
                    </a:p>
                  </a:txBody>
                  <a:tcPr anchor="ctr">
                    <a:noFill/>
                  </a:tcPr>
                </a:tc>
                <a:tc>
                  <a:txBody>
                    <a:bodyPr/>
                    <a:lstStyle/>
                    <a:p>
                      <a:r>
                        <a:rPr lang="en-IE" sz="1200" dirty="0" smtClean="0"/>
                        <a:t>No oxygen</a:t>
                      </a:r>
                      <a:r>
                        <a:rPr lang="en-IE" sz="1200" baseline="0" dirty="0" smtClean="0"/>
                        <a:t> requirement</a:t>
                      </a:r>
                      <a:endParaRPr lang="en-IE" sz="1200" dirty="0"/>
                    </a:p>
                  </a:txBody>
                  <a:tcPr anchor="ctr">
                    <a:solidFill>
                      <a:schemeClr val="bg1">
                        <a:lumMod val="95000"/>
                      </a:schemeClr>
                    </a:solidFill>
                  </a:tcPr>
                </a:tc>
                <a:tc>
                  <a:txBody>
                    <a:bodyPr/>
                    <a:lstStyle/>
                    <a:p>
                      <a:r>
                        <a:rPr lang="en-IE" sz="1200" dirty="0" smtClean="0"/>
                        <a:t>Mild</a:t>
                      </a:r>
                      <a:r>
                        <a:rPr lang="en-IE" sz="1200" baseline="0" dirty="0" smtClean="0"/>
                        <a:t> hypoxaemia corrected by oxygen</a:t>
                      </a:r>
                    </a:p>
                    <a:p>
                      <a:r>
                        <a:rPr lang="en-IE" sz="1200" baseline="0" dirty="0" smtClean="0"/>
                        <a:t>Increasing oxygen requirement </a:t>
                      </a:r>
                      <a:endParaRPr lang="en-IE" sz="1200" dirty="0"/>
                    </a:p>
                  </a:txBody>
                  <a:tcPr anchor="ctr">
                    <a:solidFill>
                      <a:schemeClr val="accent6">
                        <a:lumMod val="40000"/>
                        <a:lumOff val="60000"/>
                      </a:schemeClr>
                    </a:solidFill>
                  </a:tcPr>
                </a:tc>
                <a:tc>
                  <a:txBody>
                    <a:bodyPr/>
                    <a:lstStyle/>
                    <a:p>
                      <a:r>
                        <a:rPr lang="en-IE" sz="1200" dirty="0" smtClean="0"/>
                        <a:t>Hypoxaemia</a:t>
                      </a:r>
                      <a:r>
                        <a:rPr lang="en-IE" sz="1200" baseline="0" dirty="0" smtClean="0"/>
                        <a:t> may not be corrected by oxygen</a:t>
                      </a:r>
                      <a:endParaRPr lang="en-IE" sz="1200" dirty="0"/>
                    </a:p>
                  </a:txBody>
                  <a:tcPr anchor="ctr">
                    <a:solidFill>
                      <a:schemeClr val="accent4">
                        <a:lumMod val="40000"/>
                        <a:lumOff val="60000"/>
                      </a:schemeClr>
                    </a:solidFill>
                  </a:tcPr>
                </a:tc>
              </a:tr>
              <a:tr h="375977">
                <a:tc>
                  <a:txBody>
                    <a:bodyPr/>
                    <a:lstStyle/>
                    <a:p>
                      <a:r>
                        <a:rPr lang="en-IE" sz="1200" dirty="0" smtClean="0"/>
                        <a:t>Other </a:t>
                      </a:r>
                      <a:endParaRPr lang="en-IE" sz="1200" dirty="0"/>
                    </a:p>
                  </a:txBody>
                  <a:tcPr anchor="ctr">
                    <a:noFill/>
                  </a:tcPr>
                </a:tc>
                <a:tc>
                  <a:txBody>
                    <a:bodyPr/>
                    <a:lstStyle/>
                    <a:p>
                      <a:r>
                        <a:rPr lang="en-IE" sz="1200" dirty="0" smtClean="0"/>
                        <a:t>Child seems well</a:t>
                      </a:r>
                      <a:endParaRPr lang="en-IE" sz="1200" dirty="0"/>
                    </a:p>
                  </a:txBody>
                  <a:tcPr anchor="ctr">
                    <a:solidFill>
                      <a:schemeClr val="bg1">
                        <a:lumMod val="95000"/>
                      </a:schemeClr>
                    </a:solidFill>
                  </a:tcPr>
                </a:tc>
                <a:tc>
                  <a:txBody>
                    <a:bodyPr/>
                    <a:lstStyle/>
                    <a:p>
                      <a:r>
                        <a:rPr lang="en-IE" sz="1200" dirty="0" smtClean="0"/>
                        <a:t>Child seems unwell</a:t>
                      </a:r>
                      <a:r>
                        <a:rPr lang="en-IE" sz="1200" baseline="0" dirty="0" smtClean="0"/>
                        <a:t> </a:t>
                      </a:r>
                      <a:endParaRPr lang="en-IE" sz="1200" dirty="0"/>
                    </a:p>
                  </a:txBody>
                  <a:tcPr anchor="ctr">
                    <a:solidFill>
                      <a:schemeClr val="accent6">
                        <a:lumMod val="40000"/>
                        <a:lumOff val="60000"/>
                      </a:schemeClr>
                    </a:solidFill>
                  </a:tcPr>
                </a:tc>
                <a:tc>
                  <a:txBody>
                    <a:bodyPr/>
                    <a:lstStyle/>
                    <a:p>
                      <a:r>
                        <a:rPr lang="en-IE" sz="1200" dirty="0" smtClean="0"/>
                        <a:t>Gasping, grunting</a:t>
                      </a:r>
                    </a:p>
                    <a:p>
                      <a:r>
                        <a:rPr lang="en-IE" sz="1200" dirty="0" smtClean="0"/>
                        <a:t>Extreme</a:t>
                      </a:r>
                      <a:r>
                        <a:rPr lang="en-IE" sz="1200" baseline="0" dirty="0" smtClean="0"/>
                        <a:t> pallor, cyanosis</a:t>
                      </a:r>
                    </a:p>
                    <a:p>
                      <a:r>
                        <a:rPr lang="en-IE" sz="1200" baseline="0" dirty="0" smtClean="0"/>
                        <a:t>Apnoea </a:t>
                      </a:r>
                      <a:endParaRPr lang="en-IE" sz="1200" dirty="0"/>
                    </a:p>
                  </a:txBody>
                  <a:tcPr anchor="ctr">
                    <a:solidFill>
                      <a:schemeClr val="accent4">
                        <a:lumMod val="40000"/>
                        <a:lumOff val="60000"/>
                      </a:schemeClr>
                    </a:solidFill>
                  </a:tcPr>
                </a:tc>
              </a:tr>
              <a:tr h="375977">
                <a:tc>
                  <a:txBody>
                    <a:bodyPr/>
                    <a:lstStyle/>
                    <a:p>
                      <a:endParaRPr lang="en-IE" sz="1200" dirty="0"/>
                    </a:p>
                  </a:txBody>
                  <a:tcPr anchor="ctr">
                    <a:noFill/>
                  </a:tcPr>
                </a:tc>
                <a:tc>
                  <a:txBody>
                    <a:bodyPr/>
                    <a:lstStyle/>
                    <a:p>
                      <a:endParaRPr lang="en-IE" sz="1200" dirty="0"/>
                    </a:p>
                  </a:txBody>
                  <a:tcPr anchor="ctr">
                    <a:noFill/>
                  </a:tcPr>
                </a:tc>
                <a:tc>
                  <a:txBody>
                    <a:bodyPr/>
                    <a:lstStyle/>
                    <a:p>
                      <a:r>
                        <a:rPr lang="en-IE" sz="1200" b="1" dirty="0" smtClean="0"/>
                        <a:t>Call</a:t>
                      </a:r>
                      <a:r>
                        <a:rPr lang="en-IE" sz="1200" b="1" baseline="0" dirty="0" smtClean="0"/>
                        <a:t> the intern to discuss the findings</a:t>
                      </a:r>
                      <a:endParaRPr lang="en-IE" sz="1200" b="1" dirty="0"/>
                    </a:p>
                  </a:txBody>
                  <a:tcPr anchor="ctr">
                    <a:solidFill>
                      <a:schemeClr val="accent6">
                        <a:lumMod val="40000"/>
                        <a:lumOff val="60000"/>
                      </a:schemeClr>
                    </a:solidFill>
                  </a:tcPr>
                </a:tc>
                <a:tc>
                  <a:txBody>
                    <a:bodyPr/>
                    <a:lstStyle/>
                    <a:p>
                      <a:r>
                        <a:rPr lang="en-IE" sz="1200" b="1" dirty="0" smtClean="0"/>
                        <a:t>Call the intern to urgently review the child </a:t>
                      </a:r>
                      <a:r>
                        <a:rPr lang="en-IE" sz="1200" b="1" u="sng" dirty="0" smtClean="0"/>
                        <a:t>and</a:t>
                      </a:r>
                      <a:r>
                        <a:rPr lang="en-IE" sz="1200" b="1" dirty="0" smtClean="0"/>
                        <a:t> tell</a:t>
                      </a:r>
                      <a:r>
                        <a:rPr lang="en-IE" sz="1200" b="1" baseline="0" dirty="0" smtClean="0"/>
                        <a:t> the on-call specialist </a:t>
                      </a:r>
                      <a:endParaRPr lang="en-IE" sz="1200" b="1" dirty="0"/>
                    </a:p>
                  </a:txBody>
                  <a:tcPr anchor="ctr">
                    <a:solidFill>
                      <a:schemeClr val="accent4">
                        <a:lumMod val="40000"/>
                        <a:lumOff val="60000"/>
                      </a:schemeClr>
                    </a:solidFill>
                  </a:tcPr>
                </a:tc>
              </a:tr>
            </a:tbl>
          </a:graphicData>
        </a:graphic>
      </p:graphicFrame>
      <p:sp>
        <p:nvSpPr>
          <p:cNvPr id="3" name="Title 2"/>
          <p:cNvSpPr>
            <a:spLocks noGrp="1"/>
          </p:cNvSpPr>
          <p:nvPr>
            <p:ph type="title"/>
          </p:nvPr>
        </p:nvSpPr>
        <p:spPr/>
        <p:txBody>
          <a:bodyPr/>
          <a:lstStyle/>
          <a:p>
            <a:r>
              <a:rPr lang="en-IE" dirty="0" smtClean="0"/>
              <a:t>How to assess Respiratory Effort</a:t>
            </a:r>
            <a:endParaRPr lang="en-IE" dirty="0"/>
          </a:p>
        </p:txBody>
      </p:sp>
    </p:spTree>
    <p:extLst>
      <p:ext uri="{BB962C8B-B14F-4D97-AF65-F5344CB8AC3E}">
        <p14:creationId xmlns:p14="http://schemas.microsoft.com/office/powerpoint/2010/main" val="202265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383"/>
            <a:ext cx="8229600" cy="1143000"/>
          </a:xfrm>
          <a:solidFill>
            <a:schemeClr val="bg1">
              <a:lumMod val="95000"/>
            </a:schemeClr>
          </a:solidFill>
        </p:spPr>
        <p:txBody>
          <a:bodyPr>
            <a:normAutofit fontScale="90000"/>
          </a:bodyPr>
          <a:lstStyle/>
          <a:p>
            <a:r>
              <a:rPr lang="en-GB" dirty="0" smtClean="0"/>
              <a:t/>
            </a:r>
            <a:br>
              <a:rPr lang="en-GB" dirty="0" smtClean="0"/>
            </a:br>
            <a:r>
              <a:rPr lang="en-GB" dirty="0" smtClean="0"/>
              <a:t>Reasons  respiratory rate may change in  paediatric oncology patients</a:t>
            </a:r>
            <a:br>
              <a:rPr lang="en-GB" dirty="0" smtClean="0"/>
            </a:br>
            <a:endParaRPr lang="en-GB" dirty="0"/>
          </a:p>
        </p:txBody>
      </p:sp>
      <p:sp>
        <p:nvSpPr>
          <p:cNvPr id="3" name="Content Placeholder 2"/>
          <p:cNvSpPr>
            <a:spLocks noGrp="1"/>
          </p:cNvSpPr>
          <p:nvPr>
            <p:ph sz="half" idx="2"/>
          </p:nvPr>
        </p:nvSpPr>
        <p:spPr>
          <a:xfrm>
            <a:off x="251520" y="1772816"/>
            <a:ext cx="3357586" cy="3951288"/>
          </a:xfrm>
        </p:spPr>
        <p:txBody>
          <a:bodyPr>
            <a:normAutofit fontScale="92500" lnSpcReduction="20000"/>
          </a:bodyPr>
          <a:lstStyle/>
          <a:p>
            <a:pPr>
              <a:buNone/>
            </a:pPr>
            <a:endParaRPr lang="en-GB" sz="2800" dirty="0" smtClean="0"/>
          </a:p>
          <a:p>
            <a:pPr>
              <a:buNone/>
            </a:pPr>
            <a:endParaRPr lang="en-GB" sz="2800" dirty="0" smtClean="0"/>
          </a:p>
          <a:p>
            <a:pPr>
              <a:buNone/>
            </a:pPr>
            <a:r>
              <a:rPr lang="en-GB" sz="5200" dirty="0" smtClean="0"/>
              <a:t>Increase</a:t>
            </a:r>
          </a:p>
          <a:p>
            <a:endParaRPr lang="en-GB" sz="2800" dirty="0" smtClean="0"/>
          </a:p>
          <a:p>
            <a:endParaRPr lang="en-GB" sz="2800" dirty="0" smtClean="0"/>
          </a:p>
          <a:p>
            <a:endParaRPr lang="en-GB" sz="2800" dirty="0" smtClean="0"/>
          </a:p>
          <a:p>
            <a:endParaRPr lang="en-GB" sz="2800" dirty="0" smtClean="0"/>
          </a:p>
          <a:p>
            <a:pPr>
              <a:buNone/>
            </a:pPr>
            <a:r>
              <a:rPr lang="en-GB" sz="5200" dirty="0" smtClean="0"/>
              <a:t>Decrease</a:t>
            </a:r>
            <a:endParaRPr lang="en-GB" sz="5200" dirty="0"/>
          </a:p>
        </p:txBody>
      </p:sp>
      <p:sp>
        <p:nvSpPr>
          <p:cNvPr id="4" name="Content Placeholder 3"/>
          <p:cNvSpPr>
            <a:spLocks noGrp="1"/>
          </p:cNvSpPr>
          <p:nvPr>
            <p:ph sz="quarter" idx="4"/>
          </p:nvPr>
        </p:nvSpPr>
        <p:spPr>
          <a:xfrm>
            <a:off x="3635896" y="1124745"/>
            <a:ext cx="5149359" cy="5749280"/>
          </a:xfrm>
        </p:spPr>
        <p:txBody>
          <a:bodyPr>
            <a:normAutofit fontScale="77500" lnSpcReduction="20000"/>
          </a:bodyPr>
          <a:lstStyle/>
          <a:p>
            <a:r>
              <a:rPr lang="en-GB" sz="2800" dirty="0" smtClean="0"/>
              <a:t>Respiratory distress</a:t>
            </a:r>
          </a:p>
          <a:p>
            <a:r>
              <a:rPr lang="en-GB" sz="2800" dirty="0" smtClean="0"/>
              <a:t>Pain</a:t>
            </a:r>
          </a:p>
          <a:p>
            <a:r>
              <a:rPr lang="en-GB" sz="2800" dirty="0" smtClean="0"/>
              <a:t>Pyrexia</a:t>
            </a:r>
          </a:p>
          <a:p>
            <a:r>
              <a:rPr lang="en-GB" sz="2800" dirty="0"/>
              <a:t>Bleomycin </a:t>
            </a:r>
            <a:r>
              <a:rPr lang="en-GB" sz="2800" dirty="0" smtClean="0"/>
              <a:t>may </a:t>
            </a:r>
            <a:r>
              <a:rPr lang="en-GB" sz="2800" dirty="0"/>
              <a:t>cause pulmonary toxicity </a:t>
            </a:r>
            <a:endParaRPr lang="en-GB" sz="2800" dirty="0" smtClean="0"/>
          </a:p>
          <a:p>
            <a:r>
              <a:rPr lang="en-GB" sz="2800" dirty="0" smtClean="0"/>
              <a:t>(</a:t>
            </a:r>
            <a:r>
              <a:rPr lang="en-GB" sz="2800" dirty="0"/>
              <a:t>long term side effect)</a:t>
            </a:r>
          </a:p>
          <a:p>
            <a:r>
              <a:rPr lang="en-GB" sz="2800" dirty="0" smtClean="0"/>
              <a:t>Hypovolaemia</a:t>
            </a:r>
          </a:p>
          <a:p>
            <a:r>
              <a:rPr lang="en-GB" sz="2800" dirty="0" smtClean="0"/>
              <a:t>Cardiac  abnormalities</a:t>
            </a:r>
          </a:p>
          <a:p>
            <a:r>
              <a:rPr lang="en-GB" sz="2800" dirty="0" smtClean="0"/>
              <a:t>Pressure from tumours </a:t>
            </a:r>
          </a:p>
          <a:p>
            <a:r>
              <a:rPr lang="en-GB" sz="2800" dirty="0" smtClean="0"/>
              <a:t>Fluid volume excess</a:t>
            </a:r>
          </a:p>
          <a:p>
            <a:r>
              <a:rPr lang="en-GB" sz="2800" dirty="0" smtClean="0"/>
              <a:t>Anaemia</a:t>
            </a:r>
          </a:p>
          <a:p>
            <a:r>
              <a:rPr lang="en-GB" sz="2800" dirty="0" smtClean="0"/>
              <a:t>Anxiety</a:t>
            </a:r>
          </a:p>
          <a:p>
            <a:endParaRPr lang="en-GB" sz="2800" dirty="0" smtClean="0"/>
          </a:p>
          <a:p>
            <a:r>
              <a:rPr lang="en-GB" sz="2800" dirty="0" smtClean="0"/>
              <a:t>Respiratory failure</a:t>
            </a:r>
          </a:p>
          <a:p>
            <a:r>
              <a:rPr lang="en-GB" sz="2800" dirty="0" smtClean="0"/>
              <a:t>Anaesthetic agents</a:t>
            </a:r>
          </a:p>
          <a:p>
            <a:r>
              <a:rPr lang="en-GB" sz="2800" dirty="0" smtClean="0"/>
              <a:t>Opioids</a:t>
            </a:r>
          </a:p>
          <a:p>
            <a:r>
              <a:rPr lang="en-GB" sz="2800" dirty="0" err="1" smtClean="0"/>
              <a:t>Benzodiazipines</a:t>
            </a:r>
            <a:endParaRPr lang="en-GB" sz="2800" dirty="0" smtClean="0"/>
          </a:p>
          <a:p>
            <a:endParaRPr lang="en-GB" sz="2600" dirty="0" smtClean="0"/>
          </a:p>
          <a:p>
            <a:pPr>
              <a:buNone/>
            </a:pPr>
            <a:endParaRPr lang="en-GB" sz="2800" dirty="0"/>
          </a:p>
        </p:txBody>
      </p:sp>
      <p:sp>
        <p:nvSpPr>
          <p:cNvPr id="7" name="Left Arrow 6"/>
          <p:cNvSpPr/>
          <p:nvPr/>
        </p:nvSpPr>
        <p:spPr>
          <a:xfrm rot="16200000" flipV="1">
            <a:off x="2342032" y="5357826"/>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eft Arrow 7"/>
          <p:cNvSpPr/>
          <p:nvPr/>
        </p:nvSpPr>
        <p:spPr>
          <a:xfrm rot="5400000" flipV="1">
            <a:off x="2342032" y="2634633"/>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711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33" y="476672"/>
            <a:ext cx="8229600" cy="1080120"/>
          </a:xfrm>
          <a:solidFill>
            <a:schemeClr val="bg1">
              <a:lumMod val="95000"/>
            </a:schemeClr>
          </a:solidFill>
        </p:spPr>
        <p:txBody>
          <a:bodyPr>
            <a:normAutofit fontScale="90000"/>
          </a:bodyPr>
          <a:lstStyle/>
          <a:p>
            <a:r>
              <a:rPr lang="en-GB" dirty="0" smtClean="0"/>
              <a:t/>
            </a:r>
            <a:br>
              <a:rPr lang="en-GB" dirty="0" smtClean="0"/>
            </a:br>
            <a:r>
              <a:rPr lang="en-GB" dirty="0" smtClean="0"/>
              <a:t>Need to know normal blood pressure ranges</a:t>
            </a:r>
            <a:br>
              <a:rPr lang="en-GB" dirty="0" smtClean="0"/>
            </a:b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44029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294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dirty="0" smtClean="0"/>
              <a:t>Reasons BP rate may change in Paediatric  oncology patients</a:t>
            </a:r>
            <a:endParaRPr lang="en-GB" dirty="0"/>
          </a:p>
        </p:txBody>
      </p:sp>
      <p:sp>
        <p:nvSpPr>
          <p:cNvPr id="3" name="Content Placeholder 2"/>
          <p:cNvSpPr>
            <a:spLocks noGrp="1"/>
          </p:cNvSpPr>
          <p:nvPr>
            <p:ph sz="half" idx="2"/>
          </p:nvPr>
        </p:nvSpPr>
        <p:spPr>
          <a:xfrm>
            <a:off x="323528" y="1988840"/>
            <a:ext cx="2500330" cy="4143404"/>
          </a:xfrm>
        </p:spPr>
        <p:txBody>
          <a:bodyPr>
            <a:noAutofit/>
          </a:bodyPr>
          <a:lstStyle/>
          <a:p>
            <a:r>
              <a:rPr lang="en-GB" sz="3600" dirty="0" smtClean="0"/>
              <a:t>Increase:-</a:t>
            </a:r>
          </a:p>
          <a:p>
            <a:endParaRPr lang="en-GB" sz="3600" dirty="0" smtClean="0"/>
          </a:p>
          <a:p>
            <a:endParaRPr lang="en-GB" sz="3600" dirty="0" smtClean="0"/>
          </a:p>
          <a:p>
            <a:endParaRPr lang="en-GB" sz="3600" dirty="0" smtClean="0"/>
          </a:p>
          <a:p>
            <a:endParaRPr lang="en-GB" sz="3600" dirty="0" smtClean="0"/>
          </a:p>
          <a:p>
            <a:r>
              <a:rPr lang="en-GB" sz="3600" dirty="0" smtClean="0"/>
              <a:t>Decrease:-</a:t>
            </a:r>
            <a:endParaRPr lang="en-GB" sz="3600" dirty="0"/>
          </a:p>
        </p:txBody>
      </p:sp>
      <p:sp>
        <p:nvSpPr>
          <p:cNvPr id="4" name="Content Placeholder 3"/>
          <p:cNvSpPr>
            <a:spLocks noGrp="1"/>
          </p:cNvSpPr>
          <p:nvPr>
            <p:ph sz="quarter" idx="4"/>
          </p:nvPr>
        </p:nvSpPr>
        <p:spPr>
          <a:xfrm>
            <a:off x="4499992" y="1340768"/>
            <a:ext cx="4392488" cy="5517232"/>
          </a:xfrm>
        </p:spPr>
        <p:txBody>
          <a:bodyPr>
            <a:normAutofit fontScale="77500" lnSpcReduction="20000"/>
          </a:bodyPr>
          <a:lstStyle/>
          <a:p>
            <a:endParaRPr lang="en-GB" dirty="0" smtClean="0"/>
          </a:p>
          <a:p>
            <a:r>
              <a:rPr lang="en-GB" sz="2800" dirty="0" smtClean="0"/>
              <a:t>Fluid </a:t>
            </a:r>
            <a:r>
              <a:rPr lang="en-GB" sz="2800" dirty="0"/>
              <a:t>overload</a:t>
            </a:r>
          </a:p>
          <a:p>
            <a:r>
              <a:rPr lang="en-GB" sz="2800" dirty="0"/>
              <a:t>Medications (</a:t>
            </a:r>
            <a:r>
              <a:rPr lang="en-GB" sz="2800" dirty="0" err="1"/>
              <a:t>eg</a:t>
            </a:r>
            <a:r>
              <a:rPr lang="en-GB" sz="2800" dirty="0"/>
              <a:t>: </a:t>
            </a:r>
            <a:r>
              <a:rPr lang="en-GB" sz="2800" dirty="0" err="1"/>
              <a:t>ciclosporin</a:t>
            </a:r>
            <a:r>
              <a:rPr lang="en-GB" sz="2800" dirty="0"/>
              <a:t>, steroids)</a:t>
            </a:r>
          </a:p>
          <a:p>
            <a:r>
              <a:rPr lang="en-GB" sz="2800" dirty="0" smtClean="0"/>
              <a:t>Pain</a:t>
            </a:r>
          </a:p>
          <a:p>
            <a:r>
              <a:rPr lang="en-GB" sz="2800" dirty="0" smtClean="0"/>
              <a:t>Anxiety</a:t>
            </a:r>
          </a:p>
          <a:p>
            <a:r>
              <a:rPr lang="en-GB" sz="2800" dirty="0" smtClean="0"/>
              <a:t>Renal problems</a:t>
            </a:r>
          </a:p>
          <a:p>
            <a:endParaRPr lang="en-GB" sz="2800" dirty="0" smtClean="0"/>
          </a:p>
          <a:p>
            <a:r>
              <a:rPr lang="en-GB" sz="2800" dirty="0" smtClean="0"/>
              <a:t>Sepsis</a:t>
            </a:r>
          </a:p>
          <a:p>
            <a:r>
              <a:rPr lang="en-GB" sz="2800" dirty="0" smtClean="0"/>
              <a:t>Shock</a:t>
            </a:r>
          </a:p>
          <a:p>
            <a:r>
              <a:rPr lang="en-GB" sz="2800" dirty="0" err="1" smtClean="0"/>
              <a:t>Hypovoleamia</a:t>
            </a:r>
            <a:endParaRPr lang="en-GB" sz="2800" dirty="0" smtClean="0"/>
          </a:p>
          <a:p>
            <a:r>
              <a:rPr lang="en-GB" sz="2800" dirty="0"/>
              <a:t>A</a:t>
            </a:r>
            <a:r>
              <a:rPr lang="en-GB" sz="2800" dirty="0" smtClean="0"/>
              <a:t>naphylaxis</a:t>
            </a:r>
          </a:p>
          <a:p>
            <a:r>
              <a:rPr lang="en-GB" sz="2800" dirty="0" smtClean="0"/>
              <a:t>Medications </a:t>
            </a:r>
            <a:r>
              <a:rPr lang="en-GB" sz="2800" dirty="0"/>
              <a:t>(</a:t>
            </a:r>
            <a:r>
              <a:rPr lang="en-GB" sz="2800" dirty="0" err="1"/>
              <a:t>eg</a:t>
            </a:r>
            <a:r>
              <a:rPr lang="en-GB" sz="2800" dirty="0"/>
              <a:t>: etoposide especially if given too quickly. Best given over 2-4 hours)</a:t>
            </a:r>
          </a:p>
          <a:p>
            <a:r>
              <a:rPr lang="en-GB" sz="2800" dirty="0"/>
              <a:t>Opioids, benzodiazepines</a:t>
            </a:r>
          </a:p>
          <a:p>
            <a:endParaRPr lang="en-GB" sz="2800" dirty="0"/>
          </a:p>
        </p:txBody>
      </p:sp>
      <p:sp>
        <p:nvSpPr>
          <p:cNvPr id="7" name="Left Arrow 6"/>
          <p:cNvSpPr/>
          <p:nvPr/>
        </p:nvSpPr>
        <p:spPr>
          <a:xfrm rot="5400000" flipV="1">
            <a:off x="3134120" y="2562625"/>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eft Arrow 7"/>
          <p:cNvSpPr/>
          <p:nvPr/>
        </p:nvSpPr>
        <p:spPr>
          <a:xfrm rot="16200000" flipV="1">
            <a:off x="3134120" y="5082904"/>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96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IE" dirty="0" smtClean="0"/>
              <a:t>ISBAR Effective Clinical Communication</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1634953842"/>
              </p:ext>
            </p:extLst>
          </p:nvPr>
        </p:nvGraphicFramePr>
        <p:xfrm>
          <a:off x="1524000" y="4293096"/>
          <a:ext cx="6096000" cy="2123440"/>
        </p:xfrm>
        <a:graphic>
          <a:graphicData uri="http://schemas.openxmlformats.org/drawingml/2006/table">
            <a:tbl>
              <a:tblPr firstRow="1" bandRow="1">
                <a:tableStyleId>{5C22544A-7EE6-4342-B048-85BDC9FD1C3A}</a:tableStyleId>
              </a:tblPr>
              <a:tblGrid>
                <a:gridCol w="455712"/>
                <a:gridCol w="2016224"/>
                <a:gridCol w="3624064"/>
              </a:tblGrid>
              <a:tr h="370840">
                <a:tc>
                  <a:txBody>
                    <a:bodyPr/>
                    <a:lstStyle/>
                    <a:p>
                      <a:r>
                        <a:rPr lang="en-IE" b="1" dirty="0" smtClean="0">
                          <a:solidFill>
                            <a:schemeClr val="bg1">
                              <a:lumMod val="50000"/>
                            </a:schemeClr>
                          </a:solidFill>
                        </a:rPr>
                        <a:t>I</a:t>
                      </a:r>
                      <a:endParaRPr lang="en-IE"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Identify</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Your</a:t>
                      </a:r>
                      <a:r>
                        <a:rPr lang="en-IE" baseline="0" dirty="0" smtClean="0">
                          <a:solidFill>
                            <a:schemeClr val="bg1">
                              <a:lumMod val="50000"/>
                            </a:schemeClr>
                          </a:solidFill>
                        </a:rPr>
                        <a:t> name, the doctor, the patient</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IE" b="1" dirty="0" smtClean="0">
                          <a:solidFill>
                            <a:schemeClr val="bg1">
                              <a:lumMod val="50000"/>
                            </a:schemeClr>
                          </a:solidFill>
                        </a:rPr>
                        <a:t>S</a:t>
                      </a:r>
                      <a:endParaRPr lang="en-IE"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Situation</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I am calling because…</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IE" b="1" dirty="0" smtClean="0">
                          <a:solidFill>
                            <a:schemeClr val="bg1">
                              <a:lumMod val="50000"/>
                            </a:schemeClr>
                          </a:solidFill>
                        </a:rPr>
                        <a:t>B</a:t>
                      </a:r>
                      <a:endParaRPr lang="en-IE"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Background</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The relevant</a:t>
                      </a:r>
                      <a:r>
                        <a:rPr lang="en-IE" baseline="0" dirty="0" smtClean="0">
                          <a:solidFill>
                            <a:schemeClr val="bg1">
                              <a:lumMod val="50000"/>
                            </a:schemeClr>
                          </a:solidFill>
                        </a:rPr>
                        <a:t> background is…</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IE" b="1" dirty="0" smtClean="0">
                          <a:solidFill>
                            <a:schemeClr val="bg1">
                              <a:lumMod val="50000"/>
                            </a:schemeClr>
                          </a:solidFill>
                        </a:rPr>
                        <a:t>A</a:t>
                      </a:r>
                      <a:endParaRPr lang="en-IE"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Assessment</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I think the problem</a:t>
                      </a:r>
                      <a:r>
                        <a:rPr lang="en-IE" baseline="0" dirty="0" smtClean="0">
                          <a:solidFill>
                            <a:schemeClr val="bg1">
                              <a:lumMod val="50000"/>
                            </a:schemeClr>
                          </a:solidFill>
                        </a:rPr>
                        <a:t> is… I am worried about…</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IE" b="1" dirty="0" smtClean="0">
                          <a:solidFill>
                            <a:schemeClr val="bg1">
                              <a:lumMod val="50000"/>
                            </a:schemeClr>
                          </a:solidFill>
                        </a:rPr>
                        <a:t>R</a:t>
                      </a:r>
                      <a:endParaRPr lang="en-IE"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t>Recommendation</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dirty="0" smtClean="0">
                          <a:solidFill>
                            <a:schemeClr val="bg1">
                              <a:lumMod val="50000"/>
                            </a:schemeClr>
                          </a:solidFill>
                        </a:rPr>
                        <a:t>I need you to…</a:t>
                      </a:r>
                      <a:endParaRPr lang="en-IE"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Content Placeholder 4"/>
          <p:cNvSpPr>
            <a:spLocks noGrp="1"/>
          </p:cNvSpPr>
          <p:nvPr>
            <p:ph idx="1"/>
          </p:nvPr>
        </p:nvSpPr>
        <p:spPr>
          <a:xfrm>
            <a:off x="474409" y="2929806"/>
            <a:ext cx="8229600" cy="720080"/>
          </a:xfrm>
        </p:spPr>
        <p:txBody>
          <a:bodyPr/>
          <a:lstStyle/>
          <a:p>
            <a:pPr marL="0" indent="0">
              <a:buNone/>
            </a:pPr>
            <a:r>
              <a:rPr lang="en-IE" dirty="0" smtClean="0"/>
              <a:t>Use </a:t>
            </a:r>
            <a:r>
              <a:rPr lang="en-IE" b="1" dirty="0"/>
              <a:t>ISBAR </a:t>
            </a:r>
            <a:r>
              <a:rPr lang="en-IE" b="1" dirty="0" smtClean="0"/>
              <a:t>to</a:t>
            </a:r>
            <a:r>
              <a:rPr lang="en-IE" b="1" dirty="0"/>
              <a:t> </a:t>
            </a:r>
            <a:r>
              <a:rPr lang="en-IE" b="1" dirty="0" smtClean="0"/>
              <a:t>escalate</a:t>
            </a:r>
            <a:r>
              <a:rPr lang="en-IE" dirty="0" smtClean="0"/>
              <a:t> the</a:t>
            </a:r>
            <a:r>
              <a:rPr lang="en-IE" dirty="0"/>
              <a:t> </a:t>
            </a:r>
            <a:r>
              <a:rPr lang="en-IE" dirty="0" smtClean="0"/>
              <a:t>PEWS</a:t>
            </a:r>
            <a:r>
              <a:rPr lang="en-IE" dirty="0"/>
              <a:t> to </a:t>
            </a:r>
            <a:r>
              <a:rPr lang="en-IE" dirty="0" smtClean="0"/>
              <a:t>the doctor</a:t>
            </a:r>
            <a:endParaRPr lang="en-IE" dirty="0"/>
          </a:p>
        </p:txBody>
      </p:sp>
      <p:graphicFrame>
        <p:nvGraphicFramePr>
          <p:cNvPr id="3" name="Table 2"/>
          <p:cNvGraphicFramePr>
            <a:graphicFrameLocks noGrp="1"/>
          </p:cNvGraphicFramePr>
          <p:nvPr>
            <p:extLst>
              <p:ext uri="{D42A27DB-BD31-4B8C-83A1-F6EECF244321}">
                <p14:modId xmlns:p14="http://schemas.microsoft.com/office/powerpoint/2010/main" val="1745642267"/>
              </p:ext>
            </p:extLst>
          </p:nvPr>
        </p:nvGraphicFramePr>
        <p:xfrm>
          <a:off x="755576" y="1409968"/>
          <a:ext cx="7632848" cy="1010920"/>
        </p:xfrm>
        <a:graphic>
          <a:graphicData uri="http://schemas.openxmlformats.org/drawingml/2006/table">
            <a:tbl>
              <a:tblPr firstRow="1" bandRow="1">
                <a:tableStyleId>{5C22544A-7EE6-4342-B048-85BDC9FD1C3A}</a:tableStyleId>
              </a:tblPr>
              <a:tblGrid>
                <a:gridCol w="3816424"/>
                <a:gridCol w="3816424"/>
              </a:tblGrid>
              <a:tr h="370840">
                <a:tc>
                  <a:txBody>
                    <a:bodyPr/>
                    <a:lstStyle/>
                    <a:p>
                      <a:r>
                        <a:rPr lang="en-IE" b="1" dirty="0" smtClean="0">
                          <a:solidFill>
                            <a:schemeClr val="bg2">
                              <a:lumMod val="10000"/>
                            </a:schemeClr>
                          </a:solidFill>
                        </a:rPr>
                        <a:t>Observation in Orange</a:t>
                      </a:r>
                      <a:r>
                        <a:rPr lang="en-IE" b="1" baseline="0" dirty="0" smtClean="0">
                          <a:solidFill>
                            <a:schemeClr val="bg2">
                              <a:lumMod val="10000"/>
                            </a:schemeClr>
                          </a:solidFill>
                        </a:rPr>
                        <a:t> zone</a:t>
                      </a:r>
                      <a:endParaRPr lang="en-IE" b="1" dirty="0">
                        <a:solidFill>
                          <a:schemeClr val="bg2">
                            <a:lumMod val="10000"/>
                          </a:schemeClr>
                        </a:solidFill>
                      </a:endParaRPr>
                    </a:p>
                  </a:txBody>
                  <a:tcPr>
                    <a:solidFill>
                      <a:schemeClr val="accent6">
                        <a:lumMod val="40000"/>
                        <a:lumOff val="60000"/>
                      </a:schemeClr>
                    </a:solidFill>
                  </a:tcPr>
                </a:tc>
                <a:tc>
                  <a:txBody>
                    <a:bodyPr/>
                    <a:lstStyle/>
                    <a:p>
                      <a:r>
                        <a:rPr lang="en-IE" b="1" dirty="0" smtClean="0">
                          <a:solidFill>
                            <a:schemeClr val="bg2">
                              <a:lumMod val="10000"/>
                            </a:schemeClr>
                          </a:solidFill>
                        </a:rPr>
                        <a:t>Observation in purple</a:t>
                      </a:r>
                      <a:r>
                        <a:rPr lang="en-IE" b="1" baseline="0" dirty="0" smtClean="0">
                          <a:solidFill>
                            <a:schemeClr val="bg2">
                              <a:lumMod val="10000"/>
                            </a:schemeClr>
                          </a:solidFill>
                        </a:rPr>
                        <a:t> zone</a:t>
                      </a:r>
                      <a:endParaRPr lang="en-IE" b="1" dirty="0">
                        <a:solidFill>
                          <a:schemeClr val="bg2">
                            <a:lumMod val="10000"/>
                          </a:schemeClr>
                        </a:solidFill>
                      </a:endParaRPr>
                    </a:p>
                  </a:txBody>
                  <a:tcPr>
                    <a:solidFill>
                      <a:schemeClr val="accent4">
                        <a:lumMod val="40000"/>
                        <a:lumOff val="60000"/>
                      </a:schemeClr>
                    </a:solidFill>
                  </a:tcPr>
                </a:tc>
              </a:tr>
              <a:tr h="370840">
                <a:tc>
                  <a:txBody>
                    <a:bodyPr/>
                    <a:lstStyle/>
                    <a:p>
                      <a:r>
                        <a:rPr lang="en-IE" dirty="0" smtClean="0"/>
                        <a:t>Call the intern to discuss the observations</a:t>
                      </a:r>
                      <a:endParaRPr lang="en-IE" dirty="0"/>
                    </a:p>
                  </a:txBody>
                  <a:tcPr>
                    <a:solidFill>
                      <a:schemeClr val="accent6">
                        <a:lumMod val="40000"/>
                        <a:lumOff val="60000"/>
                      </a:schemeClr>
                    </a:solidFill>
                  </a:tcPr>
                </a:tc>
                <a:tc>
                  <a:txBody>
                    <a:bodyPr/>
                    <a:lstStyle/>
                    <a:p>
                      <a:r>
                        <a:rPr lang="en-IE" dirty="0" smtClean="0"/>
                        <a:t>Call the intern to urgently</a:t>
                      </a:r>
                      <a:r>
                        <a:rPr lang="en-IE" baseline="0" dirty="0" smtClean="0"/>
                        <a:t> review the child </a:t>
                      </a:r>
                      <a:r>
                        <a:rPr lang="en-IE" b="1" u="sng" baseline="0" dirty="0" smtClean="0"/>
                        <a:t>and</a:t>
                      </a:r>
                      <a:r>
                        <a:rPr lang="en-IE" baseline="0" dirty="0" smtClean="0"/>
                        <a:t> tell the on-call specialist</a:t>
                      </a:r>
                      <a:endParaRPr lang="en-IE" dirty="0"/>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155774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dirty="0" smtClean="0"/>
              <a:t>Fluid calculations</a:t>
            </a:r>
            <a:endParaRPr lang="en-I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5138406"/>
              </p:ext>
            </p:extLst>
          </p:nvPr>
        </p:nvGraphicFramePr>
        <p:xfrm>
          <a:off x="611560" y="1628800"/>
          <a:ext cx="4320480" cy="2304257"/>
        </p:xfrm>
        <a:graphic>
          <a:graphicData uri="http://schemas.openxmlformats.org/drawingml/2006/table">
            <a:tbl>
              <a:tblPr firstRow="1" firstCol="1" bandRow="1">
                <a:tableStyleId>{5C22544A-7EE6-4342-B048-85BDC9FD1C3A}</a:tableStyleId>
              </a:tblPr>
              <a:tblGrid>
                <a:gridCol w="1728192"/>
                <a:gridCol w="1271949"/>
                <a:gridCol w="1320339"/>
              </a:tblGrid>
              <a:tr h="665679">
                <a:tc gridSpan="3">
                  <a:txBody>
                    <a:bodyPr/>
                    <a:lstStyle/>
                    <a:p>
                      <a:pPr algn="l">
                        <a:lnSpc>
                          <a:spcPct val="115000"/>
                        </a:lnSpc>
                        <a:spcAft>
                          <a:spcPts val="0"/>
                        </a:spcAft>
                      </a:pPr>
                      <a:r>
                        <a:rPr lang="en-GB" sz="1200" kern="50" dirty="0">
                          <a:effectLst/>
                        </a:rPr>
                        <a:t>I.V. Fluid Calculations (based on 20 drops/ML – check giving set)</a:t>
                      </a:r>
                      <a:endParaRPr lang="en-IE" sz="1200" kern="50" dirty="0">
                        <a:effectLst/>
                        <a:latin typeface="Cambria"/>
                        <a:ea typeface="SimSun"/>
                        <a:cs typeface="Times New Roman"/>
                      </a:endParaRPr>
                    </a:p>
                  </a:txBody>
                  <a:tcPr marL="9525" marR="9525" marT="9525" marB="9525" anchor="ctr"/>
                </a:tc>
                <a:tc hMerge="1">
                  <a:txBody>
                    <a:bodyPr/>
                    <a:lstStyle/>
                    <a:p>
                      <a:endParaRPr lang="en-IE"/>
                    </a:p>
                  </a:txBody>
                  <a:tcPr/>
                </a:tc>
                <a:tc hMerge="1">
                  <a:txBody>
                    <a:bodyPr/>
                    <a:lstStyle/>
                    <a:p>
                      <a:endParaRPr lang="en-IE"/>
                    </a:p>
                  </a:txBody>
                  <a:tcPr/>
                </a:tc>
              </a:tr>
              <a:tr h="341990">
                <a:tc>
                  <a:txBody>
                    <a:bodyPr/>
                    <a:lstStyle/>
                    <a:p>
                      <a:pPr algn="l">
                        <a:lnSpc>
                          <a:spcPct val="115000"/>
                        </a:lnSpc>
                        <a:spcAft>
                          <a:spcPts val="0"/>
                        </a:spcAft>
                      </a:pPr>
                      <a:r>
                        <a:rPr lang="en-GB" sz="1200" kern="50" dirty="0">
                          <a:effectLst/>
                        </a:rPr>
                        <a:t>1 Litre of Fluids over...</a:t>
                      </a:r>
                      <a:endParaRPr lang="en-IE" sz="1200" kern="50" dirty="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dirty="0">
                          <a:effectLst/>
                        </a:rPr>
                        <a:t>​ml/hour</a:t>
                      </a:r>
                      <a:endParaRPr lang="en-IE" sz="1200" kern="50" dirty="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a:effectLst/>
                        </a:rPr>
                        <a:t>​drops/min</a:t>
                      </a:r>
                      <a:endParaRPr lang="en-IE" sz="1200" kern="50">
                        <a:effectLst/>
                        <a:latin typeface="Cambria"/>
                        <a:ea typeface="SimSun"/>
                        <a:cs typeface="Times New Roman"/>
                      </a:endParaRPr>
                    </a:p>
                  </a:txBody>
                  <a:tcPr marL="9525" marR="9525" marT="9525" marB="9525" anchor="ctr"/>
                </a:tc>
              </a:tr>
              <a:tr h="341990">
                <a:tc>
                  <a:txBody>
                    <a:bodyPr/>
                    <a:lstStyle/>
                    <a:p>
                      <a:pPr algn="l">
                        <a:lnSpc>
                          <a:spcPct val="115000"/>
                        </a:lnSpc>
                        <a:spcAft>
                          <a:spcPts val="0"/>
                        </a:spcAft>
                      </a:pPr>
                      <a:r>
                        <a:rPr lang="en-GB" sz="1200" kern="50">
                          <a:effectLst/>
                        </a:rPr>
                        <a:t>​12 hours</a:t>
                      </a:r>
                      <a:endParaRPr lang="en-IE" sz="1200" kern="5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dirty="0">
                          <a:effectLst/>
                        </a:rPr>
                        <a:t>​83.3</a:t>
                      </a:r>
                      <a:endParaRPr lang="en-IE" sz="1200" kern="50" dirty="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a:effectLst/>
                        </a:rPr>
                        <a:t>​28</a:t>
                      </a:r>
                      <a:endParaRPr lang="en-IE" sz="1200" kern="50">
                        <a:effectLst/>
                        <a:latin typeface="Cambria"/>
                        <a:ea typeface="SimSun"/>
                        <a:cs typeface="Times New Roman"/>
                      </a:endParaRPr>
                    </a:p>
                  </a:txBody>
                  <a:tcPr marL="9525" marR="9525" marT="9525" marB="9525" anchor="ctr"/>
                </a:tc>
              </a:tr>
              <a:tr h="341990">
                <a:tc>
                  <a:txBody>
                    <a:bodyPr/>
                    <a:lstStyle/>
                    <a:p>
                      <a:pPr algn="l">
                        <a:lnSpc>
                          <a:spcPct val="115000"/>
                        </a:lnSpc>
                        <a:spcAft>
                          <a:spcPts val="0"/>
                        </a:spcAft>
                      </a:pPr>
                      <a:r>
                        <a:rPr lang="en-GB" sz="1200" kern="50">
                          <a:effectLst/>
                        </a:rPr>
                        <a:t>​10 hours</a:t>
                      </a:r>
                      <a:endParaRPr lang="en-IE" sz="1200" kern="5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dirty="0">
                          <a:effectLst/>
                        </a:rPr>
                        <a:t>​100</a:t>
                      </a:r>
                      <a:endParaRPr lang="en-IE" sz="1200" kern="50" dirty="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dirty="0">
                          <a:effectLst/>
                        </a:rPr>
                        <a:t>​33</a:t>
                      </a:r>
                      <a:endParaRPr lang="en-IE" sz="1200" kern="50" dirty="0">
                        <a:effectLst/>
                        <a:latin typeface="Cambria"/>
                        <a:ea typeface="SimSun"/>
                        <a:cs typeface="Times New Roman"/>
                      </a:endParaRPr>
                    </a:p>
                  </a:txBody>
                  <a:tcPr marL="9525" marR="9525" marT="9525" marB="9525" anchor="ctr"/>
                </a:tc>
              </a:tr>
              <a:tr h="341990">
                <a:tc>
                  <a:txBody>
                    <a:bodyPr/>
                    <a:lstStyle/>
                    <a:p>
                      <a:pPr algn="l">
                        <a:lnSpc>
                          <a:spcPct val="115000"/>
                        </a:lnSpc>
                        <a:spcAft>
                          <a:spcPts val="0"/>
                        </a:spcAft>
                      </a:pPr>
                      <a:r>
                        <a:rPr lang="en-GB" sz="1200" kern="50">
                          <a:effectLst/>
                        </a:rPr>
                        <a:t>​8 hours</a:t>
                      </a:r>
                      <a:endParaRPr lang="en-IE" sz="1200" kern="5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dirty="0">
                          <a:effectLst/>
                        </a:rPr>
                        <a:t>​125</a:t>
                      </a:r>
                      <a:endParaRPr lang="en-IE" sz="1200" kern="50" dirty="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dirty="0">
                          <a:effectLst/>
                        </a:rPr>
                        <a:t>​42</a:t>
                      </a:r>
                      <a:endParaRPr lang="en-IE" sz="1200" kern="50" dirty="0">
                        <a:effectLst/>
                        <a:latin typeface="Cambria"/>
                        <a:ea typeface="SimSun"/>
                        <a:cs typeface="Times New Roman"/>
                      </a:endParaRPr>
                    </a:p>
                  </a:txBody>
                  <a:tcPr marL="9525" marR="9525" marT="9525" marB="9525" anchor="ctr"/>
                </a:tc>
              </a:tr>
              <a:tr h="270618">
                <a:tc>
                  <a:txBody>
                    <a:bodyPr/>
                    <a:lstStyle/>
                    <a:p>
                      <a:pPr algn="l">
                        <a:lnSpc>
                          <a:spcPct val="115000"/>
                        </a:lnSpc>
                        <a:spcAft>
                          <a:spcPts val="0"/>
                        </a:spcAft>
                      </a:pPr>
                      <a:r>
                        <a:rPr lang="en-GB" sz="1200" kern="50">
                          <a:effectLst/>
                        </a:rPr>
                        <a:t>​6 hours</a:t>
                      </a:r>
                      <a:endParaRPr lang="en-IE" sz="1200" kern="5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a:effectLst/>
                        </a:rPr>
                        <a:t>​166.6</a:t>
                      </a:r>
                      <a:endParaRPr lang="en-IE" sz="1200" kern="50">
                        <a:effectLst/>
                        <a:latin typeface="Cambria"/>
                        <a:ea typeface="SimSun"/>
                        <a:cs typeface="Times New Roman"/>
                      </a:endParaRPr>
                    </a:p>
                  </a:txBody>
                  <a:tcPr marL="9525" marR="9525" marT="9525" marB="9525" anchor="ctr"/>
                </a:tc>
                <a:tc>
                  <a:txBody>
                    <a:bodyPr/>
                    <a:lstStyle/>
                    <a:p>
                      <a:pPr algn="l">
                        <a:lnSpc>
                          <a:spcPct val="115000"/>
                        </a:lnSpc>
                        <a:spcAft>
                          <a:spcPts val="0"/>
                        </a:spcAft>
                      </a:pPr>
                      <a:r>
                        <a:rPr lang="en-GB" sz="1200" kern="50" dirty="0">
                          <a:effectLst/>
                        </a:rPr>
                        <a:t>​56</a:t>
                      </a:r>
                      <a:endParaRPr lang="en-IE" sz="1200" kern="50" dirty="0">
                        <a:effectLst/>
                        <a:latin typeface="Cambria"/>
                        <a:ea typeface="SimSun"/>
                        <a:cs typeface="Times New Roman"/>
                      </a:endParaRPr>
                    </a:p>
                  </a:txBody>
                  <a:tcPr marL="9525" marR="9525" marT="9525" marB="9525" anchor="ctr"/>
                </a:tc>
              </a:tr>
            </a:tbl>
          </a:graphicData>
        </a:graphic>
      </p:graphicFrame>
      <p:sp>
        <p:nvSpPr>
          <p:cNvPr id="6" name="Text Box 1"/>
          <p:cNvSpPr txBox="1">
            <a:spLocks noChangeArrowheads="1"/>
          </p:cNvSpPr>
          <p:nvPr/>
        </p:nvSpPr>
        <p:spPr bwMode="auto">
          <a:xfrm>
            <a:off x="5158408" y="1778892"/>
            <a:ext cx="3528392" cy="208823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1" i="0" u="sng" strike="noStrike" cap="none" normalizeH="0" baseline="0" dirty="0" smtClean="0">
                <a:ln>
                  <a:noFill/>
                </a:ln>
                <a:solidFill>
                  <a:srgbClr val="1F497D"/>
                </a:solidFill>
                <a:effectLst/>
                <a:latin typeface="Calibri" pitchFamily="34" charset="0"/>
                <a:cs typeface="Arial" pitchFamily="34" charset="0"/>
              </a:rPr>
              <a:t>I.V. Fluid Calculation = drops per min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Volume to be infused (</a:t>
            </a:r>
            <a:r>
              <a:rPr kumimoji="0" lang="en-IE" sz="1400" b="0" i="0" u="none" strike="noStrike" cap="none" normalizeH="0" baseline="0" dirty="0" err="1" smtClean="0">
                <a:ln>
                  <a:noFill/>
                </a:ln>
                <a:solidFill>
                  <a:schemeClr val="tx1"/>
                </a:solidFill>
                <a:effectLst/>
                <a:latin typeface="Calibri" pitchFamily="34" charset="0"/>
                <a:cs typeface="Arial" pitchFamily="34" charset="0"/>
              </a:rPr>
              <a:t>mls</a:t>
            </a:r>
            <a:r>
              <a:rPr kumimoji="0" lang="en-IE" sz="1400" b="0" i="0" u="none" strike="noStrike" cap="none" normalizeH="0" baseline="0" dirty="0" smtClean="0">
                <a:ln>
                  <a:noFill/>
                </a:ln>
                <a:solidFill>
                  <a:schemeClr val="tx1"/>
                </a:solidFill>
                <a:effectLst/>
                <a:latin typeface="Calibri" pitchFamily="34" charset="0"/>
                <a:cs typeface="Arial" pitchFamily="34" charset="0"/>
              </a:rPr>
              <a:t>)        Drop factor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_____________________    X  ___________</a:t>
            </a:r>
            <a:endParaRPr kumimoji="0" lang="en-IE"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sz="1400" b="0" i="0" u="none" strike="noStrike" cap="none" normalizeH="0" baseline="0" dirty="0" smtClean="0">
                <a:ln>
                  <a:noFill/>
                </a:ln>
                <a:solidFill>
                  <a:schemeClr val="tx1"/>
                </a:solidFill>
                <a:effectLst/>
                <a:latin typeface="Calibri" pitchFamily="34" charset="0"/>
                <a:cs typeface="Arial" pitchFamily="34" charset="0"/>
              </a:rPr>
              <a:t>Time in hours                                  60 minutes</a:t>
            </a:r>
            <a:endParaRPr kumimoji="0" lang="en-IE"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259632" y="5661248"/>
            <a:ext cx="302433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b="1" dirty="0" smtClean="0"/>
              <a:t>Adrenaline in cardiac arrest</a:t>
            </a:r>
          </a:p>
          <a:p>
            <a:endParaRPr lang="en-IE" dirty="0"/>
          </a:p>
          <a:p>
            <a:pPr algn="ctr"/>
            <a:r>
              <a:rPr lang="en-IE" dirty="0" smtClean="0"/>
              <a:t>0.1ml / kg 1:10, 000</a:t>
            </a:r>
            <a:endParaRPr lang="en-IE" dirty="0"/>
          </a:p>
        </p:txBody>
      </p:sp>
      <p:sp>
        <p:nvSpPr>
          <p:cNvPr id="7" name="TextBox 6"/>
          <p:cNvSpPr txBox="1"/>
          <p:nvPr/>
        </p:nvSpPr>
        <p:spPr>
          <a:xfrm>
            <a:off x="4788024" y="5661248"/>
            <a:ext cx="302433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IE" b="1" dirty="0" smtClean="0"/>
              <a:t>Adrenaline in anaphylaxis</a:t>
            </a:r>
          </a:p>
          <a:p>
            <a:pPr algn="ctr"/>
            <a:endParaRPr lang="en-IE" dirty="0"/>
          </a:p>
          <a:p>
            <a:pPr algn="ctr"/>
            <a:r>
              <a:rPr lang="en-IE" dirty="0" smtClean="0"/>
              <a:t>0.1ml / kg 1:10, 000</a:t>
            </a:r>
            <a:endParaRPr lang="en-IE" dirty="0"/>
          </a:p>
        </p:txBody>
      </p:sp>
      <p:sp>
        <p:nvSpPr>
          <p:cNvPr id="8" name="TextBox 7"/>
          <p:cNvSpPr txBox="1"/>
          <p:nvPr/>
        </p:nvSpPr>
        <p:spPr>
          <a:xfrm>
            <a:off x="323528" y="4514890"/>
            <a:ext cx="4176464"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E" dirty="0" smtClean="0"/>
              <a:t>Resuscitation fluids in medical emergency </a:t>
            </a:r>
          </a:p>
          <a:p>
            <a:endParaRPr lang="en-IE" dirty="0"/>
          </a:p>
          <a:p>
            <a:pPr algn="ctr"/>
            <a:r>
              <a:rPr lang="en-IE" dirty="0" smtClean="0"/>
              <a:t>20ml/kg </a:t>
            </a:r>
            <a:r>
              <a:rPr lang="en-IE" dirty="0" err="1" smtClean="0"/>
              <a:t>NaCl</a:t>
            </a:r>
            <a:r>
              <a:rPr lang="en-IE" dirty="0" smtClean="0"/>
              <a:t>  IV </a:t>
            </a:r>
            <a:r>
              <a:rPr lang="en-IE" dirty="0"/>
              <a:t>r</a:t>
            </a:r>
            <a:r>
              <a:rPr lang="en-IE" dirty="0" smtClean="0"/>
              <a:t>apid push</a:t>
            </a:r>
            <a:endParaRPr lang="en-IE" dirty="0"/>
          </a:p>
        </p:txBody>
      </p:sp>
      <p:sp>
        <p:nvSpPr>
          <p:cNvPr id="9" name="TextBox 8"/>
          <p:cNvSpPr txBox="1"/>
          <p:nvPr/>
        </p:nvSpPr>
        <p:spPr>
          <a:xfrm>
            <a:off x="4572000" y="4514890"/>
            <a:ext cx="432048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E" dirty="0" smtClean="0"/>
              <a:t>Resuscitation fluids in trauma or neurological emergency </a:t>
            </a:r>
            <a:endParaRPr lang="en-IE" dirty="0"/>
          </a:p>
          <a:p>
            <a:pPr algn="ctr"/>
            <a:r>
              <a:rPr lang="en-IE" dirty="0" smtClean="0"/>
              <a:t>10ml/kg </a:t>
            </a:r>
            <a:r>
              <a:rPr lang="en-IE" dirty="0" err="1" smtClean="0"/>
              <a:t>NaCl</a:t>
            </a:r>
            <a:r>
              <a:rPr lang="en-IE" dirty="0" smtClean="0"/>
              <a:t> rapid push </a:t>
            </a:r>
            <a:endParaRPr lang="en-IE" dirty="0"/>
          </a:p>
        </p:txBody>
      </p:sp>
    </p:spTree>
    <p:extLst>
      <p:ext uri="{BB962C8B-B14F-4D97-AF65-F5344CB8AC3E}">
        <p14:creationId xmlns:p14="http://schemas.microsoft.com/office/powerpoint/2010/main" val="384702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b="1" dirty="0" smtClean="0"/>
              <a:t>MATHS CONVERSIONS</a:t>
            </a:r>
            <a:r>
              <a:rPr lang="en-IE" dirty="0" smtClean="0"/>
              <a:t/>
            </a:r>
            <a:br>
              <a:rPr lang="en-IE" dirty="0" smtClean="0"/>
            </a:br>
            <a:endParaRPr lang="en-IE" dirty="0"/>
          </a:p>
        </p:txBody>
      </p:sp>
      <p:sp>
        <p:nvSpPr>
          <p:cNvPr id="3" name="Content Placeholder 2"/>
          <p:cNvSpPr>
            <a:spLocks noGrp="1"/>
          </p:cNvSpPr>
          <p:nvPr>
            <p:ph sz="half" idx="1"/>
          </p:nvPr>
        </p:nvSpPr>
        <p:spPr>
          <a:solidFill>
            <a:schemeClr val="tx2">
              <a:lumMod val="20000"/>
              <a:lumOff val="80000"/>
            </a:schemeClr>
          </a:solidFill>
        </p:spPr>
        <p:txBody>
          <a:bodyPr>
            <a:normAutofit fontScale="55000" lnSpcReduction="20000"/>
          </a:bodyPr>
          <a:lstStyle/>
          <a:p>
            <a:pPr marL="0" indent="0" fontAlgn="t">
              <a:buNone/>
            </a:pPr>
            <a:r>
              <a:rPr lang="en-GB" b="1" dirty="0" smtClean="0"/>
              <a:t>1 </a:t>
            </a:r>
            <a:r>
              <a:rPr lang="en-GB" b="1" dirty="0"/>
              <a:t>Gram = 1,000 milligrams (mgs)</a:t>
            </a:r>
            <a:endParaRPr lang="en-IE" dirty="0"/>
          </a:p>
          <a:p>
            <a:pPr marL="0" indent="0" fontAlgn="t">
              <a:buNone/>
            </a:pPr>
            <a:r>
              <a:rPr lang="en-GB" b="1" dirty="0"/>
              <a:t>1 Gram = 1,000,000 micrograms (</a:t>
            </a:r>
            <a:r>
              <a:rPr lang="en-GB" b="1" dirty="0" err="1"/>
              <a:t>mcgs</a:t>
            </a:r>
            <a:r>
              <a:rPr lang="en-GB" b="1" dirty="0"/>
              <a:t>)</a:t>
            </a:r>
            <a:endParaRPr lang="en-IE" dirty="0"/>
          </a:p>
          <a:p>
            <a:pPr marL="0" indent="0" fontAlgn="t">
              <a:buNone/>
            </a:pPr>
            <a:r>
              <a:rPr lang="en-GB" b="1" dirty="0"/>
              <a:t> </a:t>
            </a:r>
            <a:endParaRPr lang="en-IE" dirty="0"/>
          </a:p>
          <a:p>
            <a:pPr fontAlgn="t"/>
            <a:r>
              <a:rPr lang="en-GB" b="1" dirty="0"/>
              <a:t>To convert        Milligrams to Micrograms</a:t>
            </a:r>
            <a:endParaRPr lang="en-IE" dirty="0"/>
          </a:p>
          <a:p>
            <a:pPr marL="0" indent="0" fontAlgn="t">
              <a:buNone/>
            </a:pPr>
            <a:r>
              <a:rPr lang="en-GB" b="1" dirty="0" smtClean="0"/>
              <a:t>		X milligrams </a:t>
            </a:r>
            <a:r>
              <a:rPr lang="en-GB" b="1" dirty="0"/>
              <a:t>by </a:t>
            </a:r>
            <a:r>
              <a:rPr lang="en-GB" b="1" dirty="0" smtClean="0"/>
              <a:t>1,000</a:t>
            </a:r>
          </a:p>
          <a:p>
            <a:pPr marL="0" indent="0" fontAlgn="t">
              <a:buNone/>
            </a:pPr>
            <a:r>
              <a:rPr lang="en-GB" dirty="0" smtClean="0"/>
              <a:t>      0.01 mgs = 10 </a:t>
            </a:r>
            <a:r>
              <a:rPr lang="en-GB" dirty="0" err="1" smtClean="0"/>
              <a:t>mcgs</a:t>
            </a:r>
            <a:r>
              <a:rPr lang="en-GB" dirty="0" smtClean="0"/>
              <a:t>               (0.01 X 1,000 = 10)</a:t>
            </a:r>
            <a:endParaRPr lang="en-IE" dirty="0" smtClean="0"/>
          </a:p>
          <a:p>
            <a:pPr marL="0" indent="0" fontAlgn="t">
              <a:buNone/>
            </a:pPr>
            <a:endParaRPr lang="en-IE" dirty="0"/>
          </a:p>
          <a:p>
            <a:pPr fontAlgn="t"/>
            <a:r>
              <a:rPr lang="en-GB" b="1" dirty="0"/>
              <a:t>To convert       Grams to Micrograms</a:t>
            </a:r>
            <a:endParaRPr lang="en-IE" dirty="0"/>
          </a:p>
          <a:p>
            <a:pPr marL="0" indent="0" fontAlgn="t">
              <a:buNone/>
            </a:pPr>
            <a:r>
              <a:rPr lang="en-GB" b="1" dirty="0" smtClean="0"/>
              <a:t>		X grams </a:t>
            </a:r>
            <a:r>
              <a:rPr lang="en-GB" b="1" dirty="0"/>
              <a:t>by </a:t>
            </a:r>
            <a:r>
              <a:rPr lang="en-GB" b="1" dirty="0" smtClean="0"/>
              <a:t>1,000,000</a:t>
            </a:r>
          </a:p>
          <a:p>
            <a:pPr marL="0" indent="0" fontAlgn="t">
              <a:buNone/>
            </a:pPr>
            <a:r>
              <a:rPr lang="en-IE" dirty="0" smtClean="0"/>
              <a:t>   2 </a:t>
            </a:r>
            <a:r>
              <a:rPr lang="en-IE" dirty="0" err="1" smtClean="0"/>
              <a:t>grms</a:t>
            </a:r>
            <a:r>
              <a:rPr lang="en-IE" dirty="0" smtClean="0"/>
              <a:t> = 2,000,000 </a:t>
            </a:r>
            <a:r>
              <a:rPr lang="en-IE" dirty="0" err="1" smtClean="0"/>
              <a:t>mcgs</a:t>
            </a:r>
            <a:r>
              <a:rPr lang="en-IE" dirty="0" smtClean="0"/>
              <a:t>     (2 x 1,000,000 = 2,000,000)</a:t>
            </a:r>
          </a:p>
          <a:p>
            <a:pPr marL="0" indent="0" fontAlgn="t">
              <a:buNone/>
            </a:pPr>
            <a:endParaRPr lang="en-IE" dirty="0"/>
          </a:p>
          <a:p>
            <a:pPr fontAlgn="t"/>
            <a:r>
              <a:rPr lang="en-GB" b="1" dirty="0"/>
              <a:t>To convert       Micrograms to Milligrams</a:t>
            </a:r>
            <a:endParaRPr lang="en-IE" dirty="0"/>
          </a:p>
          <a:p>
            <a:pPr marL="0" indent="0" fontAlgn="t">
              <a:buNone/>
            </a:pPr>
            <a:r>
              <a:rPr lang="en-GB" b="1" dirty="0" smtClean="0"/>
              <a:t>                            divide the micrograms </a:t>
            </a:r>
            <a:r>
              <a:rPr lang="en-GB" b="1" dirty="0"/>
              <a:t>by </a:t>
            </a:r>
            <a:r>
              <a:rPr lang="en-GB" b="1" dirty="0" smtClean="0"/>
              <a:t>1,000</a:t>
            </a:r>
          </a:p>
          <a:p>
            <a:pPr marL="0" indent="0" fontAlgn="t">
              <a:buNone/>
            </a:pPr>
            <a:r>
              <a:rPr lang="en-GB" dirty="0" smtClean="0"/>
              <a:t>   500 </a:t>
            </a:r>
            <a:r>
              <a:rPr lang="en-GB" dirty="0" err="1" smtClean="0"/>
              <a:t>mcgs</a:t>
            </a:r>
            <a:r>
              <a:rPr lang="en-GB" dirty="0" smtClean="0"/>
              <a:t> = 0.5 mgs                    ( 500 ÷ 1,000 = 0.5)</a:t>
            </a:r>
            <a:endParaRPr lang="en-IE" dirty="0" smtClean="0"/>
          </a:p>
          <a:p>
            <a:pPr marL="0" indent="0" fontAlgn="t">
              <a:buNone/>
            </a:pPr>
            <a:endParaRPr lang="en-IE" dirty="0"/>
          </a:p>
          <a:p>
            <a:pPr marL="0" indent="0" fontAlgn="t">
              <a:buNone/>
            </a:pPr>
            <a:r>
              <a:rPr lang="en-GB" b="1" dirty="0"/>
              <a:t> </a:t>
            </a:r>
            <a:endParaRPr lang="en-IE" dirty="0"/>
          </a:p>
          <a:p>
            <a:pPr marL="0" indent="0" fontAlgn="t">
              <a:buNone/>
            </a:pPr>
            <a:endParaRPr lang="en-GB" b="1" dirty="0" smtClean="0"/>
          </a:p>
          <a:p>
            <a:pPr marL="0" indent="0" fontAlgn="t">
              <a:buNone/>
            </a:pPr>
            <a:endParaRPr lang="en-GB" b="1" dirty="0"/>
          </a:p>
          <a:p>
            <a:pPr marL="0" indent="0" fontAlgn="t">
              <a:buNone/>
            </a:pPr>
            <a:endParaRPr lang="en-GB" b="1" dirty="0" smtClean="0"/>
          </a:p>
          <a:p>
            <a:pPr marL="0" indent="0">
              <a:buNone/>
            </a:pPr>
            <a:endParaRPr lang="en-IE" dirty="0"/>
          </a:p>
        </p:txBody>
      </p:sp>
      <p:sp>
        <p:nvSpPr>
          <p:cNvPr id="5" name="Content Placeholder 4"/>
          <p:cNvSpPr>
            <a:spLocks noGrp="1"/>
          </p:cNvSpPr>
          <p:nvPr>
            <p:ph sz="half" idx="2"/>
          </p:nvPr>
        </p:nvSpPr>
        <p:spPr>
          <a:solidFill>
            <a:schemeClr val="accent6">
              <a:lumMod val="40000"/>
              <a:lumOff val="60000"/>
            </a:schemeClr>
          </a:solidFill>
        </p:spPr>
        <p:txBody>
          <a:bodyPr>
            <a:normAutofit fontScale="55000" lnSpcReduction="20000"/>
          </a:bodyPr>
          <a:lstStyle/>
          <a:p>
            <a:pPr marL="0" indent="0" algn="ctr" fontAlgn="t">
              <a:buNone/>
            </a:pPr>
            <a:r>
              <a:rPr lang="en-GB" b="1" dirty="0" smtClean="0"/>
              <a:t>FORMULA FOR CALCULATION OF DRUG DOSAGE:</a:t>
            </a:r>
            <a:endParaRPr lang="en-IE" dirty="0" smtClean="0"/>
          </a:p>
          <a:p>
            <a:pPr marL="0" indent="0" fontAlgn="t">
              <a:buNone/>
            </a:pPr>
            <a:endParaRPr lang="en-GB" b="1" u="sng" dirty="0" smtClean="0"/>
          </a:p>
          <a:p>
            <a:pPr marL="0" indent="0" fontAlgn="t">
              <a:buNone/>
            </a:pPr>
            <a:endParaRPr lang="en-GB" b="1" u="sng" dirty="0"/>
          </a:p>
          <a:p>
            <a:pPr marL="0" indent="0" fontAlgn="t">
              <a:buNone/>
            </a:pPr>
            <a:r>
              <a:rPr lang="en-GB" sz="2200" b="1" u="sng" dirty="0" smtClean="0"/>
              <a:t>WHAT YOU WANT</a:t>
            </a:r>
            <a:r>
              <a:rPr lang="en-GB" sz="2200" b="1" dirty="0" smtClean="0"/>
              <a:t>   x  </a:t>
            </a:r>
            <a:r>
              <a:rPr lang="en-GB" sz="2200" b="1" u="sng" dirty="0" smtClean="0"/>
              <a:t>VOLUME </a:t>
            </a:r>
            <a:r>
              <a:rPr lang="en-GB" sz="2200" b="1" dirty="0" smtClean="0"/>
              <a:t>(</a:t>
            </a:r>
            <a:r>
              <a:rPr lang="en-GB" sz="2200" b="1" dirty="0" err="1" smtClean="0"/>
              <a:t>mls</a:t>
            </a:r>
            <a:r>
              <a:rPr lang="en-GB" sz="2200" b="1" dirty="0" smtClean="0"/>
              <a:t>)     =         AMOUNT TO </a:t>
            </a:r>
          </a:p>
          <a:p>
            <a:pPr marL="0" indent="0" fontAlgn="t">
              <a:buNone/>
            </a:pPr>
            <a:r>
              <a:rPr lang="en-GB" sz="2200" b="1" dirty="0" smtClean="0"/>
              <a:t>What you have </a:t>
            </a:r>
            <a:r>
              <a:rPr lang="en-GB" sz="2000" b="1" dirty="0" smtClean="0"/>
              <a:t>                      1</a:t>
            </a:r>
            <a:r>
              <a:rPr lang="en-GB" sz="2200" b="1" dirty="0" smtClean="0"/>
              <a:t>		       BE GIVEN</a:t>
            </a:r>
            <a:endParaRPr lang="en-IE" sz="2200" dirty="0" smtClean="0"/>
          </a:p>
          <a:p>
            <a:pPr marL="0" indent="0" fontAlgn="t">
              <a:buNone/>
            </a:pPr>
            <a:endParaRPr lang="en-IE" dirty="0" smtClean="0"/>
          </a:p>
          <a:p>
            <a:pPr marL="0" indent="0" fontAlgn="t">
              <a:buNone/>
            </a:pPr>
            <a:r>
              <a:rPr lang="en-GB" b="1" dirty="0" smtClean="0"/>
              <a:t>                                                            </a:t>
            </a:r>
            <a:endParaRPr lang="en-IE" dirty="0" smtClean="0"/>
          </a:p>
          <a:p>
            <a:pPr marL="0" indent="0" fontAlgn="t">
              <a:buNone/>
            </a:pPr>
            <a:r>
              <a:rPr lang="en-GB" b="1" dirty="0" smtClean="0"/>
              <a:t>(ensure all units are the same)</a:t>
            </a:r>
            <a:endParaRPr lang="en-IE" dirty="0" smtClean="0"/>
          </a:p>
          <a:p>
            <a:pPr marL="0" indent="0" fontAlgn="t">
              <a:buNone/>
            </a:pPr>
            <a:r>
              <a:rPr lang="en-GB" b="1" dirty="0" smtClean="0"/>
              <a:t> </a:t>
            </a:r>
            <a:endParaRPr lang="en-IE" dirty="0" smtClean="0"/>
          </a:p>
          <a:p>
            <a:pPr marL="0" indent="0">
              <a:buNone/>
            </a:pPr>
            <a:r>
              <a:rPr lang="en-IE" b="1" dirty="0" smtClean="0"/>
              <a:t>Example</a:t>
            </a:r>
          </a:p>
          <a:p>
            <a:pPr marL="0" indent="0">
              <a:buNone/>
            </a:pPr>
            <a:r>
              <a:rPr lang="en-IE" sz="2500" dirty="0" smtClean="0"/>
              <a:t>What you want:     175mg of liquid </a:t>
            </a:r>
            <a:r>
              <a:rPr lang="en-IE" sz="2500" dirty="0" err="1" smtClean="0"/>
              <a:t>paracetomol</a:t>
            </a:r>
            <a:endParaRPr lang="en-IE" sz="2500" dirty="0" smtClean="0"/>
          </a:p>
          <a:p>
            <a:pPr marL="0" indent="0">
              <a:buNone/>
            </a:pPr>
            <a:r>
              <a:rPr lang="en-IE" sz="2500" dirty="0" smtClean="0"/>
              <a:t>What you have:      Liquid </a:t>
            </a:r>
            <a:r>
              <a:rPr lang="en-IE" sz="2500" dirty="0" err="1" smtClean="0"/>
              <a:t>paracetamol</a:t>
            </a:r>
            <a:r>
              <a:rPr lang="en-IE" sz="2500" dirty="0" smtClean="0"/>
              <a:t> 120mg/5ml</a:t>
            </a:r>
          </a:p>
          <a:p>
            <a:pPr marL="0" indent="0">
              <a:buNone/>
            </a:pPr>
            <a:endParaRPr lang="en-IE" sz="2500" dirty="0"/>
          </a:p>
          <a:p>
            <a:pPr marL="0" indent="0">
              <a:buNone/>
            </a:pPr>
            <a:r>
              <a:rPr lang="en-IE" sz="2500" u="sng" dirty="0" smtClean="0"/>
              <a:t>175</a:t>
            </a:r>
            <a:r>
              <a:rPr lang="en-IE" sz="2500" dirty="0" smtClean="0"/>
              <a:t>     X    </a:t>
            </a:r>
            <a:r>
              <a:rPr lang="en-IE" sz="2500" u="sng" dirty="0" smtClean="0"/>
              <a:t>5</a:t>
            </a:r>
            <a:r>
              <a:rPr lang="en-IE" sz="2500" dirty="0" smtClean="0"/>
              <a:t>     =    7.29 </a:t>
            </a:r>
            <a:r>
              <a:rPr lang="en-IE" sz="2500" dirty="0" err="1" smtClean="0"/>
              <a:t>mls</a:t>
            </a:r>
            <a:endParaRPr lang="en-IE" sz="2500" dirty="0"/>
          </a:p>
          <a:p>
            <a:pPr marL="0" indent="0">
              <a:buNone/>
            </a:pPr>
            <a:r>
              <a:rPr lang="en-IE" dirty="0" smtClean="0"/>
              <a:t>120          1</a:t>
            </a:r>
            <a:endParaRPr lang="en-IE" dirty="0"/>
          </a:p>
        </p:txBody>
      </p:sp>
    </p:spTree>
    <p:extLst>
      <p:ext uri="{BB962C8B-B14F-4D97-AF65-F5344CB8AC3E}">
        <p14:creationId xmlns:p14="http://schemas.microsoft.com/office/powerpoint/2010/main" val="336181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Autofit/>
          </a:bodyPr>
          <a:lstStyle/>
          <a:p>
            <a:r>
              <a:rPr lang="en-GB" sz="3600" kern="50" dirty="0" smtClean="0">
                <a:effectLst/>
              </a:rPr>
              <a:t>5 MOMENTS OF HAND HYGIENE</a:t>
            </a:r>
            <a:r>
              <a:rPr lang="en-IE" sz="3600" kern="50" dirty="0" smtClean="0">
                <a:effectLst/>
                <a:latin typeface="Cambria"/>
                <a:ea typeface="SimSun"/>
                <a:cs typeface="Times New Roman"/>
              </a:rPr>
              <a:t/>
            </a:r>
            <a:br>
              <a:rPr lang="en-IE" sz="3600" kern="50" dirty="0" smtClean="0">
                <a:effectLst/>
                <a:latin typeface="Cambria"/>
                <a:ea typeface="SimSun"/>
                <a:cs typeface="Times New Roman"/>
              </a:rPr>
            </a:br>
            <a:endParaRPr lang="en-IE"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703375"/>
              </p:ext>
            </p:extLst>
          </p:nvPr>
        </p:nvGraphicFramePr>
        <p:xfrm>
          <a:off x="1187624" y="1700808"/>
          <a:ext cx="7128793" cy="4812325"/>
        </p:xfrm>
        <a:graphic>
          <a:graphicData uri="http://schemas.openxmlformats.org/drawingml/2006/table">
            <a:tbl>
              <a:tblPr firstRow="1" firstCol="1" bandRow="1">
                <a:tableStyleId>{5C22544A-7EE6-4342-B048-85BDC9FD1C3A}</a:tableStyleId>
              </a:tblPr>
              <a:tblGrid>
                <a:gridCol w="506065"/>
                <a:gridCol w="1864175"/>
                <a:gridCol w="4758553"/>
              </a:tblGrid>
              <a:tr h="240325">
                <a:tc gridSpan="3">
                  <a:txBody>
                    <a:bodyPr/>
                    <a:lstStyle/>
                    <a:p>
                      <a:pPr algn="ctr">
                        <a:spcAft>
                          <a:spcPts val="0"/>
                        </a:spcAft>
                        <a:tabLst>
                          <a:tab pos="1262380" algn="l"/>
                        </a:tabLst>
                      </a:pPr>
                      <a:endParaRPr lang="en-IE" sz="1200" kern="50" dirty="0">
                        <a:effectLst/>
                        <a:latin typeface="Cambria"/>
                        <a:ea typeface="SimSun"/>
                        <a:cs typeface="Times New Roman"/>
                      </a:endParaRPr>
                    </a:p>
                  </a:txBody>
                  <a:tcPr marL="68580" marR="68580" marT="0" marB="0"/>
                </a:tc>
                <a:tc hMerge="1">
                  <a:txBody>
                    <a:bodyPr/>
                    <a:lstStyle/>
                    <a:p>
                      <a:endParaRPr lang="en-IE"/>
                    </a:p>
                  </a:txBody>
                  <a:tcPr/>
                </a:tc>
                <a:tc hMerge="1">
                  <a:txBody>
                    <a:bodyPr/>
                    <a:lstStyle/>
                    <a:p>
                      <a:endParaRPr lang="en-IE"/>
                    </a:p>
                  </a:txBody>
                  <a:tcPr/>
                </a:tc>
              </a:tr>
              <a:tr h="720974">
                <a:tc>
                  <a:txBody>
                    <a:bodyPr/>
                    <a:lstStyle/>
                    <a:p>
                      <a:pPr algn="l">
                        <a:spcAft>
                          <a:spcPts val="0"/>
                        </a:spcAft>
                        <a:tabLst>
                          <a:tab pos="186690" algn="l"/>
                          <a:tab pos="1262380" algn="l"/>
                        </a:tabLst>
                      </a:pPr>
                      <a:r>
                        <a:rPr lang="en-GB" sz="2000" kern="50">
                          <a:effectLst/>
                        </a:rPr>
                        <a:t>1</a:t>
                      </a:r>
                      <a:endParaRPr lang="en-IE" sz="1200" kern="50">
                        <a:effectLst/>
                        <a:latin typeface="Cambria"/>
                        <a:ea typeface="SimSun"/>
                        <a:cs typeface="Times New Roman"/>
                      </a:endParaRPr>
                    </a:p>
                  </a:txBody>
                  <a:tcPr marL="68580" marR="68580" marT="0" marB="0"/>
                </a:tc>
                <a:tc>
                  <a:txBody>
                    <a:bodyPr/>
                    <a:lstStyle/>
                    <a:p>
                      <a:pPr algn="l">
                        <a:spcAft>
                          <a:spcPts val="0"/>
                        </a:spcAft>
                        <a:tabLst>
                          <a:tab pos="186690" algn="l"/>
                          <a:tab pos="1262380" algn="l"/>
                        </a:tabLst>
                      </a:pPr>
                      <a:r>
                        <a:rPr lang="en-GB" sz="1200" kern="50" dirty="0">
                          <a:effectLst/>
                        </a:rPr>
                        <a:t>BEFORE PATIENT                                    CONTACT</a:t>
                      </a:r>
                      <a:endParaRPr lang="en-IE" sz="1200" kern="50" dirty="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dirty="0">
                          <a:effectLst/>
                        </a:rPr>
                        <a:t>WHEN? Clean your hands before touching a patient when approaching him/her</a:t>
                      </a:r>
                      <a:endParaRPr lang="en-IE" sz="1200" kern="50" dirty="0">
                        <a:effectLst/>
                      </a:endParaRPr>
                    </a:p>
                    <a:p>
                      <a:pPr algn="l">
                        <a:spcAft>
                          <a:spcPts val="0"/>
                        </a:spcAft>
                        <a:tabLst>
                          <a:tab pos="1262380" algn="l"/>
                        </a:tabLst>
                      </a:pPr>
                      <a:r>
                        <a:rPr lang="en-GB" sz="1200" kern="50" dirty="0">
                          <a:effectLst/>
                        </a:rPr>
                        <a:t> </a:t>
                      </a:r>
                      <a:endParaRPr lang="en-IE" sz="1200" kern="50" dirty="0">
                        <a:effectLst/>
                      </a:endParaRPr>
                    </a:p>
                    <a:p>
                      <a:pPr algn="l">
                        <a:spcAft>
                          <a:spcPts val="0"/>
                        </a:spcAft>
                        <a:tabLst>
                          <a:tab pos="1262380" algn="l"/>
                        </a:tabLst>
                      </a:pPr>
                      <a:r>
                        <a:rPr lang="en-GB" sz="1200" kern="50" dirty="0">
                          <a:effectLst/>
                        </a:rPr>
                        <a:t>WHY? To protect the patient against harmful germs carried on your hands</a:t>
                      </a:r>
                      <a:endParaRPr lang="en-IE" sz="1200" kern="50" dirty="0">
                        <a:effectLst/>
                        <a:latin typeface="Cambria"/>
                        <a:ea typeface="SimSun"/>
                        <a:cs typeface="Times New Roman"/>
                      </a:endParaRPr>
                    </a:p>
                  </a:txBody>
                  <a:tcPr marL="68580" marR="68580" marT="0" marB="0"/>
                </a:tc>
              </a:tr>
              <a:tr h="581785">
                <a:tc>
                  <a:txBody>
                    <a:bodyPr/>
                    <a:lstStyle/>
                    <a:p>
                      <a:pPr algn="l">
                        <a:spcAft>
                          <a:spcPts val="0"/>
                        </a:spcAft>
                        <a:tabLst>
                          <a:tab pos="1262380" algn="l"/>
                        </a:tabLst>
                      </a:pPr>
                      <a:r>
                        <a:rPr lang="en-GB" sz="2000" kern="50">
                          <a:effectLst/>
                        </a:rPr>
                        <a:t>2</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a:effectLst/>
                        </a:rPr>
                        <a:t>BEFORE AN ASEPTIC TASK</a:t>
                      </a:r>
                      <a:endParaRPr lang="en-IE" sz="1200" kern="50">
                        <a:effectLst/>
                      </a:endParaRPr>
                    </a:p>
                    <a:p>
                      <a:pPr algn="l">
                        <a:spcAft>
                          <a:spcPts val="0"/>
                        </a:spcAft>
                        <a:tabLst>
                          <a:tab pos="1262380" algn="l"/>
                        </a:tabLst>
                      </a:pPr>
                      <a:r>
                        <a:rPr lang="en-GB" sz="1200" kern="50">
                          <a:effectLst/>
                        </a:rPr>
                        <a:t>              </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dirty="0">
                          <a:effectLst/>
                        </a:rPr>
                        <a:t>WHEN? Clean your hands immediately before any aseptic task</a:t>
                      </a:r>
                      <a:endParaRPr lang="en-IE" sz="1200" kern="50" dirty="0">
                        <a:effectLst/>
                      </a:endParaRPr>
                    </a:p>
                    <a:p>
                      <a:pPr algn="l">
                        <a:spcAft>
                          <a:spcPts val="0"/>
                        </a:spcAft>
                        <a:tabLst>
                          <a:tab pos="1262380" algn="l"/>
                        </a:tabLst>
                      </a:pPr>
                      <a:r>
                        <a:rPr lang="en-GB" sz="1200" kern="50" dirty="0">
                          <a:effectLst/>
                        </a:rPr>
                        <a:t> </a:t>
                      </a:r>
                      <a:endParaRPr lang="en-IE" sz="1200" kern="50" dirty="0">
                        <a:effectLst/>
                      </a:endParaRPr>
                    </a:p>
                    <a:p>
                      <a:pPr algn="l">
                        <a:spcAft>
                          <a:spcPts val="0"/>
                        </a:spcAft>
                        <a:tabLst>
                          <a:tab pos="1262380" algn="l"/>
                        </a:tabLst>
                      </a:pPr>
                      <a:r>
                        <a:rPr lang="en-GB" sz="1200" kern="50" dirty="0">
                          <a:effectLst/>
                        </a:rPr>
                        <a:t>WHY? To protect the patient against harmful germs, including the patient’s own germs, entering his/her body</a:t>
                      </a:r>
                      <a:endParaRPr lang="en-IE" sz="1200" kern="50" dirty="0">
                        <a:effectLst/>
                        <a:latin typeface="Cambria"/>
                        <a:ea typeface="SimSun"/>
                        <a:cs typeface="Times New Roman"/>
                      </a:endParaRPr>
                    </a:p>
                  </a:txBody>
                  <a:tcPr marL="68580" marR="68580" marT="0" marB="0"/>
                </a:tc>
              </a:tr>
              <a:tr h="745007">
                <a:tc>
                  <a:txBody>
                    <a:bodyPr/>
                    <a:lstStyle/>
                    <a:p>
                      <a:pPr algn="l">
                        <a:spcAft>
                          <a:spcPts val="0"/>
                        </a:spcAft>
                        <a:tabLst>
                          <a:tab pos="1262380" algn="l"/>
                        </a:tabLst>
                      </a:pPr>
                      <a:r>
                        <a:rPr lang="en-GB" sz="2000" kern="50">
                          <a:effectLst/>
                        </a:rPr>
                        <a:t>3</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a:effectLst/>
                        </a:rPr>
                        <a:t>AFTER BODY FLUID EXPOSURE RISK</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dirty="0">
                          <a:effectLst/>
                        </a:rPr>
                        <a:t>WHEN? Clean your hands </a:t>
                      </a:r>
                      <a:r>
                        <a:rPr lang="en-GB" sz="1200" kern="50" dirty="0" err="1">
                          <a:effectLst/>
                        </a:rPr>
                        <a:t>immedicately</a:t>
                      </a:r>
                      <a:r>
                        <a:rPr lang="en-GB" sz="1200" kern="50" dirty="0">
                          <a:effectLst/>
                        </a:rPr>
                        <a:t> after an exposure to body fluids (and after glove removal)</a:t>
                      </a:r>
                      <a:endParaRPr lang="en-IE" sz="1200" kern="50" dirty="0">
                        <a:effectLst/>
                      </a:endParaRPr>
                    </a:p>
                    <a:p>
                      <a:pPr algn="l">
                        <a:spcAft>
                          <a:spcPts val="0"/>
                        </a:spcAft>
                        <a:tabLst>
                          <a:tab pos="1262380" algn="l"/>
                        </a:tabLst>
                      </a:pPr>
                      <a:r>
                        <a:rPr lang="en-GB" sz="1200" kern="50" dirty="0">
                          <a:effectLst/>
                        </a:rPr>
                        <a:t> </a:t>
                      </a:r>
                      <a:endParaRPr lang="en-IE" sz="1200" kern="50" dirty="0">
                        <a:effectLst/>
                      </a:endParaRPr>
                    </a:p>
                    <a:p>
                      <a:pPr algn="l">
                        <a:spcAft>
                          <a:spcPts val="0"/>
                        </a:spcAft>
                        <a:tabLst>
                          <a:tab pos="1262380" algn="l"/>
                        </a:tabLst>
                      </a:pPr>
                      <a:r>
                        <a:rPr lang="en-GB" sz="1200" kern="50" dirty="0">
                          <a:effectLst/>
                        </a:rPr>
                        <a:t>WHY? To protect yourself and the health-care environment from harmful patient germs</a:t>
                      </a:r>
                      <a:endParaRPr lang="en-IE" sz="1200" kern="50" dirty="0">
                        <a:effectLst/>
                        <a:latin typeface="Cambria"/>
                        <a:ea typeface="SimSun"/>
                        <a:cs typeface="Times New Roman"/>
                      </a:endParaRPr>
                    </a:p>
                  </a:txBody>
                  <a:tcPr marL="68580" marR="68580" marT="0" marB="0"/>
                </a:tc>
              </a:tr>
              <a:tr h="734993">
                <a:tc>
                  <a:txBody>
                    <a:bodyPr/>
                    <a:lstStyle/>
                    <a:p>
                      <a:pPr algn="l">
                        <a:spcAft>
                          <a:spcPts val="0"/>
                        </a:spcAft>
                        <a:tabLst>
                          <a:tab pos="1262380" algn="l"/>
                        </a:tabLst>
                      </a:pPr>
                      <a:r>
                        <a:rPr lang="en-GB" sz="2000" kern="50">
                          <a:effectLst/>
                        </a:rPr>
                        <a:t>4</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a:effectLst/>
                        </a:rPr>
                        <a:t>AFTER PATIENT CONTACT</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dirty="0">
                          <a:effectLst/>
                        </a:rPr>
                        <a:t>WHEN? Clean your hands after touching a patient and his/her immediate surroundings when leaving</a:t>
                      </a:r>
                      <a:endParaRPr lang="en-IE" sz="1200" kern="50" dirty="0">
                        <a:effectLst/>
                      </a:endParaRPr>
                    </a:p>
                    <a:p>
                      <a:pPr algn="l">
                        <a:spcAft>
                          <a:spcPts val="0"/>
                        </a:spcAft>
                        <a:tabLst>
                          <a:tab pos="1262380" algn="l"/>
                        </a:tabLst>
                      </a:pPr>
                      <a:r>
                        <a:rPr lang="en-GB" sz="1200" kern="50" dirty="0">
                          <a:effectLst/>
                        </a:rPr>
                        <a:t> </a:t>
                      </a:r>
                      <a:endParaRPr lang="en-IE" sz="1200" kern="50" dirty="0">
                        <a:effectLst/>
                      </a:endParaRPr>
                    </a:p>
                    <a:p>
                      <a:pPr algn="l">
                        <a:spcAft>
                          <a:spcPts val="0"/>
                        </a:spcAft>
                        <a:tabLst>
                          <a:tab pos="1262380" algn="l"/>
                        </a:tabLst>
                      </a:pPr>
                      <a:r>
                        <a:rPr lang="en-GB" sz="1200" kern="50" dirty="0">
                          <a:effectLst/>
                        </a:rPr>
                        <a:t>WHY? To protect yourself and the health-care environment from harmful patient germs</a:t>
                      </a:r>
                      <a:endParaRPr lang="en-IE" sz="1200" kern="50" dirty="0">
                        <a:effectLst/>
                        <a:latin typeface="Cambria"/>
                        <a:ea typeface="SimSun"/>
                        <a:cs typeface="Times New Roman"/>
                      </a:endParaRPr>
                    </a:p>
                  </a:txBody>
                  <a:tcPr marL="68580" marR="68580" marT="0" marB="0"/>
                </a:tc>
              </a:tr>
              <a:tr h="865169">
                <a:tc>
                  <a:txBody>
                    <a:bodyPr/>
                    <a:lstStyle/>
                    <a:p>
                      <a:pPr algn="l">
                        <a:spcAft>
                          <a:spcPts val="0"/>
                        </a:spcAft>
                        <a:tabLst>
                          <a:tab pos="1262380" algn="l"/>
                        </a:tabLst>
                      </a:pPr>
                      <a:r>
                        <a:rPr lang="en-GB" sz="2000" kern="50">
                          <a:effectLst/>
                        </a:rPr>
                        <a:t>5</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a:effectLst/>
                        </a:rPr>
                        <a:t>AFTER CONTACT WITH PATIENT SURROUNDINGS</a:t>
                      </a:r>
                      <a:endParaRPr lang="en-IE" sz="1200" kern="50">
                        <a:effectLst/>
                        <a:latin typeface="Cambria"/>
                        <a:ea typeface="SimSun"/>
                        <a:cs typeface="Times New Roman"/>
                      </a:endParaRPr>
                    </a:p>
                  </a:txBody>
                  <a:tcPr marL="68580" marR="68580" marT="0" marB="0"/>
                </a:tc>
                <a:tc>
                  <a:txBody>
                    <a:bodyPr/>
                    <a:lstStyle/>
                    <a:p>
                      <a:pPr algn="l">
                        <a:spcAft>
                          <a:spcPts val="0"/>
                        </a:spcAft>
                        <a:tabLst>
                          <a:tab pos="1262380" algn="l"/>
                        </a:tabLst>
                      </a:pPr>
                      <a:r>
                        <a:rPr lang="en-GB" sz="1200" kern="50" dirty="0" err="1">
                          <a:effectLst/>
                        </a:rPr>
                        <a:t>WHEN?Clean</a:t>
                      </a:r>
                      <a:r>
                        <a:rPr lang="en-GB" sz="1200" kern="50" dirty="0">
                          <a:effectLst/>
                        </a:rPr>
                        <a:t> your hands after touching any object or furniture in the patient’s immediate surroundings, when leaving – even without touching the patient</a:t>
                      </a:r>
                      <a:endParaRPr lang="en-IE" sz="1200" kern="50" dirty="0">
                        <a:effectLst/>
                      </a:endParaRPr>
                    </a:p>
                    <a:p>
                      <a:pPr algn="l">
                        <a:spcAft>
                          <a:spcPts val="0"/>
                        </a:spcAft>
                        <a:tabLst>
                          <a:tab pos="1262380" algn="l"/>
                        </a:tabLst>
                      </a:pPr>
                      <a:r>
                        <a:rPr lang="en-GB" sz="1200" kern="50" dirty="0">
                          <a:effectLst/>
                        </a:rPr>
                        <a:t> </a:t>
                      </a:r>
                      <a:endParaRPr lang="en-IE" sz="1200" kern="50" dirty="0">
                        <a:effectLst/>
                      </a:endParaRPr>
                    </a:p>
                    <a:p>
                      <a:pPr algn="l">
                        <a:spcAft>
                          <a:spcPts val="0"/>
                        </a:spcAft>
                        <a:tabLst>
                          <a:tab pos="1262380" algn="l"/>
                        </a:tabLst>
                      </a:pPr>
                      <a:r>
                        <a:rPr lang="en-GB" sz="1200" kern="50" dirty="0" err="1">
                          <a:effectLst/>
                        </a:rPr>
                        <a:t>WHY?To</a:t>
                      </a:r>
                      <a:r>
                        <a:rPr lang="en-GB" sz="1200" kern="50" dirty="0">
                          <a:effectLst/>
                        </a:rPr>
                        <a:t> protect yourself and the health-care environment from harmful patient germs</a:t>
                      </a:r>
                      <a:endParaRPr lang="en-IE" sz="1200" kern="50" dirty="0">
                        <a:effectLst/>
                        <a:latin typeface="Cambria"/>
                        <a:ea typeface="SimSun"/>
                        <a:cs typeface="Times New Roman"/>
                      </a:endParaRPr>
                    </a:p>
                  </a:txBody>
                  <a:tcPr marL="68580" marR="68580" marT="0" marB="0"/>
                </a:tc>
              </a:tr>
              <a:tr h="144195">
                <a:tc gridSpan="3">
                  <a:txBody>
                    <a:bodyPr/>
                    <a:lstStyle/>
                    <a:p>
                      <a:pPr algn="ctr">
                        <a:spcAft>
                          <a:spcPts val="0"/>
                        </a:spcAft>
                        <a:tabLst>
                          <a:tab pos="1262380" algn="l"/>
                        </a:tabLst>
                      </a:pPr>
                      <a:endParaRPr lang="en-IE" sz="1200" kern="50" dirty="0">
                        <a:effectLst/>
                        <a:latin typeface="Cambria"/>
                        <a:ea typeface="SimSun"/>
                        <a:cs typeface="Times New Roman"/>
                      </a:endParaRPr>
                    </a:p>
                  </a:txBody>
                  <a:tcPr marL="68580" marR="68580" marT="0" marB="0"/>
                </a:tc>
                <a:tc hMerge="1">
                  <a:txBody>
                    <a:bodyPr/>
                    <a:lstStyle/>
                    <a:p>
                      <a:endParaRPr lang="en-IE"/>
                    </a:p>
                  </a:txBody>
                  <a:tcPr/>
                </a:tc>
                <a:tc hMerge="1">
                  <a:txBody>
                    <a:bodyPr/>
                    <a:lstStyle/>
                    <a:p>
                      <a:endParaRPr lang="en-IE"/>
                    </a:p>
                  </a:txBody>
                  <a:tcPr/>
                </a:tc>
              </a:tr>
            </a:tbl>
          </a:graphicData>
        </a:graphic>
      </p:graphicFrame>
    </p:spTree>
    <p:extLst>
      <p:ext uri="{BB962C8B-B14F-4D97-AF65-F5344CB8AC3E}">
        <p14:creationId xmlns:p14="http://schemas.microsoft.com/office/powerpoint/2010/main" val="198995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bg1">
              <a:lumMod val="95000"/>
            </a:schemeClr>
          </a:solidFill>
        </p:spPr>
        <p:txBody>
          <a:bodyPr>
            <a:normAutofit fontScale="90000"/>
          </a:bodyPr>
          <a:lstStyle/>
          <a:p>
            <a:r>
              <a:rPr lang="en-GB" b="1" kern="50" dirty="0" smtClean="0">
                <a:solidFill>
                  <a:srgbClr val="1F497D"/>
                </a:solidFill>
                <a:effectLst/>
                <a:latin typeface="Arial"/>
                <a:ea typeface="SimSun"/>
                <a:cs typeface="Times New Roman"/>
              </a:rPr>
              <a:t/>
            </a:r>
            <a:br>
              <a:rPr lang="en-GB" b="1" kern="50" dirty="0" smtClean="0">
                <a:solidFill>
                  <a:srgbClr val="1F497D"/>
                </a:solidFill>
                <a:effectLst/>
                <a:latin typeface="Arial"/>
                <a:ea typeface="SimSun"/>
                <a:cs typeface="Times New Roman"/>
              </a:rPr>
            </a:br>
            <a:r>
              <a:rPr lang="en-GB" b="1" kern="50" dirty="0" smtClean="0">
                <a:solidFill>
                  <a:srgbClr val="1F497D"/>
                </a:solidFill>
                <a:effectLst/>
                <a:latin typeface="Arial"/>
                <a:ea typeface="SimSun"/>
                <a:cs typeface="Times New Roman"/>
              </a:rPr>
              <a:t>Visual Infusion Phlebitis Score</a:t>
            </a:r>
            <a:r>
              <a:rPr lang="en-IE" kern="50" dirty="0" smtClean="0">
                <a:effectLst/>
                <a:latin typeface="Cambria"/>
                <a:ea typeface="SimSun"/>
                <a:cs typeface="Times New Roman"/>
              </a:rPr>
              <a:t/>
            </a:r>
            <a:br>
              <a:rPr lang="en-IE" kern="50" dirty="0" smtClean="0">
                <a:effectLst/>
                <a:latin typeface="Cambria"/>
                <a:ea typeface="SimSun"/>
                <a:cs typeface="Times New Roman"/>
              </a:rPr>
            </a:br>
            <a:endParaRPr lang="en-I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6423614"/>
              </p:ext>
            </p:extLst>
          </p:nvPr>
        </p:nvGraphicFramePr>
        <p:xfrm>
          <a:off x="1331640" y="1340768"/>
          <a:ext cx="6840759" cy="5328592"/>
        </p:xfrm>
        <a:graphic>
          <a:graphicData uri="http://schemas.openxmlformats.org/drawingml/2006/table">
            <a:tbl>
              <a:tblPr firstRow="1" firstCol="1" bandRow="1"/>
              <a:tblGrid>
                <a:gridCol w="3237805"/>
                <a:gridCol w="491101"/>
                <a:gridCol w="3111853"/>
              </a:tblGrid>
              <a:tr h="606694">
                <a:tc>
                  <a:txBody>
                    <a:bodyPr/>
                    <a:lstStyle/>
                    <a:p>
                      <a:pPr>
                        <a:spcAft>
                          <a:spcPts val="0"/>
                        </a:spcAft>
                        <a:tabLst>
                          <a:tab pos="1570990" algn="l"/>
                        </a:tabLst>
                      </a:pPr>
                      <a:r>
                        <a:rPr lang="en-GB" sz="1200" kern="50" dirty="0" smtClean="0">
                          <a:effectLst/>
                          <a:latin typeface="Arial"/>
                          <a:ea typeface="SimSun"/>
                          <a:cs typeface="Times New Roman"/>
                        </a:rPr>
                        <a:t>IV </a:t>
                      </a:r>
                      <a:r>
                        <a:rPr lang="en-GB" sz="1200" kern="50" dirty="0">
                          <a:effectLst/>
                          <a:latin typeface="Arial"/>
                          <a:ea typeface="SimSun"/>
                          <a:cs typeface="Times New Roman"/>
                        </a:rPr>
                        <a:t>site appears healthy</a:t>
                      </a:r>
                      <a:endParaRPr lang="en-IE" sz="1200" kern="50" dirty="0">
                        <a:effectLst/>
                        <a:latin typeface="Cambria"/>
                        <a:ea typeface="SimSun"/>
                        <a:cs typeface="Times New Roman"/>
                      </a:endParaRPr>
                    </a:p>
                    <a:p>
                      <a:pPr>
                        <a:spcAft>
                          <a:spcPts val="0"/>
                        </a:spcAft>
                        <a:tabLst>
                          <a:tab pos="1570990" algn="l"/>
                        </a:tabLst>
                      </a:pPr>
                      <a:r>
                        <a:rPr lang="en-GB" sz="1200" kern="50" dirty="0">
                          <a:effectLst/>
                          <a:latin typeface="Arial"/>
                          <a:ea typeface="SimSun"/>
                          <a:cs typeface="Times New Roman"/>
                        </a:rPr>
                        <a:t> </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E29A"/>
                    </a:solidFill>
                  </a:tcPr>
                </a:tc>
                <a:tc>
                  <a:txBody>
                    <a:bodyPr/>
                    <a:lstStyle/>
                    <a:p>
                      <a:pPr algn="ctr">
                        <a:spcAft>
                          <a:spcPts val="0"/>
                        </a:spcAft>
                        <a:tabLst>
                          <a:tab pos="1570990" algn="l"/>
                        </a:tabLst>
                      </a:pPr>
                      <a:r>
                        <a:rPr lang="en-GB" sz="1200" kern="50">
                          <a:solidFill>
                            <a:srgbClr val="FFFFFF"/>
                          </a:solidFill>
                          <a:effectLst/>
                          <a:latin typeface="Arial"/>
                          <a:ea typeface="SimSun"/>
                          <a:cs typeface="Times New Roman"/>
                        </a:rPr>
                        <a:t>0</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Aft>
                          <a:spcPts val="0"/>
                        </a:spcAft>
                        <a:tabLst>
                          <a:tab pos="1570990" algn="l"/>
                        </a:tabLst>
                      </a:pPr>
                      <a:r>
                        <a:rPr lang="en-GB" sz="1200" kern="50">
                          <a:effectLst/>
                          <a:latin typeface="Arial"/>
                          <a:ea typeface="SimSun"/>
                          <a:cs typeface="Times New Roman"/>
                        </a:rPr>
                        <a:t>No signs of phlebitis</a:t>
                      </a:r>
                      <a:endParaRPr lang="en-IE" sz="1200" kern="50">
                        <a:effectLst/>
                        <a:latin typeface="Cambria"/>
                        <a:ea typeface="SimSun"/>
                        <a:cs typeface="Times New Roman"/>
                      </a:endParaRPr>
                    </a:p>
                    <a:p>
                      <a:pPr algn="ctr">
                        <a:spcAft>
                          <a:spcPts val="0"/>
                        </a:spcAft>
                        <a:tabLst>
                          <a:tab pos="1570990" algn="l"/>
                        </a:tabLst>
                      </a:pPr>
                      <a:r>
                        <a:rPr lang="en-GB" sz="1200" kern="50">
                          <a:effectLst/>
                          <a:latin typeface="Arial"/>
                          <a:ea typeface="SimSun"/>
                          <a:cs typeface="Times New Roman"/>
                        </a:rPr>
                        <a:t> </a:t>
                      </a:r>
                      <a:endParaRPr lang="en-IE" sz="1200" kern="50">
                        <a:effectLst/>
                        <a:latin typeface="Cambria"/>
                        <a:ea typeface="SimSun"/>
                        <a:cs typeface="Times New Roman"/>
                      </a:endParaRPr>
                    </a:p>
                    <a:p>
                      <a:pPr algn="ctr">
                        <a:spcAft>
                          <a:spcPts val="0"/>
                        </a:spcAft>
                        <a:tabLst>
                          <a:tab pos="1570990" algn="l"/>
                        </a:tabLst>
                      </a:pPr>
                      <a:r>
                        <a:rPr lang="en-GB" sz="1200" b="1" kern="50">
                          <a:solidFill>
                            <a:srgbClr val="FFFFFF"/>
                          </a:solidFill>
                          <a:effectLst/>
                          <a:latin typeface="Arial"/>
                          <a:ea typeface="SimSun"/>
                          <a:cs typeface="Times New Roman"/>
                        </a:rPr>
                        <a:t>OBSERVE CANNULA</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5A32F"/>
                    </a:solidFill>
                  </a:tcPr>
                </a:tc>
              </a:tr>
              <a:tr h="755504">
                <a:tc>
                  <a:txBody>
                    <a:bodyPr/>
                    <a:lstStyle/>
                    <a:p>
                      <a:pPr>
                        <a:spcAft>
                          <a:spcPts val="0"/>
                        </a:spcAft>
                        <a:tabLst>
                          <a:tab pos="1570990" algn="l"/>
                        </a:tabLst>
                      </a:pPr>
                      <a:r>
                        <a:rPr lang="en-GB" sz="1200" kern="50" dirty="0">
                          <a:effectLst/>
                          <a:latin typeface="Arial"/>
                          <a:ea typeface="SimSun"/>
                          <a:cs typeface="Times New Roman"/>
                        </a:rPr>
                        <a:t> One of the following is evident:</a:t>
                      </a:r>
                      <a:endParaRPr lang="en-IE" sz="1200" kern="50" dirty="0">
                        <a:effectLst/>
                        <a:latin typeface="Cambria"/>
                        <a:ea typeface="SimSun"/>
                        <a:cs typeface="Times New Roman"/>
                      </a:endParaRPr>
                    </a:p>
                    <a:p>
                      <a:pPr>
                        <a:spcAft>
                          <a:spcPts val="0"/>
                        </a:spcAft>
                        <a:tabLst>
                          <a:tab pos="1570990" algn="l"/>
                        </a:tabLst>
                      </a:pPr>
                      <a:r>
                        <a:rPr lang="en-GB" sz="1200" kern="50" dirty="0">
                          <a:effectLst/>
                          <a:latin typeface="Arial"/>
                          <a:ea typeface="SimSun"/>
                          <a:cs typeface="Times New Roman"/>
                        </a:rPr>
                        <a:t>*Slight pain at IV site     *Redness near IV site</a:t>
                      </a:r>
                      <a:endParaRPr lang="en-IE" sz="1200" kern="50" dirty="0">
                        <a:effectLst/>
                        <a:latin typeface="Cambria"/>
                        <a:ea typeface="SimSun"/>
                        <a:cs typeface="Times New Roman"/>
                      </a:endParaRPr>
                    </a:p>
                    <a:p>
                      <a:pPr>
                        <a:spcAft>
                          <a:spcPts val="0"/>
                        </a:spcAft>
                        <a:tabLst>
                          <a:tab pos="1570990" algn="l"/>
                        </a:tabLst>
                      </a:pPr>
                      <a:r>
                        <a:rPr lang="en-GB" sz="1200" kern="50" dirty="0">
                          <a:effectLst/>
                          <a:latin typeface="Arial"/>
                          <a:ea typeface="SimSun"/>
                          <a:cs typeface="Times New Roman"/>
                        </a:rPr>
                        <a:t> </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tabLst>
                          <a:tab pos="1570990" algn="l"/>
                        </a:tabLst>
                      </a:pPr>
                      <a:r>
                        <a:rPr lang="en-GB" sz="1200" kern="50" dirty="0">
                          <a:solidFill>
                            <a:srgbClr val="FFFFFF"/>
                          </a:solidFill>
                          <a:effectLst/>
                          <a:latin typeface="Arial"/>
                          <a:ea typeface="SimSun"/>
                          <a:cs typeface="Times New Roman"/>
                        </a:rPr>
                        <a:t>1</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Aft>
                          <a:spcPts val="0"/>
                        </a:spcAft>
                        <a:tabLst>
                          <a:tab pos="1570990" algn="l"/>
                        </a:tabLst>
                      </a:pPr>
                      <a:r>
                        <a:rPr lang="en-GB" sz="1200" kern="50" dirty="0">
                          <a:effectLst/>
                          <a:latin typeface="Arial"/>
                          <a:ea typeface="SimSun"/>
                          <a:cs typeface="Times New Roman"/>
                        </a:rPr>
                        <a:t>Possible first sign of phlebitis</a:t>
                      </a:r>
                      <a:endParaRPr lang="en-IE" sz="1200" kern="50" dirty="0">
                        <a:effectLst/>
                        <a:latin typeface="Cambria"/>
                        <a:ea typeface="SimSun"/>
                        <a:cs typeface="Times New Roman"/>
                      </a:endParaRPr>
                    </a:p>
                    <a:p>
                      <a:pPr algn="ctr">
                        <a:spcAft>
                          <a:spcPts val="0"/>
                        </a:spcAft>
                        <a:tabLst>
                          <a:tab pos="1570990" algn="l"/>
                        </a:tabLst>
                      </a:pPr>
                      <a:r>
                        <a:rPr lang="en-GB" sz="1200" kern="50" dirty="0">
                          <a:effectLst/>
                          <a:latin typeface="Arial"/>
                          <a:ea typeface="SimSun"/>
                          <a:cs typeface="Times New Roman"/>
                        </a:rPr>
                        <a:t> </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OBSERVE CANNULA</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755504">
                <a:tc>
                  <a:txBody>
                    <a:bodyPr/>
                    <a:lstStyle/>
                    <a:p>
                      <a:pPr>
                        <a:spcAft>
                          <a:spcPts val="0"/>
                        </a:spcAft>
                        <a:tabLst>
                          <a:tab pos="1570990" algn="l"/>
                        </a:tabLst>
                      </a:pPr>
                      <a:r>
                        <a:rPr lang="en-GB" sz="1200" kern="50">
                          <a:effectLst/>
                          <a:latin typeface="Arial"/>
                          <a:ea typeface="SimSun"/>
                          <a:cs typeface="Times New Roman"/>
                        </a:rPr>
                        <a:t>Two of the following are evident:</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*Pain     *Erythema     * Swelling</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 </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575"/>
                    </a:solidFill>
                  </a:tcPr>
                </a:tc>
                <a:tc>
                  <a:txBody>
                    <a:bodyPr/>
                    <a:lstStyle/>
                    <a:p>
                      <a:pPr algn="ctr">
                        <a:spcAft>
                          <a:spcPts val="0"/>
                        </a:spcAft>
                        <a:tabLst>
                          <a:tab pos="1570990" algn="l"/>
                        </a:tabLst>
                      </a:pPr>
                      <a:r>
                        <a:rPr lang="en-GB" sz="1200" kern="50">
                          <a:solidFill>
                            <a:srgbClr val="FFFFFF"/>
                          </a:solidFill>
                          <a:effectLst/>
                          <a:latin typeface="Arial"/>
                          <a:ea typeface="SimSun"/>
                          <a:cs typeface="Times New Roman"/>
                        </a:rPr>
                        <a:t>2</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Aft>
                          <a:spcPts val="0"/>
                        </a:spcAft>
                        <a:tabLst>
                          <a:tab pos="1570990" algn="l"/>
                        </a:tabLst>
                      </a:pPr>
                      <a:r>
                        <a:rPr lang="en-GB" sz="1200" kern="50" dirty="0">
                          <a:effectLst/>
                          <a:latin typeface="Arial"/>
                          <a:ea typeface="SimSun"/>
                          <a:cs typeface="Times New Roman"/>
                        </a:rPr>
                        <a:t>Early stage of phlebitis</a:t>
                      </a:r>
                      <a:endParaRPr lang="en-IE" sz="1200" kern="50" dirty="0">
                        <a:effectLst/>
                        <a:latin typeface="Cambria"/>
                        <a:ea typeface="SimSun"/>
                        <a:cs typeface="Times New Roman"/>
                      </a:endParaRPr>
                    </a:p>
                    <a:p>
                      <a:pPr algn="ctr">
                        <a:spcAft>
                          <a:spcPts val="0"/>
                        </a:spcAft>
                        <a:tabLst>
                          <a:tab pos="1570990" algn="l"/>
                        </a:tabLst>
                      </a:pPr>
                      <a:r>
                        <a:rPr lang="en-GB" sz="1200" kern="50" dirty="0">
                          <a:effectLst/>
                          <a:latin typeface="Arial"/>
                          <a:ea typeface="SimSun"/>
                          <a:cs typeface="Times New Roman"/>
                        </a:rPr>
                        <a:t> </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RESITE CANNULA</a:t>
                      </a:r>
                      <a:endParaRPr lang="en-IE" sz="1200" kern="50" dirty="0">
                        <a:effectLst/>
                        <a:latin typeface="Cambria"/>
                        <a:ea typeface="SimSun"/>
                        <a:cs typeface="Times New Roman"/>
                      </a:endParaRPr>
                    </a:p>
                    <a:p>
                      <a:pPr algn="ctr">
                        <a:spcAft>
                          <a:spcPts val="0"/>
                        </a:spcAft>
                        <a:tabLst>
                          <a:tab pos="1570990" algn="l"/>
                        </a:tabLst>
                      </a:pPr>
                      <a:r>
                        <a:rPr lang="en-GB" sz="1200" kern="50" dirty="0">
                          <a:effectLst/>
                          <a:latin typeface="Arial"/>
                          <a:ea typeface="SimSun"/>
                          <a:cs typeface="Times New Roman"/>
                        </a:rPr>
                        <a:t> </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55504">
                <a:tc>
                  <a:txBody>
                    <a:bodyPr/>
                    <a:lstStyle/>
                    <a:p>
                      <a:pPr>
                        <a:spcAft>
                          <a:spcPts val="0"/>
                        </a:spcAft>
                        <a:tabLst>
                          <a:tab pos="1570990" algn="l"/>
                        </a:tabLst>
                      </a:pPr>
                      <a:r>
                        <a:rPr lang="en-GB" sz="1200" kern="50">
                          <a:effectLst/>
                          <a:latin typeface="Arial"/>
                          <a:ea typeface="SimSun"/>
                          <a:cs typeface="Times New Roman"/>
                        </a:rPr>
                        <a:t>All of the following signs are evident:</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*Pain along the path of the cannula</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*Erythema     *Induration</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 </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575"/>
                    </a:solidFill>
                  </a:tcPr>
                </a:tc>
                <a:tc>
                  <a:txBody>
                    <a:bodyPr/>
                    <a:lstStyle/>
                    <a:p>
                      <a:pPr algn="ctr">
                        <a:spcAft>
                          <a:spcPts val="0"/>
                        </a:spcAft>
                        <a:tabLst>
                          <a:tab pos="1570990" algn="l"/>
                        </a:tabLst>
                      </a:pPr>
                      <a:r>
                        <a:rPr lang="en-GB" sz="1200" kern="50">
                          <a:solidFill>
                            <a:srgbClr val="FFFFFF"/>
                          </a:solidFill>
                          <a:effectLst/>
                          <a:latin typeface="Arial"/>
                          <a:ea typeface="SimSun"/>
                          <a:cs typeface="Times New Roman"/>
                        </a:rPr>
                        <a:t>3</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Aft>
                          <a:spcPts val="0"/>
                        </a:spcAft>
                        <a:tabLst>
                          <a:tab pos="1570990" algn="l"/>
                        </a:tabLst>
                      </a:pPr>
                      <a:r>
                        <a:rPr lang="en-GB" sz="1200" kern="50" dirty="0">
                          <a:effectLst/>
                          <a:latin typeface="Arial"/>
                          <a:ea typeface="SimSun"/>
                          <a:cs typeface="Times New Roman"/>
                        </a:rPr>
                        <a:t>Medium stage of phlebitis</a:t>
                      </a:r>
                      <a:endParaRPr lang="en-IE" sz="1200" kern="50" dirty="0">
                        <a:effectLst/>
                        <a:latin typeface="Cambria"/>
                        <a:ea typeface="SimSun"/>
                        <a:cs typeface="Times New Roman"/>
                      </a:endParaRPr>
                    </a:p>
                    <a:p>
                      <a:pPr algn="ctr">
                        <a:spcAft>
                          <a:spcPts val="0"/>
                        </a:spcAft>
                        <a:tabLst>
                          <a:tab pos="1570990" algn="l"/>
                        </a:tabLst>
                      </a:pPr>
                      <a:r>
                        <a:rPr lang="en-GB" sz="1200" kern="50" dirty="0">
                          <a:effectLst/>
                          <a:latin typeface="Arial"/>
                          <a:ea typeface="SimSun"/>
                          <a:cs typeface="Times New Roman"/>
                        </a:rPr>
                        <a:t> </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RESITE CANNULA</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CONSIDER TREATMENT</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33255">
                <a:tc>
                  <a:txBody>
                    <a:bodyPr/>
                    <a:lstStyle/>
                    <a:p>
                      <a:pPr>
                        <a:spcAft>
                          <a:spcPts val="0"/>
                        </a:spcAft>
                        <a:tabLst>
                          <a:tab pos="1570990" algn="l"/>
                        </a:tabLst>
                      </a:pPr>
                      <a:r>
                        <a:rPr lang="en-GB" sz="1200" kern="50">
                          <a:effectLst/>
                          <a:latin typeface="Arial"/>
                          <a:ea typeface="SimSun"/>
                          <a:cs typeface="Times New Roman"/>
                        </a:rPr>
                        <a:t>All of the following signs are  evident and extensive:     *Pain along the path of the cannula</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*Erythema     *Induration</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*Palpable venous cord</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 </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575"/>
                    </a:solidFill>
                  </a:tcPr>
                </a:tc>
                <a:tc>
                  <a:txBody>
                    <a:bodyPr/>
                    <a:lstStyle/>
                    <a:p>
                      <a:pPr algn="ctr">
                        <a:spcAft>
                          <a:spcPts val="0"/>
                        </a:spcAft>
                        <a:tabLst>
                          <a:tab pos="1570990" algn="l"/>
                        </a:tabLst>
                      </a:pPr>
                      <a:r>
                        <a:rPr lang="en-GB" sz="1200" kern="50">
                          <a:solidFill>
                            <a:srgbClr val="FFFFFF"/>
                          </a:solidFill>
                          <a:effectLst/>
                          <a:latin typeface="Arial"/>
                          <a:ea typeface="SimSun"/>
                          <a:cs typeface="Times New Roman"/>
                        </a:rPr>
                        <a:t>4</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Aft>
                          <a:spcPts val="0"/>
                        </a:spcAft>
                        <a:tabLst>
                          <a:tab pos="1570990" algn="l"/>
                        </a:tabLst>
                      </a:pPr>
                      <a:r>
                        <a:rPr lang="en-GB" sz="1200" kern="50" dirty="0">
                          <a:effectLst/>
                          <a:latin typeface="Arial"/>
                          <a:ea typeface="SimSun"/>
                          <a:cs typeface="Times New Roman"/>
                        </a:rPr>
                        <a:t>Advanced stage of phlebitis or start of thrombophlebitis</a:t>
                      </a:r>
                      <a:endParaRPr lang="en-IE" sz="1200" kern="50" dirty="0">
                        <a:effectLst/>
                        <a:latin typeface="Cambria"/>
                        <a:ea typeface="SimSun"/>
                        <a:cs typeface="Times New Roman"/>
                      </a:endParaRPr>
                    </a:p>
                    <a:p>
                      <a:pPr algn="ctr">
                        <a:spcAft>
                          <a:spcPts val="0"/>
                        </a:spcAft>
                        <a:tabLst>
                          <a:tab pos="1570990" algn="l"/>
                        </a:tabLst>
                      </a:pPr>
                      <a:r>
                        <a:rPr lang="en-GB" sz="1200" kern="50" dirty="0">
                          <a:effectLst/>
                          <a:latin typeface="Arial"/>
                          <a:ea typeface="SimSun"/>
                          <a:cs typeface="Times New Roman"/>
                        </a:rPr>
                        <a:t> </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RESITE CANNULA</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CONSIDER TREATMENT</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33255">
                <a:tc>
                  <a:txBody>
                    <a:bodyPr/>
                    <a:lstStyle/>
                    <a:p>
                      <a:pPr>
                        <a:spcAft>
                          <a:spcPts val="0"/>
                        </a:spcAft>
                        <a:tabLst>
                          <a:tab pos="1570990" algn="l"/>
                        </a:tabLst>
                      </a:pPr>
                      <a:r>
                        <a:rPr lang="en-GB" sz="1200" kern="50">
                          <a:effectLst/>
                          <a:latin typeface="Arial"/>
                          <a:ea typeface="SimSun"/>
                          <a:cs typeface="Times New Roman"/>
                        </a:rPr>
                        <a:t>All of the following signs are evident and extensive:     *Pain along the path of the cannula</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*Erythema     *Induration</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*Palpable venous cord     *Pyrexia</a:t>
                      </a:r>
                      <a:endParaRPr lang="en-IE" sz="1200" kern="50">
                        <a:effectLst/>
                        <a:latin typeface="Cambria"/>
                        <a:ea typeface="SimSun"/>
                        <a:cs typeface="Times New Roman"/>
                      </a:endParaRPr>
                    </a:p>
                    <a:p>
                      <a:pPr>
                        <a:spcAft>
                          <a:spcPts val="0"/>
                        </a:spcAft>
                        <a:tabLst>
                          <a:tab pos="1570990" algn="l"/>
                        </a:tabLst>
                      </a:pPr>
                      <a:r>
                        <a:rPr lang="en-GB" sz="1200" kern="50">
                          <a:effectLst/>
                          <a:latin typeface="Arial"/>
                          <a:ea typeface="SimSun"/>
                          <a:cs typeface="Times New Roman"/>
                        </a:rPr>
                        <a:t> </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575"/>
                    </a:solidFill>
                  </a:tcPr>
                </a:tc>
                <a:tc>
                  <a:txBody>
                    <a:bodyPr/>
                    <a:lstStyle/>
                    <a:p>
                      <a:pPr algn="ctr">
                        <a:spcAft>
                          <a:spcPts val="0"/>
                        </a:spcAft>
                        <a:tabLst>
                          <a:tab pos="1570990" algn="l"/>
                        </a:tabLst>
                      </a:pPr>
                      <a:r>
                        <a:rPr lang="en-GB" sz="1200" kern="50">
                          <a:solidFill>
                            <a:srgbClr val="FFFFFF"/>
                          </a:solidFill>
                          <a:effectLst/>
                          <a:latin typeface="Arial"/>
                          <a:ea typeface="SimSun"/>
                          <a:cs typeface="Times New Roman"/>
                        </a:rPr>
                        <a:t>5</a:t>
                      </a:r>
                      <a:endParaRPr lang="en-IE" sz="1200" kern="5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Aft>
                          <a:spcPts val="0"/>
                        </a:spcAft>
                        <a:tabLst>
                          <a:tab pos="1570990" algn="l"/>
                        </a:tabLst>
                      </a:pPr>
                      <a:r>
                        <a:rPr lang="en-GB" sz="1200" kern="50" dirty="0">
                          <a:effectLst/>
                          <a:latin typeface="Arial"/>
                          <a:ea typeface="SimSun"/>
                          <a:cs typeface="Times New Roman"/>
                        </a:rPr>
                        <a:t>Advanced stage of thrombophlebitis</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 </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INITIATE TREATMENT</a:t>
                      </a:r>
                      <a:endParaRPr lang="en-IE" sz="1200" kern="50" dirty="0">
                        <a:effectLst/>
                        <a:latin typeface="Cambria"/>
                        <a:ea typeface="SimSun"/>
                        <a:cs typeface="Times New Roman"/>
                      </a:endParaRPr>
                    </a:p>
                    <a:p>
                      <a:pPr algn="ctr">
                        <a:spcAft>
                          <a:spcPts val="0"/>
                        </a:spcAft>
                        <a:tabLst>
                          <a:tab pos="1570990" algn="l"/>
                        </a:tabLst>
                      </a:pPr>
                      <a:r>
                        <a:rPr lang="en-GB" sz="1200" b="1" kern="50" dirty="0">
                          <a:solidFill>
                            <a:srgbClr val="FFFFFF"/>
                          </a:solidFill>
                          <a:effectLst/>
                          <a:latin typeface="Arial"/>
                          <a:ea typeface="SimSun"/>
                          <a:cs typeface="Times New Roman"/>
                        </a:rPr>
                        <a:t>RESITE CANNULA</a:t>
                      </a: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88876">
                <a:tc gridSpan="3">
                  <a:txBody>
                    <a:bodyPr/>
                    <a:lstStyle/>
                    <a:p>
                      <a:pPr algn="ctr">
                        <a:spcAft>
                          <a:spcPts val="0"/>
                        </a:spcAft>
                        <a:tabLst>
                          <a:tab pos="1570990" algn="l"/>
                        </a:tabLst>
                      </a:pPr>
                      <a:endParaRPr lang="en-IE" sz="1200" kern="50" dirty="0">
                        <a:effectLst/>
                        <a:latin typeface="Cambria"/>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575"/>
                    </a:solidFill>
                  </a:tcPr>
                </a:tc>
                <a:tc hMerge="1">
                  <a:txBody>
                    <a:bodyPr/>
                    <a:lstStyle/>
                    <a:p>
                      <a:endParaRPr lang="en-IE"/>
                    </a:p>
                  </a:txBody>
                  <a:tcPr/>
                </a:tc>
                <a:tc hMerge="1">
                  <a:txBody>
                    <a:bodyPr/>
                    <a:lstStyle/>
                    <a:p>
                      <a:endParaRPr lang="en-IE"/>
                    </a:p>
                  </a:txBody>
                  <a:tcPr/>
                </a:tc>
              </a:tr>
            </a:tbl>
          </a:graphicData>
        </a:graphic>
      </p:graphicFrame>
    </p:spTree>
    <p:extLst>
      <p:ext uri="{BB962C8B-B14F-4D97-AF65-F5344CB8AC3E}">
        <p14:creationId xmlns:p14="http://schemas.microsoft.com/office/powerpoint/2010/main" val="151248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a:solidFill>
            <a:schemeClr val="bg1">
              <a:lumMod val="95000"/>
            </a:schemeClr>
          </a:solidFill>
        </p:spPr>
        <p:txBody>
          <a:bodyPr>
            <a:normAutofit fontScale="90000"/>
          </a:bodyPr>
          <a:lstStyle/>
          <a:p>
            <a:r>
              <a:rPr lang="en-IE" dirty="0" smtClean="0"/>
              <a:t/>
            </a:r>
            <a:br>
              <a:rPr lang="en-IE" dirty="0" smtClean="0"/>
            </a:br>
            <a:r>
              <a:rPr lang="en-IE" dirty="0" smtClean="0"/>
              <a:t>Blood transfusion</a:t>
            </a:r>
            <a:br>
              <a:rPr lang="en-IE" dirty="0" smtClean="0"/>
            </a:br>
            <a:r>
              <a:rPr lang="en-GB" sz="2200" b="1" dirty="0" smtClean="0"/>
              <a:t>It is acceptable to allow patients have a </a:t>
            </a:r>
            <a:r>
              <a:rPr lang="en-GB" sz="2200" b="1" dirty="0" err="1" smtClean="0"/>
              <a:t>Hb</a:t>
            </a:r>
            <a:r>
              <a:rPr lang="en-GB" sz="2200" b="1" dirty="0" smtClean="0"/>
              <a:t> level of 8g/dl before RCC transfusion is required. </a:t>
            </a:r>
            <a:r>
              <a:rPr lang="en-GB" sz="2000" b="1" dirty="0" smtClean="0">
                <a:solidFill>
                  <a:srgbClr val="FF0000"/>
                </a:solidFill>
              </a:rPr>
              <a:t>Aim to increase haemoglobin to 10g/dl </a:t>
            </a:r>
            <a:r>
              <a:rPr lang="en-IE" sz="2000" b="1" dirty="0" smtClean="0">
                <a:solidFill>
                  <a:srgbClr val="FF0000"/>
                </a:solidFill>
              </a:rPr>
              <a:t/>
            </a:r>
            <a:br>
              <a:rPr lang="en-IE" sz="2000" b="1" dirty="0" smtClean="0">
                <a:solidFill>
                  <a:srgbClr val="FF0000"/>
                </a:solidFill>
              </a:rPr>
            </a:br>
            <a:r>
              <a:rPr lang="en-IE" sz="2200" b="1" dirty="0" smtClean="0"/>
              <a:t/>
            </a:r>
            <a:br>
              <a:rPr lang="en-IE" sz="2200" b="1" dirty="0" smtClean="0"/>
            </a:br>
            <a:endParaRPr lang="en-IE" sz="2200" dirty="0"/>
          </a:p>
        </p:txBody>
      </p:sp>
      <p:sp>
        <p:nvSpPr>
          <p:cNvPr id="3" name="Content Placeholder 2"/>
          <p:cNvSpPr>
            <a:spLocks noGrp="1"/>
          </p:cNvSpPr>
          <p:nvPr>
            <p:ph sz="half" idx="1"/>
          </p:nvPr>
        </p:nvSpPr>
        <p:spPr>
          <a:solidFill>
            <a:schemeClr val="accent2">
              <a:lumMod val="40000"/>
              <a:lumOff val="60000"/>
            </a:schemeClr>
          </a:solidFill>
        </p:spPr>
        <p:txBody>
          <a:bodyPr>
            <a:normAutofit fontScale="77500" lnSpcReduction="20000"/>
          </a:bodyPr>
          <a:lstStyle/>
          <a:p>
            <a:pPr marL="0" indent="0">
              <a:buNone/>
            </a:pPr>
            <a:r>
              <a:rPr lang="en-GB" b="1" dirty="0" smtClean="0"/>
              <a:t>Formula </a:t>
            </a:r>
            <a:r>
              <a:rPr lang="en-GB" b="1" dirty="0"/>
              <a:t>for Calculating Amount of </a:t>
            </a:r>
            <a:r>
              <a:rPr lang="en-GB" b="1" dirty="0">
                <a:solidFill>
                  <a:srgbClr val="FF0000"/>
                </a:solidFill>
              </a:rPr>
              <a:t>RCC</a:t>
            </a:r>
            <a:r>
              <a:rPr lang="en-GB" b="1" dirty="0"/>
              <a:t> Required :</a:t>
            </a:r>
            <a:endParaRPr lang="en-IE" dirty="0"/>
          </a:p>
          <a:p>
            <a:pPr marL="0" indent="0">
              <a:buNone/>
            </a:pPr>
            <a:r>
              <a:rPr lang="en-GB" dirty="0"/>
              <a:t> </a:t>
            </a:r>
            <a:endParaRPr lang="en-IE" dirty="0"/>
          </a:p>
          <a:p>
            <a:r>
              <a:rPr lang="en-GB" dirty="0"/>
              <a:t>3 x weight in kilo x desired increase in g of </a:t>
            </a:r>
            <a:r>
              <a:rPr lang="en-GB" dirty="0" err="1"/>
              <a:t>Hb</a:t>
            </a:r>
            <a:r>
              <a:rPr lang="en-GB" dirty="0"/>
              <a:t> = number of millilitre needed. </a:t>
            </a:r>
            <a:endParaRPr lang="en-IE" dirty="0"/>
          </a:p>
          <a:p>
            <a:pPr marL="0" indent="0">
              <a:buNone/>
            </a:pPr>
            <a:r>
              <a:rPr lang="en-GB" dirty="0"/>
              <a:t> </a:t>
            </a:r>
            <a:endParaRPr lang="en-IE" dirty="0"/>
          </a:p>
          <a:p>
            <a:r>
              <a:rPr lang="en-GB" dirty="0" err="1"/>
              <a:t>eg</a:t>
            </a:r>
            <a:r>
              <a:rPr lang="en-GB" dirty="0"/>
              <a:t>.  A 20 kg child with a Haemoglobin of 5 </a:t>
            </a:r>
            <a:r>
              <a:rPr lang="en-GB" dirty="0" err="1"/>
              <a:t>gs</a:t>
            </a:r>
            <a:r>
              <a:rPr lang="en-GB" dirty="0"/>
              <a:t>/dl. The desired rise is to 10 </a:t>
            </a:r>
            <a:r>
              <a:rPr lang="en-GB" dirty="0" err="1"/>
              <a:t>gs</a:t>
            </a:r>
            <a:r>
              <a:rPr lang="en-GB" dirty="0"/>
              <a:t>/dl, therefore </a:t>
            </a:r>
            <a:endParaRPr lang="en-IE" dirty="0"/>
          </a:p>
          <a:p>
            <a:r>
              <a:rPr lang="en-GB" u="sng" dirty="0"/>
              <a:t>3 x 20 x 5 = 300mls. </a:t>
            </a:r>
            <a:endParaRPr lang="en-IE" dirty="0"/>
          </a:p>
          <a:p>
            <a:endParaRPr lang="en-IE" dirty="0"/>
          </a:p>
        </p:txBody>
      </p:sp>
      <p:sp>
        <p:nvSpPr>
          <p:cNvPr id="4" name="Content Placeholder 3"/>
          <p:cNvSpPr>
            <a:spLocks noGrp="1"/>
          </p:cNvSpPr>
          <p:nvPr>
            <p:ph sz="half" idx="2"/>
          </p:nvPr>
        </p:nvSpPr>
        <p:spPr>
          <a:solidFill>
            <a:schemeClr val="accent1">
              <a:lumMod val="40000"/>
              <a:lumOff val="60000"/>
            </a:schemeClr>
          </a:solidFill>
        </p:spPr>
        <p:txBody>
          <a:bodyPr>
            <a:normAutofit fontScale="77500" lnSpcReduction="20000"/>
          </a:bodyPr>
          <a:lstStyle/>
          <a:p>
            <a:pPr marL="0" indent="0">
              <a:buNone/>
            </a:pPr>
            <a:r>
              <a:rPr lang="en-GB" b="1" dirty="0"/>
              <a:t>Formula for Calculating Amount of </a:t>
            </a:r>
            <a:r>
              <a:rPr lang="en-GB" b="1" dirty="0">
                <a:solidFill>
                  <a:srgbClr val="FF0000"/>
                </a:solidFill>
              </a:rPr>
              <a:t>whole blood </a:t>
            </a:r>
            <a:r>
              <a:rPr lang="en-GB" b="1" dirty="0"/>
              <a:t>Required </a:t>
            </a:r>
            <a:endParaRPr lang="en-IE" dirty="0"/>
          </a:p>
          <a:p>
            <a:pPr marL="0" indent="0">
              <a:buNone/>
            </a:pPr>
            <a:r>
              <a:rPr lang="en-GB" dirty="0"/>
              <a:t> </a:t>
            </a:r>
            <a:endParaRPr lang="en-IE" dirty="0"/>
          </a:p>
          <a:p>
            <a:r>
              <a:rPr lang="en-GB" dirty="0"/>
              <a:t>6 x weight in kilo x desired increase in g of </a:t>
            </a:r>
            <a:r>
              <a:rPr lang="en-GB" dirty="0" err="1"/>
              <a:t>Hb</a:t>
            </a:r>
            <a:r>
              <a:rPr lang="en-GB" dirty="0"/>
              <a:t> = number of millilitre needed. </a:t>
            </a:r>
            <a:endParaRPr lang="en-IE" dirty="0"/>
          </a:p>
          <a:p>
            <a:pPr marL="0" indent="0">
              <a:buNone/>
            </a:pPr>
            <a:r>
              <a:rPr lang="en-GB" dirty="0"/>
              <a:t> </a:t>
            </a:r>
            <a:endParaRPr lang="en-IE" dirty="0"/>
          </a:p>
          <a:p>
            <a:r>
              <a:rPr lang="en-GB" dirty="0" err="1"/>
              <a:t>eg</a:t>
            </a:r>
            <a:r>
              <a:rPr lang="en-GB" dirty="0"/>
              <a:t>.  A 20 kg child with a Haemoglobin of 5g/dl. The desired rise is to 10 g/dl, therefore</a:t>
            </a:r>
            <a:r>
              <a:rPr lang="en-GB" dirty="0" smtClean="0"/>
              <a:t>:</a:t>
            </a:r>
          </a:p>
          <a:p>
            <a:r>
              <a:rPr lang="en-GB" dirty="0" smtClean="0"/>
              <a:t> </a:t>
            </a:r>
            <a:r>
              <a:rPr lang="en-GB" u="sng" dirty="0"/>
              <a:t>6 x 20 x 5 = 600mls. </a:t>
            </a:r>
            <a:endParaRPr lang="en-IE" dirty="0"/>
          </a:p>
          <a:p>
            <a:pPr marL="0" indent="0">
              <a:buNone/>
            </a:pPr>
            <a:r>
              <a:rPr lang="en-GB" dirty="0"/>
              <a:t> </a:t>
            </a:r>
            <a:endParaRPr lang="en-IE" dirty="0"/>
          </a:p>
          <a:p>
            <a:endParaRPr lang="en-IE" dirty="0"/>
          </a:p>
        </p:txBody>
      </p:sp>
    </p:spTree>
    <p:extLst>
      <p:ext uri="{BB962C8B-B14F-4D97-AF65-F5344CB8AC3E}">
        <p14:creationId xmlns:p14="http://schemas.microsoft.com/office/powerpoint/2010/main" val="181273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t>Cardiac Arrest first steps</a:t>
            </a:r>
            <a:endParaRPr lang="en-IE" dirty="0"/>
          </a:p>
        </p:txBody>
      </p:sp>
      <p:graphicFrame>
        <p:nvGraphicFramePr>
          <p:cNvPr id="35" name="Table 34"/>
          <p:cNvGraphicFramePr>
            <a:graphicFrameLocks noGrp="1"/>
          </p:cNvGraphicFramePr>
          <p:nvPr>
            <p:extLst>
              <p:ext uri="{D42A27DB-BD31-4B8C-83A1-F6EECF244321}">
                <p14:modId xmlns:p14="http://schemas.microsoft.com/office/powerpoint/2010/main" val="804379561"/>
              </p:ext>
            </p:extLst>
          </p:nvPr>
        </p:nvGraphicFramePr>
        <p:xfrm>
          <a:off x="215516" y="1556792"/>
          <a:ext cx="8712968" cy="4762781"/>
        </p:xfrm>
        <a:graphic>
          <a:graphicData uri="http://schemas.openxmlformats.org/drawingml/2006/table">
            <a:tbl>
              <a:tblPr firstRow="1" firstCol="1" bandRow="1">
                <a:tableStyleId>{93296810-A885-4BE3-A3E7-6D5BEEA58F35}</a:tableStyleId>
              </a:tblPr>
              <a:tblGrid>
                <a:gridCol w="504056"/>
                <a:gridCol w="2736304"/>
                <a:gridCol w="2736304"/>
                <a:gridCol w="2736304"/>
              </a:tblGrid>
              <a:tr h="864096">
                <a:tc rowSpan="2">
                  <a:txBody>
                    <a:bodyPr/>
                    <a:lstStyle/>
                    <a:p>
                      <a:pPr algn="ctr"/>
                      <a:r>
                        <a:rPr lang="en-IE" sz="3800" dirty="0" smtClean="0"/>
                        <a:t>1</a:t>
                      </a:r>
                      <a:endParaRPr lang="en-IE" sz="3800" dirty="0"/>
                    </a:p>
                  </a:txBody>
                  <a:tcPr marL="123786" marR="123786" marT="61893" marB="61893" anchor="ctr"/>
                </a:tc>
                <a:tc>
                  <a:txBody>
                    <a:bodyPr/>
                    <a:lstStyle/>
                    <a:p>
                      <a:pPr algn="ctr"/>
                      <a:r>
                        <a:rPr lang="en-IE" sz="3800" dirty="0" smtClean="0"/>
                        <a:t>Check</a:t>
                      </a:r>
                      <a:endParaRPr lang="en-IE" sz="3800" dirty="0"/>
                    </a:p>
                  </a:txBody>
                  <a:tcPr marL="123786" marR="123786" marT="61893" marB="61893"/>
                </a:tc>
                <a:tc>
                  <a:txBody>
                    <a:bodyPr/>
                    <a:lstStyle/>
                    <a:p>
                      <a:pPr algn="ctr"/>
                      <a:r>
                        <a:rPr lang="en-IE" sz="3800" dirty="0" smtClean="0"/>
                        <a:t>Call </a:t>
                      </a:r>
                      <a:endParaRPr lang="en-IE" sz="3800" dirty="0"/>
                    </a:p>
                  </a:txBody>
                  <a:tcPr marL="123786" marR="123786" marT="61893" marB="61893"/>
                </a:tc>
                <a:tc>
                  <a:txBody>
                    <a:bodyPr/>
                    <a:lstStyle/>
                    <a:p>
                      <a:pPr algn="ctr"/>
                      <a:r>
                        <a:rPr lang="en-IE" sz="3800" dirty="0" smtClean="0"/>
                        <a:t>Compress </a:t>
                      </a:r>
                      <a:endParaRPr lang="en-IE" sz="3800" dirty="0"/>
                    </a:p>
                  </a:txBody>
                  <a:tcPr marL="123786" marR="123786" marT="61893" marB="61893"/>
                </a:tc>
              </a:tr>
              <a:tr h="1946099">
                <a:tc vMerge="1">
                  <a:txBody>
                    <a:bodyPr/>
                    <a:lstStyle/>
                    <a:p>
                      <a:endParaRPr lang="en-IE" sz="2500" dirty="0"/>
                    </a:p>
                  </a:txBody>
                  <a:tcPr marL="123786" marR="123786" marT="61893" marB="61893"/>
                </a:tc>
                <a:tc>
                  <a:txBody>
                    <a:bodyPr/>
                    <a:lstStyle/>
                    <a:p>
                      <a:r>
                        <a:rPr lang="en-IE" sz="2400" dirty="0" smtClean="0"/>
                        <a:t>Child is unresponsive or only gasping</a:t>
                      </a:r>
                      <a:endParaRPr lang="en-IE" sz="2400" dirty="0"/>
                    </a:p>
                  </a:txBody>
                  <a:tcPr marL="123786" marR="123786" marT="61893" marB="61893"/>
                </a:tc>
                <a:tc>
                  <a:txBody>
                    <a:bodyPr/>
                    <a:lstStyle/>
                    <a:p>
                      <a:r>
                        <a:rPr lang="en-IE" sz="2400" dirty="0" smtClean="0"/>
                        <a:t>Shout for help!</a:t>
                      </a:r>
                      <a:endParaRPr lang="en-IE" sz="2400" dirty="0"/>
                    </a:p>
                  </a:txBody>
                  <a:tcPr marL="123786" marR="123786" marT="61893" marB="61893"/>
                </a:tc>
                <a:tc>
                  <a:txBody>
                    <a:bodyPr/>
                    <a:lstStyle/>
                    <a:p>
                      <a:r>
                        <a:rPr lang="en-IE" sz="2400" dirty="0" smtClean="0"/>
                        <a:t>Push hard and fast on the chest</a:t>
                      </a:r>
                      <a:r>
                        <a:rPr lang="en-IE" sz="2400" baseline="0" dirty="0" smtClean="0"/>
                        <a:t> at a rate of 120 compressions per minute</a:t>
                      </a:r>
                      <a:endParaRPr lang="en-IE" sz="2400" dirty="0"/>
                    </a:p>
                  </a:txBody>
                  <a:tcPr marL="123786" marR="123786" marT="61893" marB="61893"/>
                </a:tc>
              </a:tr>
              <a:tr h="1946099">
                <a:tc>
                  <a:txBody>
                    <a:bodyPr/>
                    <a:lstStyle/>
                    <a:p>
                      <a:pPr algn="ctr"/>
                      <a:r>
                        <a:rPr lang="en-IE" sz="3800" dirty="0" smtClean="0"/>
                        <a:t>2</a:t>
                      </a:r>
                      <a:endParaRPr lang="en-IE" sz="3800" dirty="0"/>
                    </a:p>
                  </a:txBody>
                  <a:tcPr marL="123786" marR="123786" marT="61893" marB="61893" anchor="ctr"/>
                </a:tc>
                <a:tc>
                  <a:txBody>
                    <a:bodyPr/>
                    <a:lstStyle/>
                    <a:p>
                      <a:r>
                        <a:rPr lang="en-IE" sz="2400" dirty="0" smtClean="0"/>
                        <a:t>Check pulse</a:t>
                      </a:r>
                      <a:r>
                        <a:rPr lang="en-IE" sz="2400" baseline="0" dirty="0" smtClean="0"/>
                        <a:t> every 2 minutes </a:t>
                      </a:r>
                      <a:endParaRPr lang="en-IE" sz="2400" dirty="0"/>
                    </a:p>
                  </a:txBody>
                  <a:tcPr marL="123786" marR="123786" marT="61893" marB="61893"/>
                </a:tc>
                <a:tc>
                  <a:txBody>
                    <a:bodyPr/>
                    <a:lstStyle/>
                    <a:p>
                      <a:r>
                        <a:rPr lang="en-IE" sz="2400" dirty="0" smtClean="0"/>
                        <a:t>Call the senior on-call </a:t>
                      </a:r>
                      <a:r>
                        <a:rPr lang="en-IE" sz="2400" baseline="0" dirty="0" smtClean="0"/>
                        <a:t>and ICU for anaesthetic help</a:t>
                      </a:r>
                      <a:endParaRPr lang="en-IE" sz="2400" dirty="0"/>
                    </a:p>
                  </a:txBody>
                  <a:tcPr marL="123786" marR="123786" marT="61893" marB="61893"/>
                </a:tc>
                <a:tc>
                  <a:txBody>
                    <a:bodyPr/>
                    <a:lstStyle/>
                    <a:p>
                      <a:r>
                        <a:rPr lang="en-IE" sz="2400" dirty="0" smtClean="0"/>
                        <a:t>Continue effective CPR  </a:t>
                      </a:r>
                      <a:r>
                        <a:rPr lang="en-IE" sz="2400" smtClean="0"/>
                        <a:t>@  15:2 </a:t>
                      </a:r>
                      <a:endParaRPr lang="en-IE" sz="2400" dirty="0" smtClean="0"/>
                    </a:p>
                    <a:p>
                      <a:r>
                        <a:rPr lang="en-IE" sz="2400" dirty="0" smtClean="0"/>
                        <a:t>Give breaths with Bag-valve-mask</a:t>
                      </a:r>
                      <a:endParaRPr lang="en-IE" sz="2400" dirty="0"/>
                    </a:p>
                  </a:txBody>
                  <a:tcPr marL="123786" marR="123786" marT="61893" marB="61893"/>
                </a:tc>
              </a:tr>
            </a:tbl>
          </a:graphicData>
        </a:graphic>
      </p:graphicFrame>
    </p:spTree>
    <p:extLst>
      <p:ext uri="{BB962C8B-B14F-4D97-AF65-F5344CB8AC3E}">
        <p14:creationId xmlns:p14="http://schemas.microsoft.com/office/powerpoint/2010/main" val="359326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lumMod val="95000"/>
            </a:schemeClr>
          </a:solidFill>
        </p:spPr>
        <p:txBody>
          <a:bodyPr/>
          <a:lstStyle/>
          <a:p>
            <a:r>
              <a:rPr lang="en-IE" dirty="0" smtClean="0"/>
              <a:t>Blood transfusion reaction</a:t>
            </a:r>
            <a:endParaRPr lang="en-IE" dirty="0"/>
          </a:p>
        </p:txBody>
      </p:sp>
      <p:pic>
        <p:nvPicPr>
          <p:cNvPr id="4" name="Content Placeholder 3" descr="50 Mnemonics &amp; Tricks Every Nurse Should Know | NurseBuff #Mnemonics #Nurse: "/>
          <p:cNvPicPr>
            <a:picLocks noGrp="1"/>
          </p:cNvPicPr>
          <p:nvPr>
            <p:ph sz="half" idx="1"/>
          </p:nvPr>
        </p:nvPicPr>
        <p:blipFill>
          <a:blip r:embed="rId2"/>
          <a:stretch>
            <a:fillRect/>
          </a:stretch>
        </p:blipFill>
        <p:spPr bwMode="auto">
          <a:xfrm>
            <a:off x="735476" y="1600200"/>
            <a:ext cx="3482048" cy="4525963"/>
          </a:xfrm>
          <a:prstGeom prst="rect">
            <a:avLst/>
          </a:prstGeom>
          <a:noFill/>
          <a:ln w="9525">
            <a:noFill/>
            <a:miter lim="800000"/>
            <a:headEnd/>
            <a:tailEnd/>
          </a:ln>
        </p:spPr>
      </p:pic>
      <p:sp>
        <p:nvSpPr>
          <p:cNvPr id="6" name="Content Placeholder 5"/>
          <p:cNvSpPr>
            <a:spLocks noGrp="1"/>
          </p:cNvSpPr>
          <p:nvPr>
            <p:ph sz="half" idx="2"/>
          </p:nvPr>
        </p:nvSpPr>
        <p:spPr>
          <a:solidFill>
            <a:schemeClr val="accent2">
              <a:lumMod val="20000"/>
              <a:lumOff val="80000"/>
            </a:schemeClr>
          </a:solidFill>
        </p:spPr>
        <p:txBody>
          <a:bodyPr>
            <a:normAutofit fontScale="62500" lnSpcReduction="20000"/>
          </a:bodyPr>
          <a:lstStyle/>
          <a:p>
            <a:pPr marL="0" indent="0">
              <a:buNone/>
            </a:pPr>
            <a:r>
              <a:rPr lang="en-GB" dirty="0"/>
              <a:t>Some children may develop a minor reaction to blood or platelets e.g. mild allergic or urticarial </a:t>
            </a:r>
            <a:r>
              <a:rPr lang="en-GB" dirty="0" smtClean="0"/>
              <a:t>reaction</a:t>
            </a:r>
          </a:p>
          <a:p>
            <a:r>
              <a:rPr lang="en-GB" dirty="0" smtClean="0"/>
              <a:t>Review by Doctor</a:t>
            </a:r>
          </a:p>
          <a:p>
            <a:r>
              <a:rPr lang="en-GB" dirty="0" smtClean="0"/>
              <a:t>If </a:t>
            </a:r>
            <a:r>
              <a:rPr lang="en-GB" dirty="0"/>
              <a:t>a minor reaction occurs intravenous </a:t>
            </a:r>
            <a:r>
              <a:rPr lang="en-GB" dirty="0" err="1"/>
              <a:t>Chlorpheniramine</a:t>
            </a:r>
            <a:r>
              <a:rPr lang="en-GB" dirty="0"/>
              <a:t> (</a:t>
            </a:r>
            <a:r>
              <a:rPr lang="en-GB" dirty="0" err="1"/>
              <a:t>Piriton</a:t>
            </a:r>
            <a:r>
              <a:rPr lang="en-GB" dirty="0"/>
              <a:t>) and Hydrocortisone should be prescribed and given promptly. </a:t>
            </a:r>
            <a:endParaRPr lang="en-IE" dirty="0"/>
          </a:p>
          <a:p>
            <a:pPr marL="0" indent="0">
              <a:buNone/>
            </a:pPr>
            <a:r>
              <a:rPr lang="en-GB" dirty="0"/>
              <a:t> </a:t>
            </a:r>
            <a:endParaRPr lang="en-IE" dirty="0"/>
          </a:p>
          <a:p>
            <a:pPr marL="0" indent="0">
              <a:buNone/>
            </a:pPr>
            <a:r>
              <a:rPr lang="en-GB" b="1" dirty="0" err="1" smtClean="0"/>
              <a:t>Piriton</a:t>
            </a:r>
            <a:r>
              <a:rPr lang="en-GB" dirty="0" smtClean="0"/>
              <a:t> 	 </a:t>
            </a:r>
            <a:r>
              <a:rPr lang="en-GB" dirty="0"/>
              <a:t>&lt; 2 years old = 2 mg IV</a:t>
            </a:r>
            <a:endParaRPr lang="en-IE" dirty="0"/>
          </a:p>
          <a:p>
            <a:pPr marL="0" indent="0">
              <a:buNone/>
            </a:pPr>
            <a:r>
              <a:rPr lang="en-GB" dirty="0"/>
              <a:t>              </a:t>
            </a:r>
            <a:r>
              <a:rPr lang="en-GB" dirty="0" smtClean="0"/>
              <a:t>	  </a:t>
            </a:r>
            <a:r>
              <a:rPr lang="en-GB" dirty="0"/>
              <a:t>&gt; 2 years old = 4 mg IV</a:t>
            </a:r>
            <a:endParaRPr lang="en-IE" dirty="0"/>
          </a:p>
          <a:p>
            <a:pPr marL="0" indent="0">
              <a:buNone/>
            </a:pPr>
            <a:r>
              <a:rPr lang="en-GB" dirty="0"/>
              <a:t>                               </a:t>
            </a:r>
            <a:endParaRPr lang="en-IE" dirty="0"/>
          </a:p>
          <a:p>
            <a:pPr marL="0" indent="0">
              <a:buNone/>
            </a:pPr>
            <a:r>
              <a:rPr lang="en-GB" b="1" dirty="0"/>
              <a:t>Hydrocortisone </a:t>
            </a:r>
            <a:r>
              <a:rPr lang="en-GB" dirty="0"/>
              <a:t> </a:t>
            </a:r>
            <a:endParaRPr lang="en-GB" dirty="0" smtClean="0"/>
          </a:p>
          <a:p>
            <a:pPr marL="0" indent="0">
              <a:buNone/>
            </a:pPr>
            <a:r>
              <a:rPr lang="en-GB" dirty="0"/>
              <a:t>	</a:t>
            </a:r>
            <a:r>
              <a:rPr lang="en-GB" dirty="0" smtClean="0"/>
              <a:t>&lt; </a:t>
            </a:r>
            <a:r>
              <a:rPr lang="en-GB" dirty="0"/>
              <a:t>4 years old = 25 mg IV</a:t>
            </a:r>
            <a:endParaRPr lang="en-IE" dirty="0"/>
          </a:p>
          <a:p>
            <a:pPr marL="0" indent="0">
              <a:buNone/>
            </a:pPr>
            <a:r>
              <a:rPr lang="en-GB" dirty="0"/>
              <a:t>         </a:t>
            </a:r>
            <a:r>
              <a:rPr lang="en-GB" dirty="0" smtClean="0"/>
              <a:t>	&gt; </a:t>
            </a:r>
            <a:r>
              <a:rPr lang="en-GB" dirty="0"/>
              <a:t>4 years old = 50 mg IV </a:t>
            </a:r>
            <a:endParaRPr lang="en-IE" dirty="0"/>
          </a:p>
          <a:p>
            <a:endParaRPr lang="en-IE" dirty="0"/>
          </a:p>
        </p:txBody>
      </p:sp>
    </p:spTree>
    <p:extLst>
      <p:ext uri="{BB962C8B-B14F-4D97-AF65-F5344CB8AC3E}">
        <p14:creationId xmlns:p14="http://schemas.microsoft.com/office/powerpoint/2010/main" val="316470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dirty="0" smtClean="0"/>
              <a:t>Febrile N</a:t>
            </a:r>
            <a:r>
              <a:rPr lang="en-IE" dirty="0"/>
              <a:t>e</a:t>
            </a:r>
            <a:r>
              <a:rPr lang="en-IE" dirty="0" smtClean="0"/>
              <a:t>utropenia</a:t>
            </a:r>
            <a:endParaRPr lang="en-IE" dirty="0"/>
          </a:p>
        </p:txBody>
      </p:sp>
      <p:sp>
        <p:nvSpPr>
          <p:cNvPr id="3" name="Content Placeholder 2"/>
          <p:cNvSpPr>
            <a:spLocks noGrp="1"/>
          </p:cNvSpPr>
          <p:nvPr>
            <p:ph sz="half" idx="1"/>
          </p:nvPr>
        </p:nvSpPr>
        <p:spPr>
          <a:solidFill>
            <a:schemeClr val="tx2">
              <a:lumMod val="20000"/>
              <a:lumOff val="80000"/>
            </a:schemeClr>
          </a:solidFill>
        </p:spPr>
        <p:txBody>
          <a:bodyPr/>
          <a:lstStyle/>
          <a:p>
            <a:r>
              <a:rPr lang="en-GB" dirty="0" smtClean="0"/>
              <a:t>Temperature ≥ 38.3° on one occasion</a:t>
            </a:r>
            <a:endParaRPr lang="en-IE" dirty="0" smtClean="0"/>
          </a:p>
          <a:p>
            <a:pPr marL="0" indent="0">
              <a:buNone/>
            </a:pPr>
            <a:r>
              <a:rPr lang="en-GB" dirty="0" smtClean="0"/>
              <a:t>		or</a:t>
            </a:r>
            <a:endParaRPr lang="en-IE" dirty="0" smtClean="0"/>
          </a:p>
          <a:p>
            <a:r>
              <a:rPr lang="en-GB" dirty="0" smtClean="0"/>
              <a:t>Temperature ≥ 38.0° and ≤ 38.2° on at least two occasions, taken at least one hour apart</a:t>
            </a:r>
            <a:endParaRPr lang="en-IE" dirty="0" smtClean="0"/>
          </a:p>
          <a:p>
            <a:endParaRPr lang="en-IE" dirty="0"/>
          </a:p>
        </p:txBody>
      </p:sp>
      <p:sp>
        <p:nvSpPr>
          <p:cNvPr id="4" name="Content Placeholder 3"/>
          <p:cNvSpPr>
            <a:spLocks noGrp="1"/>
          </p:cNvSpPr>
          <p:nvPr>
            <p:ph sz="half" idx="2"/>
          </p:nvPr>
        </p:nvSpPr>
        <p:spPr>
          <a:solidFill>
            <a:schemeClr val="tx2">
              <a:lumMod val="20000"/>
              <a:lumOff val="80000"/>
            </a:schemeClr>
          </a:solidFill>
        </p:spPr>
        <p:txBody>
          <a:bodyPr/>
          <a:lstStyle/>
          <a:p>
            <a:pPr marL="0" indent="0">
              <a:buNone/>
            </a:pPr>
            <a:r>
              <a:rPr lang="en-GB" dirty="0" smtClean="0"/>
              <a:t>Defined as per the absolute neutrophil count (ANC) which is the sum of the neutrophils and band forms. </a:t>
            </a:r>
          </a:p>
          <a:p>
            <a:pPr marL="0" indent="0">
              <a:buNone/>
            </a:pPr>
            <a:r>
              <a:rPr lang="en-GB" dirty="0" smtClean="0"/>
              <a:t>An ANC &lt; 1 x 10</a:t>
            </a:r>
            <a:r>
              <a:rPr lang="en-GB" baseline="30000" dirty="0" smtClean="0"/>
              <a:t>9</a:t>
            </a:r>
            <a:r>
              <a:rPr lang="en-GB" dirty="0" smtClean="0"/>
              <a:t>/L is the critical value below which all patients should be treated</a:t>
            </a:r>
            <a:endParaRPr lang="en-IE" dirty="0"/>
          </a:p>
        </p:txBody>
      </p:sp>
    </p:spTree>
    <p:extLst>
      <p:ext uri="{BB962C8B-B14F-4D97-AF65-F5344CB8AC3E}">
        <p14:creationId xmlns:p14="http://schemas.microsoft.com/office/powerpoint/2010/main" val="177406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IE" dirty="0" smtClean="0"/>
              <a:t>Febrile Neutropenia Evaluation - examination</a:t>
            </a:r>
            <a:endParaRPr lang="en-IE"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r>
              <a:rPr lang="en-IE" dirty="0" smtClean="0"/>
              <a:t>Vital signs</a:t>
            </a:r>
          </a:p>
          <a:p>
            <a:r>
              <a:rPr lang="en-IE" dirty="0" smtClean="0"/>
              <a:t>Skin, especially folds, areas surrounding nail beds, CVC exit sites, sites of BMA and LP</a:t>
            </a:r>
          </a:p>
          <a:p>
            <a:r>
              <a:rPr lang="en-IE" dirty="0" smtClean="0"/>
              <a:t>Sinuses</a:t>
            </a:r>
          </a:p>
          <a:p>
            <a:r>
              <a:rPr lang="en-IE" dirty="0" smtClean="0"/>
              <a:t>Oropharynx</a:t>
            </a:r>
          </a:p>
          <a:p>
            <a:r>
              <a:rPr lang="en-IE" dirty="0" smtClean="0"/>
              <a:t>Perineum, particularly the perianal and labial regions</a:t>
            </a:r>
          </a:p>
          <a:p>
            <a:pPr>
              <a:buNone/>
            </a:pPr>
            <a:endParaRPr lang="en-IE" dirty="0"/>
          </a:p>
        </p:txBody>
      </p:sp>
    </p:spTree>
    <p:extLst>
      <p:ext uri="{BB962C8B-B14F-4D97-AF65-F5344CB8AC3E}">
        <p14:creationId xmlns:p14="http://schemas.microsoft.com/office/powerpoint/2010/main" val="1915706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dirty="0" smtClean="0"/>
              <a:t>Febrile Neutropenia Investigations</a:t>
            </a:r>
            <a:endParaRPr lang="en-IE" dirty="0"/>
          </a:p>
        </p:txBody>
      </p:sp>
      <p:sp>
        <p:nvSpPr>
          <p:cNvPr id="3" name="Content Placeholder 2"/>
          <p:cNvSpPr>
            <a:spLocks noGrp="1"/>
          </p:cNvSpPr>
          <p:nvPr>
            <p:ph sz="half" idx="1"/>
          </p:nvPr>
        </p:nvSpPr>
        <p:spPr>
          <a:solidFill>
            <a:schemeClr val="tx2">
              <a:lumMod val="20000"/>
              <a:lumOff val="80000"/>
            </a:schemeClr>
          </a:solidFill>
        </p:spPr>
        <p:txBody>
          <a:bodyPr>
            <a:normAutofit fontScale="85000" lnSpcReduction="20000"/>
          </a:bodyPr>
          <a:lstStyle/>
          <a:p>
            <a:pPr marL="0" indent="0">
              <a:buNone/>
            </a:pPr>
            <a:r>
              <a:rPr lang="en-IE" b="1" u="sng" dirty="0" smtClean="0"/>
              <a:t>Investigations</a:t>
            </a:r>
          </a:p>
          <a:p>
            <a:r>
              <a:rPr lang="en-IE" dirty="0" smtClean="0"/>
              <a:t>Complete blood count</a:t>
            </a:r>
          </a:p>
          <a:p>
            <a:r>
              <a:rPr lang="en-IE" dirty="0" smtClean="0"/>
              <a:t>Blood smear for malarial parasites</a:t>
            </a:r>
          </a:p>
          <a:p>
            <a:r>
              <a:rPr lang="en-IE" dirty="0" smtClean="0"/>
              <a:t>Kidney function</a:t>
            </a:r>
          </a:p>
          <a:p>
            <a:r>
              <a:rPr lang="en-IE" dirty="0" smtClean="0"/>
              <a:t>Liver function</a:t>
            </a:r>
          </a:p>
          <a:p>
            <a:r>
              <a:rPr lang="en-IE" dirty="0" smtClean="0"/>
              <a:t>Blood cultures</a:t>
            </a:r>
          </a:p>
          <a:p>
            <a:r>
              <a:rPr lang="en-IE" dirty="0" smtClean="0"/>
              <a:t>Urine culture (especially younger children)</a:t>
            </a:r>
          </a:p>
          <a:p>
            <a:pPr>
              <a:buNone/>
            </a:pPr>
            <a:endParaRPr lang="en-IE" dirty="0"/>
          </a:p>
        </p:txBody>
      </p:sp>
      <p:sp>
        <p:nvSpPr>
          <p:cNvPr id="4" name="Content Placeholder 3"/>
          <p:cNvSpPr>
            <a:spLocks noGrp="1"/>
          </p:cNvSpPr>
          <p:nvPr>
            <p:ph sz="half" idx="2"/>
          </p:nvPr>
        </p:nvSpPr>
        <p:spPr>
          <a:solidFill>
            <a:schemeClr val="tx2">
              <a:lumMod val="20000"/>
              <a:lumOff val="80000"/>
            </a:schemeClr>
          </a:solidFill>
        </p:spPr>
        <p:txBody>
          <a:bodyPr>
            <a:normAutofit fontScale="85000" lnSpcReduction="20000"/>
          </a:bodyPr>
          <a:lstStyle/>
          <a:p>
            <a:pPr marL="0" indent="0">
              <a:buNone/>
            </a:pPr>
            <a:r>
              <a:rPr lang="en-IE" b="1" u="sng" dirty="0" smtClean="0"/>
              <a:t>Additional investigations if needed</a:t>
            </a:r>
          </a:p>
          <a:p>
            <a:r>
              <a:rPr lang="en-IE" dirty="0" smtClean="0"/>
              <a:t>CXR if respiratory</a:t>
            </a:r>
          </a:p>
          <a:p>
            <a:r>
              <a:rPr lang="en-IE" dirty="0" smtClean="0"/>
              <a:t>Abdominal </a:t>
            </a:r>
            <a:r>
              <a:rPr lang="en-IE" dirty="0" err="1" smtClean="0"/>
              <a:t>Xray</a:t>
            </a:r>
            <a:r>
              <a:rPr lang="en-IE" dirty="0" smtClean="0"/>
              <a:t>/ultrasound scan if gastrointestinal</a:t>
            </a:r>
          </a:p>
          <a:p>
            <a:r>
              <a:rPr lang="en-IE" dirty="0" smtClean="0"/>
              <a:t>Lumbar puncture for altered mental status or meningitis (if it is safe) </a:t>
            </a:r>
          </a:p>
          <a:p>
            <a:r>
              <a:rPr lang="en-IE" dirty="0" smtClean="0"/>
              <a:t>Stool culture and </a:t>
            </a:r>
            <a:r>
              <a:rPr lang="en-IE" i="1" dirty="0" smtClean="0"/>
              <a:t>C. </a:t>
            </a:r>
            <a:r>
              <a:rPr lang="en-IE" i="1" dirty="0" err="1" smtClean="0"/>
              <a:t>difficile</a:t>
            </a:r>
            <a:r>
              <a:rPr lang="en-IE" i="1" dirty="0" smtClean="0"/>
              <a:t> </a:t>
            </a:r>
            <a:r>
              <a:rPr lang="en-IE" dirty="0" smtClean="0"/>
              <a:t>toxin test if diarrhoea</a:t>
            </a:r>
          </a:p>
          <a:p>
            <a:r>
              <a:rPr lang="en-IE" dirty="0" smtClean="0"/>
              <a:t>Culture and Gram stain of drainage from any site with drainage</a:t>
            </a:r>
            <a:endParaRPr lang="en-IE" dirty="0"/>
          </a:p>
        </p:txBody>
      </p:sp>
    </p:spTree>
    <p:extLst>
      <p:ext uri="{BB962C8B-B14F-4D97-AF65-F5344CB8AC3E}">
        <p14:creationId xmlns:p14="http://schemas.microsoft.com/office/powerpoint/2010/main" val="96710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GB" dirty="0" smtClean="0"/>
              <a:t>Initiate antibiotic treatment if</a:t>
            </a:r>
            <a:endParaRPr lang="en-IE" dirty="0"/>
          </a:p>
        </p:txBody>
      </p:sp>
      <p:sp>
        <p:nvSpPr>
          <p:cNvPr id="3" name="Content Placeholder 2"/>
          <p:cNvSpPr>
            <a:spLocks noGrp="1"/>
          </p:cNvSpPr>
          <p:nvPr>
            <p:ph idx="1"/>
          </p:nvPr>
        </p:nvSpPr>
        <p:spPr>
          <a:solidFill>
            <a:schemeClr val="tx2">
              <a:lumMod val="20000"/>
              <a:lumOff val="80000"/>
            </a:schemeClr>
          </a:solidFill>
        </p:spPr>
        <p:txBody>
          <a:bodyPr>
            <a:normAutofit lnSpcReduction="10000"/>
          </a:bodyPr>
          <a:lstStyle/>
          <a:p>
            <a:pPr lvl="0"/>
            <a:r>
              <a:rPr lang="en-GB" dirty="0" smtClean="0"/>
              <a:t>Patient </a:t>
            </a:r>
            <a:r>
              <a:rPr lang="en-GB" dirty="0"/>
              <a:t>is febrile and ANC &lt; 1 x 10</a:t>
            </a:r>
            <a:r>
              <a:rPr lang="en-GB" baseline="30000" dirty="0"/>
              <a:t>9</a:t>
            </a:r>
            <a:r>
              <a:rPr lang="en-GB" dirty="0"/>
              <a:t>/L, or</a:t>
            </a:r>
            <a:endParaRPr lang="en-IE" dirty="0"/>
          </a:p>
          <a:p>
            <a:pPr lvl="0"/>
            <a:r>
              <a:rPr lang="en-GB" dirty="0"/>
              <a:t>ANC ≥ 1x 10</a:t>
            </a:r>
            <a:r>
              <a:rPr lang="en-GB" baseline="30000" dirty="0"/>
              <a:t>9</a:t>
            </a:r>
            <a:r>
              <a:rPr lang="en-GB" dirty="0"/>
              <a:t>/L and ANC expected to fall below 1 x 10</a:t>
            </a:r>
            <a:r>
              <a:rPr lang="en-GB" baseline="30000" dirty="0"/>
              <a:t>9</a:t>
            </a:r>
            <a:r>
              <a:rPr lang="en-GB" dirty="0"/>
              <a:t>/L within the next 24 to 48 hours, it is advisable to initiate antibiotic treatment. </a:t>
            </a:r>
            <a:endParaRPr lang="en-IE" dirty="0"/>
          </a:p>
          <a:p>
            <a:pPr lvl="0"/>
            <a:r>
              <a:rPr lang="en-GB" dirty="0"/>
              <a:t>Patient is febrile and the neutrophil count is unavailable in the acute stage but the patient recently received chemotherapy and therefore is at risk of neutropenia.</a:t>
            </a:r>
            <a:endParaRPr lang="en-IE" dirty="0"/>
          </a:p>
          <a:p>
            <a:endParaRPr lang="en-IE" dirty="0"/>
          </a:p>
        </p:txBody>
      </p:sp>
    </p:spTree>
    <p:extLst>
      <p:ext uri="{BB962C8B-B14F-4D97-AF65-F5344CB8AC3E}">
        <p14:creationId xmlns:p14="http://schemas.microsoft.com/office/powerpoint/2010/main" val="293431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25909134"/>
              </p:ext>
            </p:extLst>
          </p:nvPr>
        </p:nvGraphicFramePr>
        <p:xfrm>
          <a:off x="1043608" y="980728"/>
          <a:ext cx="7128792" cy="5394960"/>
        </p:xfrm>
        <a:graphic>
          <a:graphicData uri="http://schemas.openxmlformats.org/drawingml/2006/table">
            <a:tbl>
              <a:tblPr firstRow="1" firstCol="1" lastRow="1" lastCol="1" bandRow="1" bandCol="1"/>
              <a:tblGrid>
                <a:gridCol w="1610430"/>
                <a:gridCol w="1773946"/>
                <a:gridCol w="3744416"/>
              </a:tblGrid>
              <a:tr h="27789">
                <a:tc>
                  <a:txBody>
                    <a:bodyPr/>
                    <a:lstStyle/>
                    <a:p>
                      <a:pPr>
                        <a:spcAft>
                          <a:spcPts val="0"/>
                        </a:spcAft>
                      </a:pPr>
                      <a:r>
                        <a:rPr lang="en-GB" sz="1400" b="1" dirty="0">
                          <a:effectLst/>
                          <a:latin typeface="Cambria"/>
                          <a:ea typeface="Times New Roman"/>
                          <a:cs typeface="Times New Roman"/>
                        </a:rPr>
                        <a:t> </a:t>
                      </a:r>
                      <a:endParaRPr lang="en-IE" sz="1400" b="1" dirty="0">
                        <a:effectLst/>
                        <a:latin typeface="Arial"/>
                        <a:ea typeface="Times New Roman"/>
                        <a:cs typeface="Times New Roman"/>
                      </a:endParaRPr>
                    </a:p>
                    <a:p>
                      <a:pPr>
                        <a:spcAft>
                          <a:spcPts val="0"/>
                        </a:spcAft>
                      </a:pPr>
                      <a:r>
                        <a:rPr lang="en-GB" sz="1400" b="1" dirty="0">
                          <a:effectLst/>
                          <a:latin typeface="Cambria"/>
                          <a:ea typeface="Times New Roman"/>
                          <a:cs typeface="Times New Roman"/>
                        </a:rPr>
                        <a:t>Patient Condition</a:t>
                      </a:r>
                      <a:endParaRPr lang="en-IE" sz="1400" b="1" dirty="0">
                        <a:effectLst/>
                        <a:latin typeface="Arial"/>
                        <a:ea typeface="Times New Roman"/>
                        <a:cs typeface="Times New Roman"/>
                      </a:endParaRPr>
                    </a:p>
                    <a:p>
                      <a:pPr>
                        <a:spcAft>
                          <a:spcPts val="0"/>
                        </a:spcAft>
                      </a:pPr>
                      <a:r>
                        <a:rPr lang="en-GB" sz="1400" b="1" dirty="0">
                          <a:effectLst/>
                          <a:latin typeface="Cambria"/>
                          <a:ea typeface="Times New Roman"/>
                          <a:cs typeface="Times New Roman"/>
                        </a:rPr>
                        <a:t> </a:t>
                      </a:r>
                      <a:endParaRPr lang="en-IE" sz="1400" b="1"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b="1" dirty="0">
                          <a:effectLst/>
                          <a:latin typeface="Cambria"/>
                          <a:ea typeface="Times New Roman"/>
                          <a:cs typeface="Times New Roman"/>
                        </a:rPr>
                        <a:t> </a:t>
                      </a:r>
                      <a:endParaRPr lang="en-IE" sz="1400" b="1" dirty="0">
                        <a:effectLst/>
                        <a:latin typeface="Arial"/>
                        <a:ea typeface="Times New Roman"/>
                        <a:cs typeface="Times New Roman"/>
                      </a:endParaRPr>
                    </a:p>
                    <a:p>
                      <a:pPr>
                        <a:spcAft>
                          <a:spcPts val="0"/>
                        </a:spcAft>
                      </a:pPr>
                      <a:r>
                        <a:rPr lang="en-GB" sz="1400" b="1" dirty="0">
                          <a:effectLst/>
                          <a:latin typeface="Cambria"/>
                          <a:ea typeface="Times New Roman"/>
                          <a:cs typeface="Times New Roman"/>
                        </a:rPr>
                        <a:t>Antibiotics &amp; Doses</a:t>
                      </a:r>
                      <a:endParaRPr lang="en-IE" sz="1400" b="1"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GB" sz="1400" b="1" dirty="0">
                          <a:effectLst/>
                          <a:latin typeface="Cambria"/>
                          <a:ea typeface="Times New Roman"/>
                          <a:cs typeface="Times New Roman"/>
                        </a:rPr>
                        <a:t> </a:t>
                      </a:r>
                      <a:endParaRPr lang="en-IE" sz="1400" b="1" dirty="0">
                        <a:effectLst/>
                        <a:latin typeface="Arial"/>
                        <a:ea typeface="Times New Roman"/>
                        <a:cs typeface="Times New Roman"/>
                      </a:endParaRPr>
                    </a:p>
                    <a:p>
                      <a:pPr>
                        <a:spcAft>
                          <a:spcPts val="0"/>
                        </a:spcAft>
                      </a:pPr>
                      <a:r>
                        <a:rPr lang="en-GB" sz="1400" b="1" dirty="0">
                          <a:effectLst/>
                          <a:latin typeface="Cambria"/>
                          <a:ea typeface="Times New Roman"/>
                          <a:cs typeface="Times New Roman"/>
                        </a:rPr>
                        <a:t>Comments</a:t>
                      </a:r>
                      <a:endParaRPr lang="en-IE" sz="1400" b="1"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703285">
                <a:tc>
                  <a:txBody>
                    <a:bodyPr/>
                    <a:lstStyle/>
                    <a:p>
                      <a:pPr>
                        <a:spcAft>
                          <a:spcPts val="0"/>
                        </a:spcAft>
                      </a:pPr>
                      <a:r>
                        <a:rPr lang="en-GB" sz="1200" dirty="0">
                          <a:effectLst/>
                          <a:latin typeface="Cambria"/>
                          <a:ea typeface="Times New Roman"/>
                          <a:cs typeface="Times New Roman"/>
                        </a:rPr>
                        <a:t>PATIENTS </a:t>
                      </a:r>
                      <a:r>
                        <a:rPr lang="en-GB" sz="1200" i="1" dirty="0">
                          <a:effectLst/>
                          <a:latin typeface="Cambria"/>
                          <a:ea typeface="Times New Roman"/>
                          <a:cs typeface="Times New Roman"/>
                        </a:rPr>
                        <a:t>with</a:t>
                      </a:r>
                      <a:r>
                        <a:rPr lang="en-GB" sz="1200" dirty="0">
                          <a:effectLst/>
                          <a:latin typeface="Cambria"/>
                          <a:ea typeface="Times New Roman"/>
                          <a:cs typeface="Times New Roman"/>
                        </a:rPr>
                        <a:t> </a:t>
                      </a:r>
                      <a:r>
                        <a:rPr lang="en-GB" sz="1200" i="1" dirty="0">
                          <a:effectLst/>
                          <a:latin typeface="Cambria"/>
                          <a:ea typeface="Times New Roman"/>
                          <a:cs typeface="Times New Roman"/>
                        </a:rPr>
                        <a:t>no significant beta-lactam reactions:</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b="1" dirty="0" err="1">
                          <a:effectLst/>
                          <a:latin typeface="Cambria"/>
                          <a:ea typeface="Times New Roman"/>
                          <a:cs typeface="Times New Roman"/>
                        </a:rPr>
                        <a:t>Piperacillin-tazobactam</a:t>
                      </a:r>
                      <a:r>
                        <a:rPr lang="en-GB" sz="1200" b="1" dirty="0">
                          <a:effectLst/>
                          <a:latin typeface="Cambria"/>
                          <a:ea typeface="Times New Roman"/>
                          <a:cs typeface="Times New Roman"/>
                        </a:rPr>
                        <a:t> (</a:t>
                      </a:r>
                      <a:r>
                        <a:rPr lang="en-GB" sz="1200" b="1" dirty="0" err="1">
                          <a:effectLst/>
                          <a:latin typeface="Cambria"/>
                          <a:ea typeface="Times New Roman"/>
                          <a:cs typeface="Times New Roman"/>
                        </a:rPr>
                        <a:t>Tazocin</a:t>
                      </a:r>
                      <a:r>
                        <a:rPr lang="en-GB" sz="1200" b="1" dirty="0">
                          <a:effectLst/>
                          <a:latin typeface="Cambria"/>
                          <a:ea typeface="Times New Roman"/>
                          <a:cs typeface="Times New Roman"/>
                        </a:rPr>
                        <a:t>)</a:t>
                      </a:r>
                      <a:r>
                        <a:rPr lang="en-GB" sz="1200" dirty="0">
                          <a:effectLst/>
                          <a:latin typeface="Cambria"/>
                          <a:ea typeface="Times New Roman"/>
                          <a:cs typeface="Times New Roman"/>
                        </a:rPr>
                        <a:t>  90 mg/kg/dose IV 6 hourly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(max single dose: 4.5g)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effectLst/>
                          <a:latin typeface="Cambria"/>
                          <a:ea typeface="Times New Roman"/>
                          <a:cs typeface="Times New Roman"/>
                        </a:rPr>
                        <a:t>Adjust </a:t>
                      </a:r>
                      <a:r>
                        <a:rPr lang="en-GB" sz="1200" dirty="0" err="1">
                          <a:effectLst/>
                          <a:latin typeface="Cambria"/>
                          <a:ea typeface="Times New Roman"/>
                          <a:cs typeface="Times New Roman"/>
                        </a:rPr>
                        <a:t>Tazocin</a:t>
                      </a:r>
                      <a:r>
                        <a:rPr lang="en-GB" sz="1200" dirty="0">
                          <a:effectLst/>
                          <a:latin typeface="Cambria"/>
                          <a:ea typeface="Times New Roman"/>
                          <a:cs typeface="Times New Roman"/>
                        </a:rPr>
                        <a:t> doses for renal impairment.  </a:t>
                      </a:r>
                      <a:endParaRPr lang="en-IE" sz="1200" dirty="0">
                        <a:effectLst/>
                        <a:latin typeface="Arial"/>
                        <a:ea typeface="Times New Roman"/>
                        <a:cs typeface="Times New Roman"/>
                      </a:endParaRPr>
                    </a:p>
                    <a:p>
                      <a:pPr>
                        <a:spcAft>
                          <a:spcPts val="0"/>
                        </a:spcAft>
                      </a:pPr>
                      <a:r>
                        <a:rPr lang="en-GB" sz="1200" dirty="0" err="1">
                          <a:effectLst/>
                          <a:latin typeface="Cambria"/>
                          <a:ea typeface="Times New Roman"/>
                          <a:cs typeface="Times New Roman"/>
                        </a:rPr>
                        <a:t>Tazocin</a:t>
                      </a:r>
                      <a:r>
                        <a:rPr lang="en-GB" sz="1200" dirty="0">
                          <a:effectLst/>
                          <a:latin typeface="Cambria"/>
                          <a:ea typeface="Times New Roman"/>
                          <a:cs typeface="Times New Roman"/>
                        </a:rPr>
                        <a:t> usually provides adequate coverage for G positive organisms including</a:t>
                      </a:r>
                      <a:r>
                        <a:rPr lang="en-GB" sz="1200" i="1" dirty="0">
                          <a:effectLst/>
                          <a:latin typeface="Cambria"/>
                          <a:ea typeface="Times New Roman"/>
                          <a:cs typeface="Times New Roman"/>
                        </a:rPr>
                        <a:t> </a:t>
                      </a:r>
                      <a:r>
                        <a:rPr lang="en-GB" sz="1200" dirty="0" err="1">
                          <a:effectLst/>
                          <a:latin typeface="Cambria"/>
                          <a:ea typeface="Times New Roman"/>
                          <a:cs typeface="Times New Roman"/>
                        </a:rPr>
                        <a:t>viridans</a:t>
                      </a:r>
                      <a:r>
                        <a:rPr lang="en-GB" sz="1200" dirty="0">
                          <a:effectLst/>
                          <a:latin typeface="Cambria"/>
                          <a:ea typeface="Times New Roman"/>
                          <a:cs typeface="Times New Roman"/>
                        </a:rPr>
                        <a:t> streptococci.  However, if additional coverage against resistant G positive organisms (e.g. coagulase negative staph, MRSA) is desired, the addition of </a:t>
                      </a:r>
                      <a:r>
                        <a:rPr lang="en-GB" sz="1200" b="1" dirty="0" err="1">
                          <a:effectLst/>
                          <a:latin typeface="Cambria"/>
                          <a:ea typeface="Times New Roman"/>
                          <a:cs typeface="Times New Roman"/>
                        </a:rPr>
                        <a:t>Vancomycin</a:t>
                      </a:r>
                      <a:r>
                        <a:rPr lang="en-GB" sz="1200" dirty="0">
                          <a:effectLst/>
                          <a:latin typeface="Cambria"/>
                          <a:ea typeface="Times New Roman"/>
                          <a:cs typeface="Times New Roman"/>
                        </a:rPr>
                        <a:t> is recommended.  Consider discontinuation of </a:t>
                      </a:r>
                      <a:r>
                        <a:rPr lang="en-GB" sz="1200" dirty="0" err="1">
                          <a:effectLst/>
                          <a:latin typeface="Cambria"/>
                          <a:ea typeface="Times New Roman"/>
                          <a:cs typeface="Times New Roman"/>
                        </a:rPr>
                        <a:t>Vancomycin</a:t>
                      </a:r>
                      <a:r>
                        <a:rPr lang="en-GB" sz="1200" dirty="0">
                          <a:effectLst/>
                          <a:latin typeface="Cambria"/>
                          <a:ea typeface="Times New Roman"/>
                          <a:cs typeface="Times New Roman"/>
                        </a:rPr>
                        <a:t> once culture and susceptibility results are available.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b="1" dirty="0">
                          <a:effectLst/>
                          <a:latin typeface="Cambria"/>
                          <a:ea typeface="Times New Roman"/>
                          <a:cs typeface="Times New Roman"/>
                        </a:rPr>
                        <a:t> </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881960">
                <a:tc>
                  <a:txBody>
                    <a:bodyPr/>
                    <a:lstStyle/>
                    <a:p>
                      <a:pPr>
                        <a:spcAft>
                          <a:spcPts val="0"/>
                        </a:spcAft>
                      </a:pPr>
                      <a:r>
                        <a:rPr lang="en-GB" sz="1200" dirty="0">
                          <a:effectLst/>
                          <a:latin typeface="Cambria"/>
                          <a:ea typeface="Times New Roman"/>
                          <a:cs typeface="Times New Roman"/>
                        </a:rPr>
                        <a:t>DETERIORATING PATIENTS on first line treatment with </a:t>
                      </a:r>
                      <a:r>
                        <a:rPr lang="en-GB" sz="1200" i="1" dirty="0">
                          <a:effectLst/>
                          <a:latin typeface="Cambria"/>
                          <a:ea typeface="Times New Roman"/>
                          <a:cs typeface="Times New Roman"/>
                        </a:rPr>
                        <a:t>no history of anaphylaxis to Beta Lactams (i.e. if history of rash only, can still use </a:t>
                      </a:r>
                      <a:r>
                        <a:rPr lang="en-GB" sz="1200" i="1" dirty="0" err="1">
                          <a:effectLst/>
                          <a:latin typeface="Cambria"/>
                          <a:ea typeface="Times New Roman"/>
                          <a:cs typeface="Times New Roman"/>
                        </a:rPr>
                        <a:t>Meropenem</a:t>
                      </a:r>
                      <a:r>
                        <a:rPr lang="en-GB" sz="1200" i="1" dirty="0">
                          <a:effectLst/>
                          <a:latin typeface="Cambria"/>
                          <a:ea typeface="Times New Roman"/>
                          <a:cs typeface="Times New Roman"/>
                        </a:rPr>
                        <a:t>)</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1200" b="1" dirty="0" err="1">
                          <a:effectLst/>
                          <a:latin typeface="Cambria"/>
                          <a:ea typeface="Times New Roman"/>
                          <a:cs typeface="Times New Roman"/>
                        </a:rPr>
                        <a:t>Meropenem</a:t>
                      </a:r>
                      <a:r>
                        <a:rPr lang="en-GB" sz="1200" dirty="0">
                          <a:effectLst/>
                          <a:latin typeface="Cambria"/>
                          <a:ea typeface="Times New Roman"/>
                          <a:cs typeface="Times New Roman"/>
                        </a:rPr>
                        <a:t> 20 mg/kg/dose IV 8 hourly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AND</a:t>
                      </a:r>
                      <a:endParaRPr lang="en-IE" sz="1200" dirty="0">
                        <a:effectLst/>
                        <a:latin typeface="Arial"/>
                        <a:ea typeface="Times New Roman"/>
                        <a:cs typeface="Times New Roman"/>
                      </a:endParaRPr>
                    </a:p>
                    <a:p>
                      <a:pPr>
                        <a:spcAft>
                          <a:spcPts val="0"/>
                        </a:spcAft>
                      </a:pPr>
                      <a:r>
                        <a:rPr lang="en-GB" sz="1200" b="1" dirty="0" err="1">
                          <a:effectLst/>
                          <a:latin typeface="Cambria"/>
                          <a:ea typeface="Times New Roman"/>
                          <a:cs typeface="Times New Roman"/>
                        </a:rPr>
                        <a:t>Amikacin</a:t>
                      </a:r>
                      <a:r>
                        <a:rPr lang="en-GB" sz="1200" b="1" dirty="0">
                          <a:effectLst/>
                          <a:latin typeface="Cambria"/>
                          <a:ea typeface="Times New Roman"/>
                          <a:cs typeface="Times New Roman"/>
                        </a:rPr>
                        <a:t> </a:t>
                      </a:r>
                      <a:r>
                        <a:rPr lang="en-GB" sz="1200" dirty="0">
                          <a:effectLst/>
                          <a:latin typeface="Cambria"/>
                          <a:ea typeface="Times New Roman"/>
                          <a:cs typeface="Times New Roman"/>
                        </a:rPr>
                        <a:t>7mg/kg/dose OD (OR </a:t>
                      </a:r>
                      <a:r>
                        <a:rPr lang="en-GB" sz="1200" b="1" dirty="0">
                          <a:effectLst/>
                          <a:latin typeface="Cambria"/>
                          <a:ea typeface="Times New Roman"/>
                          <a:cs typeface="Times New Roman"/>
                        </a:rPr>
                        <a:t>Ciprofloxacin</a:t>
                      </a:r>
                      <a:r>
                        <a:rPr lang="en-GB" sz="1200" dirty="0">
                          <a:effectLst/>
                          <a:latin typeface="Cambria"/>
                          <a:ea typeface="Times New Roman"/>
                          <a:cs typeface="Times New Roman"/>
                        </a:rPr>
                        <a:t> 10 mg/kg/dose IV 12 hourly OR </a:t>
                      </a:r>
                      <a:r>
                        <a:rPr lang="en-GB" sz="1200" b="1" dirty="0">
                          <a:effectLst/>
                          <a:latin typeface="Cambria"/>
                          <a:ea typeface="Times New Roman"/>
                          <a:cs typeface="Times New Roman"/>
                        </a:rPr>
                        <a:t>Gentamicin </a:t>
                      </a:r>
                      <a:r>
                        <a:rPr lang="en-GB" sz="1200" dirty="0">
                          <a:effectLst/>
                          <a:latin typeface="Cambria"/>
                          <a:ea typeface="Times New Roman"/>
                          <a:cs typeface="Times New Roman"/>
                        </a:rPr>
                        <a:t>7mg/kg once daily in 50-100ml 0.9% w/v </a:t>
                      </a:r>
                      <a:r>
                        <a:rPr lang="en-GB" sz="1200" dirty="0" err="1">
                          <a:effectLst/>
                          <a:latin typeface="Cambria"/>
                          <a:ea typeface="Times New Roman"/>
                          <a:cs typeface="Times New Roman"/>
                        </a:rPr>
                        <a:t>NaCI</a:t>
                      </a:r>
                      <a:r>
                        <a:rPr lang="en-GB" sz="1200" dirty="0">
                          <a:effectLst/>
                          <a:latin typeface="Cambria"/>
                          <a:ea typeface="Times New Roman"/>
                          <a:cs typeface="Times New Roman"/>
                        </a:rPr>
                        <a:t> by infusion over at least 30minutes)</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AND </a:t>
                      </a:r>
                      <a:endParaRPr lang="en-IE" sz="1200" dirty="0">
                        <a:effectLst/>
                        <a:latin typeface="Arial"/>
                        <a:ea typeface="Times New Roman"/>
                        <a:cs typeface="Times New Roman"/>
                      </a:endParaRPr>
                    </a:p>
                    <a:p>
                      <a:pPr>
                        <a:spcAft>
                          <a:spcPts val="0"/>
                        </a:spcAft>
                      </a:pPr>
                      <a:r>
                        <a:rPr lang="en-GB" sz="1200" b="1" dirty="0" err="1">
                          <a:effectLst/>
                          <a:latin typeface="Cambria"/>
                          <a:ea typeface="Times New Roman"/>
                          <a:cs typeface="Times New Roman"/>
                        </a:rPr>
                        <a:t>Vancomycin</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12mg/kg/dose 8 hourly</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1200" dirty="0" err="1">
                          <a:effectLst/>
                          <a:latin typeface="Cambria"/>
                          <a:ea typeface="Times New Roman"/>
                          <a:cs typeface="Times New Roman"/>
                        </a:rPr>
                        <a:t>Meropenem</a:t>
                      </a:r>
                      <a:r>
                        <a:rPr lang="en-GB" sz="1200" dirty="0">
                          <a:effectLst/>
                          <a:latin typeface="Cambria"/>
                          <a:ea typeface="Times New Roman"/>
                          <a:cs typeface="Times New Roman"/>
                        </a:rPr>
                        <a:t>: Max single dose: 1g</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Ciprofloxacin: dose reduce if </a:t>
                      </a:r>
                      <a:r>
                        <a:rPr lang="en-GB" sz="1200" dirty="0" err="1">
                          <a:effectLst/>
                          <a:latin typeface="Cambria"/>
                          <a:ea typeface="Times New Roman"/>
                          <a:cs typeface="Times New Roman"/>
                        </a:rPr>
                        <a:t>creatinine</a:t>
                      </a:r>
                      <a:r>
                        <a:rPr lang="en-GB" sz="1200" dirty="0">
                          <a:effectLst/>
                          <a:latin typeface="Cambria"/>
                          <a:ea typeface="Times New Roman"/>
                          <a:cs typeface="Times New Roman"/>
                        </a:rPr>
                        <a:t> clearance &lt;20ml/min/1.73m</a:t>
                      </a:r>
                      <a:r>
                        <a:rPr lang="en-GB" sz="1200" baseline="30000" dirty="0">
                          <a:effectLst/>
                          <a:latin typeface="Cambria"/>
                          <a:ea typeface="Times New Roman"/>
                          <a:cs typeface="Times New Roman"/>
                        </a:rPr>
                        <a:t>2</a:t>
                      </a:r>
                      <a:r>
                        <a:rPr lang="en-GB" sz="1200" dirty="0">
                          <a:effectLst/>
                          <a:latin typeface="Cambria"/>
                          <a:ea typeface="Times New Roman"/>
                          <a:cs typeface="Times New Roman"/>
                        </a:rPr>
                        <a:t>, use half normal dose. Max single dose: 400mg</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b="1" dirty="0">
                          <a:effectLst/>
                          <a:latin typeface="Cambria"/>
                          <a:ea typeface="Times New Roman"/>
                          <a:cs typeface="Times New Roman"/>
                        </a:rPr>
                        <a:t>Maximum dose of GENTAMICIN is 400mg daily.</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7" name="Rectangle 6"/>
          <p:cNvSpPr/>
          <p:nvPr/>
        </p:nvSpPr>
        <p:spPr>
          <a:xfrm>
            <a:off x="683568" y="116632"/>
            <a:ext cx="6624736" cy="600164"/>
          </a:xfrm>
          <a:prstGeom prst="rect">
            <a:avLst/>
          </a:prstGeom>
        </p:spPr>
        <p:txBody>
          <a:bodyPr wrap="square">
            <a:spAutoFit/>
          </a:bodyPr>
          <a:lstStyle/>
          <a:p>
            <a:pPr lvl="0" fontAlgn="base">
              <a:spcBef>
                <a:spcPct val="0"/>
              </a:spcBef>
              <a:spcAft>
                <a:spcPct val="0"/>
              </a:spcAft>
            </a:pPr>
            <a:r>
              <a:rPr lang="en-GB" sz="1200" b="1" dirty="0" smtClean="0">
                <a:solidFill>
                  <a:prstClr val="black"/>
                </a:solidFill>
                <a:latin typeface="Cambria" pitchFamily="18" charset="0"/>
                <a:ea typeface="Times New Roman" pitchFamily="18" charset="0"/>
                <a:cs typeface="Times New Roman" pitchFamily="18" charset="0"/>
              </a:rPr>
              <a:t>Febrile </a:t>
            </a:r>
            <a:r>
              <a:rPr lang="en-GB" sz="1200" b="1" dirty="0" err="1" smtClean="0">
                <a:solidFill>
                  <a:prstClr val="black"/>
                </a:solidFill>
                <a:latin typeface="Cambria" pitchFamily="18" charset="0"/>
                <a:ea typeface="Times New Roman" pitchFamily="18" charset="0"/>
                <a:cs typeface="Times New Roman" pitchFamily="18" charset="0"/>
              </a:rPr>
              <a:t>Netropenia</a:t>
            </a:r>
            <a:r>
              <a:rPr lang="en-GB" sz="1200" b="1" dirty="0" smtClean="0">
                <a:solidFill>
                  <a:prstClr val="black"/>
                </a:solidFill>
                <a:latin typeface="Cambria" pitchFamily="18" charset="0"/>
                <a:ea typeface="Times New Roman" pitchFamily="18" charset="0"/>
                <a:cs typeface="Times New Roman" pitchFamily="18" charset="0"/>
              </a:rPr>
              <a:t> Guidelines </a:t>
            </a:r>
            <a:r>
              <a:rPr lang="en-GB" sz="1200" b="1" dirty="0">
                <a:solidFill>
                  <a:prstClr val="black"/>
                </a:solidFill>
                <a:latin typeface="Cambria" pitchFamily="18" charset="0"/>
                <a:ea typeface="Times New Roman" pitchFamily="18" charset="0"/>
                <a:cs typeface="Times New Roman" pitchFamily="18" charset="0"/>
              </a:rPr>
              <a:t>for initial (first-line) and subsequent (second-line – deteriorating patients) empiric antibiotic selection</a:t>
            </a:r>
            <a:r>
              <a:rPr lang="en-GB" sz="1200" b="1" dirty="0" smtClean="0">
                <a:solidFill>
                  <a:prstClr val="black"/>
                </a:solidFill>
                <a:latin typeface="Cambria" pitchFamily="18" charset="0"/>
                <a:ea typeface="Times New Roman" pitchFamily="18" charset="0"/>
                <a:cs typeface="Times New Roman" pitchFamily="18" charset="0"/>
              </a:rPr>
              <a:t>.</a:t>
            </a:r>
          </a:p>
          <a:p>
            <a:pPr lvl="0" fontAlgn="base">
              <a:spcBef>
                <a:spcPct val="0"/>
              </a:spcBef>
              <a:spcAft>
                <a:spcPct val="0"/>
              </a:spcAft>
            </a:pPr>
            <a:endParaRPr lang="en-IE" sz="9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1274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5297324"/>
              </p:ext>
            </p:extLst>
          </p:nvPr>
        </p:nvGraphicFramePr>
        <p:xfrm>
          <a:off x="897709" y="548680"/>
          <a:ext cx="7056784" cy="4389120"/>
        </p:xfrm>
        <a:graphic>
          <a:graphicData uri="http://schemas.openxmlformats.org/drawingml/2006/table">
            <a:tbl>
              <a:tblPr firstRow="1" firstCol="1" lastRow="1" lastCol="1" bandRow="1" bandCol="1"/>
              <a:tblGrid>
                <a:gridCol w="1008112"/>
                <a:gridCol w="2088232"/>
                <a:gridCol w="3960440"/>
              </a:tblGrid>
              <a:tr h="1209832">
                <a:tc>
                  <a:txBody>
                    <a:bodyPr/>
                    <a:lstStyle/>
                    <a:p>
                      <a:pPr>
                        <a:spcAft>
                          <a:spcPts val="0"/>
                        </a:spcAft>
                      </a:pPr>
                      <a:r>
                        <a:rPr lang="en-GB" sz="1200" dirty="0">
                          <a:effectLst/>
                          <a:latin typeface="Cambria"/>
                          <a:ea typeface="Times New Roman"/>
                          <a:cs typeface="Times New Roman"/>
                        </a:rPr>
                        <a:t>PATIENTS with history of definite anaphylaxis to Beta Lactams</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spcAft>
                          <a:spcPts val="0"/>
                        </a:spcAft>
                      </a:pPr>
                      <a:r>
                        <a:rPr lang="en-GB" sz="1200" b="1" dirty="0">
                          <a:effectLst/>
                          <a:latin typeface="Cambria"/>
                          <a:ea typeface="Times New Roman"/>
                          <a:cs typeface="Times New Roman"/>
                        </a:rPr>
                        <a:t>Ciprofloxacin </a:t>
                      </a:r>
                      <a:r>
                        <a:rPr lang="en-GB" sz="1200" dirty="0">
                          <a:effectLst/>
                          <a:latin typeface="Cambria"/>
                          <a:ea typeface="Times New Roman"/>
                          <a:cs typeface="Times New Roman"/>
                        </a:rPr>
                        <a:t>10 mg/kg/dose IV 12 hourly </a:t>
                      </a:r>
                      <a:endParaRPr lang="en-IE" sz="1200" dirty="0">
                        <a:effectLst/>
                        <a:latin typeface="Arial"/>
                        <a:ea typeface="Times New Roman"/>
                        <a:cs typeface="Times New Roman"/>
                      </a:endParaRPr>
                    </a:p>
                    <a:p>
                      <a:pPr>
                        <a:spcAft>
                          <a:spcPts val="0"/>
                        </a:spcAft>
                      </a:pPr>
                      <a:r>
                        <a:rPr lang="en-GB" sz="1200" b="1" dirty="0">
                          <a:effectLst/>
                          <a:latin typeface="Cambria"/>
                          <a:ea typeface="Times New Roman"/>
                          <a:cs typeface="Times New Roman"/>
                        </a:rPr>
                        <a:t>AND</a:t>
                      </a:r>
                      <a:endParaRPr lang="en-IE" sz="1200" dirty="0">
                        <a:effectLst/>
                        <a:latin typeface="Arial"/>
                        <a:ea typeface="Times New Roman"/>
                        <a:cs typeface="Times New Roman"/>
                      </a:endParaRPr>
                    </a:p>
                    <a:p>
                      <a:pPr>
                        <a:spcAft>
                          <a:spcPts val="0"/>
                        </a:spcAft>
                      </a:pPr>
                      <a:r>
                        <a:rPr lang="en-GB" sz="1200" b="1" dirty="0">
                          <a:effectLst/>
                          <a:latin typeface="Cambria"/>
                          <a:ea typeface="Times New Roman"/>
                          <a:cs typeface="Times New Roman"/>
                        </a:rPr>
                        <a:t>Metronidazole </a:t>
                      </a:r>
                      <a:r>
                        <a:rPr lang="en-GB" sz="1200" dirty="0">
                          <a:effectLst/>
                          <a:latin typeface="Cambria"/>
                          <a:ea typeface="Times New Roman"/>
                          <a:cs typeface="Times New Roman"/>
                        </a:rPr>
                        <a:t>7.5mg/kg/dose IV 8 hourly </a:t>
                      </a:r>
                      <a:endParaRPr lang="en-IE" sz="1200" dirty="0">
                        <a:effectLst/>
                        <a:latin typeface="Arial"/>
                        <a:ea typeface="Times New Roman"/>
                        <a:cs typeface="Times New Roman"/>
                      </a:endParaRPr>
                    </a:p>
                    <a:p>
                      <a:pPr>
                        <a:spcAft>
                          <a:spcPts val="0"/>
                        </a:spcAft>
                      </a:pPr>
                      <a:r>
                        <a:rPr lang="en-GB" sz="1200" b="1" dirty="0">
                          <a:effectLst/>
                          <a:latin typeface="Cambria"/>
                          <a:ea typeface="Times New Roman"/>
                          <a:cs typeface="Times New Roman"/>
                        </a:rPr>
                        <a:t>AND</a:t>
                      </a:r>
                      <a:endParaRPr lang="en-IE" sz="1200" dirty="0">
                        <a:effectLst/>
                        <a:latin typeface="Arial"/>
                        <a:ea typeface="Times New Roman"/>
                        <a:cs typeface="Times New Roman"/>
                      </a:endParaRPr>
                    </a:p>
                    <a:p>
                      <a:pPr>
                        <a:spcAft>
                          <a:spcPts val="0"/>
                        </a:spcAft>
                      </a:pPr>
                      <a:r>
                        <a:rPr lang="en-GB" sz="1200" b="1" dirty="0" err="1">
                          <a:effectLst/>
                          <a:latin typeface="Cambria"/>
                          <a:ea typeface="Times New Roman"/>
                          <a:cs typeface="Times New Roman"/>
                        </a:rPr>
                        <a:t>Amikacin</a:t>
                      </a:r>
                      <a:r>
                        <a:rPr lang="en-GB" sz="1200" b="1" dirty="0">
                          <a:effectLst/>
                          <a:latin typeface="Cambria"/>
                          <a:ea typeface="Times New Roman"/>
                          <a:cs typeface="Times New Roman"/>
                        </a:rPr>
                        <a:t> </a:t>
                      </a:r>
                      <a:r>
                        <a:rPr lang="en-GB" sz="1200" dirty="0">
                          <a:effectLst/>
                          <a:latin typeface="Cambria"/>
                          <a:ea typeface="Times New Roman"/>
                          <a:cs typeface="Times New Roman"/>
                        </a:rPr>
                        <a:t>dose as above</a:t>
                      </a:r>
                      <a:r>
                        <a:rPr lang="en-GB" sz="1200" b="1"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b="1" dirty="0">
                          <a:effectLst/>
                          <a:latin typeface="Cambria"/>
                          <a:ea typeface="Times New Roman"/>
                          <a:cs typeface="Times New Roman"/>
                        </a:rPr>
                        <a:t>AND </a:t>
                      </a:r>
                      <a:endParaRPr lang="en-IE" sz="1200" dirty="0">
                        <a:effectLst/>
                        <a:latin typeface="Arial"/>
                        <a:ea typeface="Times New Roman"/>
                        <a:cs typeface="Times New Roman"/>
                      </a:endParaRPr>
                    </a:p>
                    <a:p>
                      <a:pPr>
                        <a:spcAft>
                          <a:spcPts val="0"/>
                        </a:spcAft>
                      </a:pPr>
                      <a:r>
                        <a:rPr lang="en-GB" sz="1200" b="1" dirty="0" err="1">
                          <a:effectLst/>
                          <a:latin typeface="Cambria"/>
                          <a:ea typeface="Times New Roman"/>
                          <a:cs typeface="Times New Roman"/>
                        </a:rPr>
                        <a:t>Vancomycin</a:t>
                      </a:r>
                      <a:r>
                        <a:rPr lang="en-GB" sz="1200" b="1" dirty="0">
                          <a:effectLst/>
                          <a:latin typeface="Cambria"/>
                          <a:ea typeface="Times New Roman"/>
                          <a:cs typeface="Times New Roman"/>
                        </a:rPr>
                        <a:t> </a:t>
                      </a:r>
                      <a:r>
                        <a:rPr lang="en-GB" sz="1200" dirty="0">
                          <a:effectLst/>
                          <a:latin typeface="Cambria"/>
                          <a:ea typeface="Times New Roman"/>
                          <a:cs typeface="Times New Roman"/>
                        </a:rPr>
                        <a:t>dose as above</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spcAft>
                          <a:spcPts val="0"/>
                        </a:spcAft>
                      </a:pPr>
                      <a:r>
                        <a:rPr lang="en-GB" sz="1200" dirty="0">
                          <a:effectLst/>
                          <a:latin typeface="Cambria"/>
                          <a:ea typeface="Times New Roman"/>
                          <a:cs typeface="Times New Roman"/>
                        </a:rPr>
                        <a:t>Adjust ciprofloxacin doses for renal impairment. Max single dose: 400mg</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Metronidazole max single dose: 500mg.</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1881960">
                <a:tc>
                  <a:txBody>
                    <a:bodyPr/>
                    <a:lstStyle/>
                    <a:p>
                      <a:pPr>
                        <a:spcAft>
                          <a:spcPts val="0"/>
                        </a:spcAft>
                      </a:pPr>
                      <a:r>
                        <a:rPr lang="en-GB" sz="1200" dirty="0">
                          <a:effectLst/>
                          <a:latin typeface="Cambria"/>
                          <a:ea typeface="Times New Roman"/>
                          <a:cs typeface="Times New Roman"/>
                        </a:rPr>
                        <a:t>PATIENTS deteriorating despite the above treatment where you suspect or confirm resistant gram negative bacteria.</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200" b="1" dirty="0">
                          <a:effectLst/>
                          <a:latin typeface="Cambria"/>
                          <a:ea typeface="Times New Roman"/>
                          <a:cs typeface="Times New Roman"/>
                        </a:rPr>
                        <a:t>CEFOSO (</a:t>
                      </a:r>
                      <a:r>
                        <a:rPr lang="en-GB" sz="1200" b="1" dirty="0" err="1">
                          <a:effectLst/>
                          <a:latin typeface="Cambria"/>
                          <a:ea typeface="Times New Roman"/>
                          <a:cs typeface="Times New Roman"/>
                        </a:rPr>
                        <a:t>cefoperizone</a:t>
                      </a:r>
                      <a:r>
                        <a:rPr lang="en-GB" sz="1200" b="1" dirty="0">
                          <a:effectLst/>
                          <a:latin typeface="Cambria"/>
                          <a:ea typeface="Times New Roman"/>
                          <a:cs typeface="Times New Roman"/>
                        </a:rPr>
                        <a:t> and </a:t>
                      </a:r>
                      <a:r>
                        <a:rPr lang="en-GB" sz="1200" b="1" dirty="0" err="1">
                          <a:effectLst/>
                          <a:latin typeface="Cambria"/>
                          <a:ea typeface="Times New Roman"/>
                          <a:cs typeface="Times New Roman"/>
                        </a:rPr>
                        <a:t>sulbactam</a:t>
                      </a:r>
                      <a:r>
                        <a:rPr lang="en-GB" sz="1200" b="1" dirty="0">
                          <a:effectLst/>
                          <a:latin typeface="Cambria"/>
                          <a:ea typeface="Times New Roman"/>
                          <a:cs typeface="Times New Roman"/>
                        </a:rPr>
                        <a:t> 1g+1g)</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Doses are expressed in terms of </a:t>
                      </a:r>
                      <a:r>
                        <a:rPr lang="en-GB" sz="1200" dirty="0" err="1">
                          <a:effectLst/>
                          <a:latin typeface="Cambria"/>
                          <a:ea typeface="Times New Roman"/>
                          <a:cs typeface="Times New Roman"/>
                        </a:rPr>
                        <a:t>cefoperazone</a:t>
                      </a:r>
                      <a:r>
                        <a:rPr lang="en-GB" sz="1200" dirty="0">
                          <a:effectLst/>
                          <a:latin typeface="Cambria"/>
                          <a:ea typeface="Times New Roman"/>
                          <a:cs typeface="Times New Roman"/>
                        </a:rPr>
                        <a:t>. </a:t>
                      </a:r>
                      <a:br>
                        <a:rPr lang="en-GB" sz="1200" dirty="0">
                          <a:effectLst/>
                          <a:latin typeface="Cambria"/>
                          <a:ea typeface="Times New Roman"/>
                          <a:cs typeface="Times New Roman"/>
                        </a:rPr>
                      </a:br>
                      <a:r>
                        <a:rPr lang="en-GB" sz="1200" dirty="0">
                          <a:effectLst/>
                          <a:latin typeface="Cambria"/>
                          <a:ea typeface="Times New Roman"/>
                          <a:cs typeface="Times New Roman"/>
                        </a:rPr>
                        <a:t>20-40 mg/kg/day, given in equally divided doses every 6-12 hours.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r>
                      <a:br>
                        <a:rPr lang="en-GB" sz="1200" dirty="0">
                          <a:effectLst/>
                          <a:latin typeface="Cambria"/>
                          <a:ea typeface="Times New Roman"/>
                          <a:cs typeface="Times New Roman"/>
                        </a:rPr>
                      </a:br>
                      <a:r>
                        <a:rPr lang="en-GB" sz="1200" dirty="0">
                          <a:effectLst/>
                          <a:latin typeface="Cambria"/>
                          <a:ea typeface="Times New Roman"/>
                          <a:cs typeface="Times New Roman"/>
                        </a:rPr>
                        <a:t>For serious infections: Up to 160 mg/kg/day, given in 2-4 equally divided doses may be used.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r>
                      <a:br>
                        <a:rPr lang="en-GB" sz="1200" dirty="0">
                          <a:effectLst/>
                          <a:latin typeface="Cambria"/>
                          <a:ea typeface="Times New Roman"/>
                          <a:cs typeface="Times New Roman"/>
                        </a:rPr>
                      </a:br>
                      <a:r>
                        <a:rPr lang="en-GB" sz="1200" dirty="0">
                          <a:effectLst/>
                          <a:latin typeface="Cambria"/>
                          <a:ea typeface="Times New Roman"/>
                          <a:cs typeface="Times New Roman"/>
                        </a:rPr>
                        <a:t>Max dose of </a:t>
                      </a:r>
                      <a:r>
                        <a:rPr lang="en-GB" sz="1200" dirty="0" err="1">
                          <a:effectLst/>
                          <a:latin typeface="Cambria"/>
                          <a:ea typeface="Times New Roman"/>
                          <a:cs typeface="Times New Roman"/>
                        </a:rPr>
                        <a:t>sulbactam</a:t>
                      </a:r>
                      <a:r>
                        <a:rPr lang="en-GB" sz="1200" dirty="0">
                          <a:effectLst/>
                          <a:latin typeface="Cambria"/>
                          <a:ea typeface="Times New Roman"/>
                          <a:cs typeface="Times New Roman"/>
                        </a:rPr>
                        <a:t>: 80 mg/kg/day</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200" dirty="0">
                          <a:effectLst/>
                          <a:latin typeface="Cambria"/>
                          <a:ea typeface="Times New Roman"/>
                          <a:cs typeface="Times New Roman"/>
                        </a:rPr>
                        <a:t>May cause pseudomembranous colitis.</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Renal impairment: Dose adjustments may be needed.</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Reconstitution: sterile water for injection/normal saline/ 5% dextrose in water, and then diluted to 20 ml using the same diluent followed by admin over 15-60 minutes. </a:t>
                      </a:r>
                      <a:endParaRPr lang="en-IE" sz="1200" dirty="0">
                        <a:effectLst/>
                        <a:latin typeface="Arial"/>
                        <a:ea typeface="Times New Roman"/>
                        <a:cs typeface="Times New Roman"/>
                      </a:endParaRPr>
                    </a:p>
                  </a:txBody>
                  <a:tcPr marL="31430" marR="3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3" name="Rectangle 2"/>
          <p:cNvSpPr/>
          <p:nvPr/>
        </p:nvSpPr>
        <p:spPr>
          <a:xfrm>
            <a:off x="897709" y="5078187"/>
            <a:ext cx="7344816" cy="1261884"/>
          </a:xfrm>
          <a:prstGeom prst="rect">
            <a:avLst/>
          </a:prstGeom>
        </p:spPr>
        <p:txBody>
          <a:bodyPr wrap="square">
            <a:spAutoFit/>
          </a:bodyPr>
          <a:lstStyle/>
          <a:p>
            <a:r>
              <a:rPr lang="en-GB" sz="1400" dirty="0"/>
              <a:t>In </a:t>
            </a:r>
            <a:r>
              <a:rPr lang="en-GB" sz="1200" dirty="0"/>
              <a:t>an effort to </a:t>
            </a:r>
            <a:r>
              <a:rPr lang="en-GB" sz="1200" u="sng" dirty="0"/>
              <a:t>avoid or minimize aminoglycoside-induced hearing loss,</a:t>
            </a:r>
            <a:r>
              <a:rPr lang="en-GB" sz="1200" dirty="0"/>
              <a:t> patients with known, significant, pre-existing </a:t>
            </a:r>
            <a:r>
              <a:rPr lang="en-GB" sz="1200" b="1" dirty="0"/>
              <a:t>hearing loss</a:t>
            </a:r>
            <a:r>
              <a:rPr lang="en-GB" sz="1200" dirty="0"/>
              <a:t> (</a:t>
            </a:r>
            <a:r>
              <a:rPr lang="en-GB" sz="1200" dirty="0" err="1"/>
              <a:t>sensorineural</a:t>
            </a:r>
            <a:r>
              <a:rPr lang="en-GB" sz="1200" dirty="0"/>
              <a:t> hearing loss ≥ 30dBHL at one or more frequencies between 250Hz-4000Hz) or </a:t>
            </a:r>
            <a:r>
              <a:rPr lang="en-GB" sz="1200" b="1" dirty="0"/>
              <a:t>renal impairment</a:t>
            </a:r>
            <a:r>
              <a:rPr lang="en-GB" sz="1200" dirty="0"/>
              <a:t> (i.e. GFR ≤ 60mL/min/1.73m</a:t>
            </a:r>
            <a:r>
              <a:rPr lang="en-GB" sz="1200" baseline="30000" dirty="0"/>
              <a:t>2</a:t>
            </a:r>
            <a:r>
              <a:rPr lang="en-GB" sz="1200" dirty="0"/>
              <a:t>, serum </a:t>
            </a:r>
            <a:r>
              <a:rPr lang="en-GB" sz="1200" dirty="0" err="1"/>
              <a:t>creatinine</a:t>
            </a:r>
            <a:r>
              <a:rPr lang="en-GB" sz="1200" dirty="0"/>
              <a:t> 1.5 times upper limit of normal for age, or</a:t>
            </a:r>
            <a:r>
              <a:rPr lang="en-GB" sz="1200" b="1" dirty="0"/>
              <a:t> </a:t>
            </a:r>
            <a:r>
              <a:rPr lang="en-GB" sz="1200" b="1" dirty="0" err="1"/>
              <a:t>Hepatoblastoma</a:t>
            </a:r>
            <a:r>
              <a:rPr lang="en-GB" sz="1200" b="1" dirty="0"/>
              <a:t> protocol-directed chemotherapy</a:t>
            </a:r>
            <a:r>
              <a:rPr lang="en-GB" sz="1200" dirty="0"/>
              <a:t> and no significant beta lactam allergy should receive single agent </a:t>
            </a:r>
            <a:r>
              <a:rPr lang="en-GB" sz="1200" dirty="0" err="1"/>
              <a:t>Ceftazidime</a:t>
            </a:r>
            <a:r>
              <a:rPr lang="en-GB" sz="1200" dirty="0"/>
              <a:t> only (with the addition of oral Metronidazole if anaerobic infection suspected) rather than gentamicin.  Similar patients </a:t>
            </a:r>
            <a:r>
              <a:rPr lang="en-GB" sz="1200" b="1" dirty="0"/>
              <a:t>with</a:t>
            </a:r>
            <a:r>
              <a:rPr lang="en-GB" sz="1200" dirty="0"/>
              <a:t> significant beta lactam allergy may receive one dose of aminoglycoside</a:t>
            </a:r>
            <a:r>
              <a:rPr lang="en-GB" sz="1400" dirty="0"/>
              <a:t>. </a:t>
            </a:r>
            <a:endParaRPr lang="en-IE" sz="1400" dirty="0"/>
          </a:p>
        </p:txBody>
      </p:sp>
    </p:spTree>
    <p:extLst>
      <p:ext uri="{BB962C8B-B14F-4D97-AF65-F5344CB8AC3E}">
        <p14:creationId xmlns:p14="http://schemas.microsoft.com/office/powerpoint/2010/main" val="2661288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IE" sz="3200" b="1" dirty="0"/>
              <a:t>The Golden Hour for Fever and Neutropenia</a:t>
            </a:r>
          </a:p>
        </p:txBody>
      </p:sp>
      <p:sp>
        <p:nvSpPr>
          <p:cNvPr id="5" name="Content Placeholder 4"/>
          <p:cNvSpPr>
            <a:spLocks noGrp="1"/>
          </p:cNvSpPr>
          <p:nvPr>
            <p:ph idx="1"/>
          </p:nvPr>
        </p:nvSpPr>
        <p:spPr>
          <a:solidFill>
            <a:schemeClr val="accent6"/>
          </a:solidFill>
        </p:spPr>
        <p:txBody>
          <a:bodyPr/>
          <a:lstStyle/>
          <a:p>
            <a:pPr marL="0" indent="0">
              <a:buNone/>
            </a:pP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97863"/>
            <a:ext cx="7355160" cy="5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673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IE" dirty="0" smtClean="0"/>
              <a:t>Management of Pain</a:t>
            </a:r>
            <a:endParaRPr lang="en-IE"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35362"/>
            <a:ext cx="6895561" cy="484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74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bg1">
              <a:lumMod val="95000"/>
            </a:schemeClr>
          </a:solidFill>
        </p:spPr>
        <p:txBody>
          <a:bodyPr/>
          <a:lstStyle/>
          <a:p>
            <a:r>
              <a:rPr lang="en-IE" dirty="0" smtClean="0"/>
              <a:t>Non Opioids- Step 1</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3848899"/>
              </p:ext>
            </p:extLst>
          </p:nvPr>
        </p:nvGraphicFramePr>
        <p:xfrm>
          <a:off x="539553" y="1124744"/>
          <a:ext cx="8136903" cy="5256584"/>
        </p:xfrm>
        <a:graphic>
          <a:graphicData uri="http://schemas.openxmlformats.org/drawingml/2006/table">
            <a:tbl>
              <a:tblPr/>
              <a:tblGrid>
                <a:gridCol w="1921033"/>
                <a:gridCol w="1566659"/>
                <a:gridCol w="572617"/>
                <a:gridCol w="1210531"/>
                <a:gridCol w="2866063"/>
              </a:tblGrid>
              <a:tr h="300376">
                <a:tc>
                  <a:txBody>
                    <a:bodyPr/>
                    <a:lstStyle/>
                    <a:p>
                      <a:pPr>
                        <a:spcAft>
                          <a:spcPts val="0"/>
                        </a:spcAft>
                      </a:pPr>
                      <a:r>
                        <a:rPr lang="en-GB" sz="1100" dirty="0">
                          <a:effectLst/>
                          <a:latin typeface="Cambria"/>
                          <a:ea typeface="Times New Roman"/>
                          <a:cs typeface="Times New Roman"/>
                        </a:rPr>
                        <a:t>Drug</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100" dirty="0">
                          <a:effectLst/>
                          <a:latin typeface="Cambria"/>
                          <a:ea typeface="Times New Roman"/>
                          <a:cs typeface="Times New Roman"/>
                        </a:rPr>
                        <a:t>Single dose for child &gt;1month</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100" dirty="0">
                          <a:effectLst/>
                          <a:latin typeface="Cambria"/>
                          <a:ea typeface="Times New Roman"/>
                          <a:cs typeface="Times New Roman"/>
                        </a:rPr>
                        <a:t>Freq.</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100" dirty="0">
                          <a:effectLst/>
                          <a:latin typeface="Cambria"/>
                          <a:ea typeface="Times New Roman"/>
                          <a:cs typeface="Times New Roman"/>
                        </a:rPr>
                        <a:t>Forms available</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fr-FR" sz="1100" dirty="0">
                          <a:effectLst/>
                          <a:latin typeface="Cambria"/>
                          <a:ea typeface="Times New Roman"/>
                          <a:cs typeface="Times New Roman"/>
                        </a:rPr>
                        <a:t>Comment</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02634">
                <a:tc>
                  <a:txBody>
                    <a:bodyPr/>
                    <a:lstStyle/>
                    <a:p>
                      <a:pPr>
                        <a:spcAft>
                          <a:spcPts val="0"/>
                        </a:spcAft>
                      </a:pPr>
                      <a:r>
                        <a:rPr lang="fr-FR" sz="1100" dirty="0" err="1">
                          <a:effectLst/>
                          <a:latin typeface="Cambria"/>
                          <a:ea typeface="Times New Roman"/>
                          <a:cs typeface="Times New Roman"/>
                        </a:rPr>
                        <a:t>Paracetamol</a:t>
                      </a:r>
                      <a:endParaRPr lang="en-IE" sz="1100" dirty="0">
                        <a:effectLst/>
                        <a:latin typeface="Arial"/>
                        <a:ea typeface="Times New Roman"/>
                        <a:cs typeface="Times New Roman"/>
                      </a:endParaRPr>
                    </a:p>
                    <a:p>
                      <a:pPr>
                        <a:spcAft>
                          <a:spcPts val="0"/>
                        </a:spcAft>
                      </a:pPr>
                      <a:r>
                        <a:rPr lang="fr-FR" sz="1100" dirty="0">
                          <a:effectLst/>
                          <a:latin typeface="Cambria"/>
                          <a:ea typeface="Times New Roman"/>
                          <a:cs typeface="Times New Roman"/>
                        </a:rPr>
                        <a:t>(</a:t>
                      </a:r>
                      <a:r>
                        <a:rPr lang="fr-FR" sz="1100" dirty="0" err="1">
                          <a:effectLst/>
                          <a:latin typeface="Cambria"/>
                          <a:ea typeface="Times New Roman"/>
                          <a:cs typeface="Times New Roman"/>
                        </a:rPr>
                        <a:t>Calpol</a:t>
                      </a:r>
                      <a:r>
                        <a:rPr lang="fr-FR" sz="1100" dirty="0">
                          <a:effectLst/>
                          <a:latin typeface="Cambria"/>
                          <a:ea typeface="Times New Roman"/>
                          <a:cs typeface="Times New Roman"/>
                        </a:rPr>
                        <a:t>/</a:t>
                      </a:r>
                      <a:r>
                        <a:rPr lang="fr-FR" sz="1100" dirty="0" err="1">
                          <a:effectLst/>
                          <a:latin typeface="Cambria"/>
                          <a:ea typeface="Times New Roman"/>
                          <a:cs typeface="Times New Roman"/>
                        </a:rPr>
                        <a:t>Panadol</a:t>
                      </a:r>
                      <a:r>
                        <a:rPr lang="fr-FR" sz="1100" dirty="0">
                          <a:effectLst/>
                          <a:latin typeface="Cambria"/>
                          <a:ea typeface="Times New Roman"/>
                          <a:cs typeface="Times New Roman"/>
                        </a:rPr>
                        <a:t>)</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10–15mg/kg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or</a:t>
                      </a:r>
                      <a:endParaRPr lang="en-IE" sz="1100" dirty="0">
                        <a:effectLst/>
                        <a:latin typeface="Arial"/>
                        <a:ea typeface="Times New Roman"/>
                        <a:cs typeface="Times New Roman"/>
                      </a:endParaRPr>
                    </a:p>
                    <a:p>
                      <a:pPr algn="ct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20mg/kg PR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or</a:t>
                      </a:r>
                      <a:endParaRPr lang="en-IE" sz="1100" dirty="0">
                        <a:effectLst/>
                        <a:latin typeface="Arial"/>
                        <a:ea typeface="Times New Roman"/>
                        <a:cs typeface="Times New Roman"/>
                      </a:endParaRPr>
                    </a:p>
                    <a:p>
                      <a:pPr>
                        <a:spcAft>
                          <a:spcPts val="0"/>
                        </a:spcAft>
                        <a:tabLst>
                          <a:tab pos="2637155" algn="ctr"/>
                          <a:tab pos="5274310" algn="r"/>
                          <a:tab pos="457200" algn="l"/>
                        </a:tabLs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3–12mth:    60mg – 120mg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1– 5yrs:     120mg – 250mg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6–12yrs:     250mg – 500mg PO</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12–Adult:   500mg – 1g PO</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4– 6hrly</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Tablets 500mg</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Liquid 120mg/5ml</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250mg/5ml</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Maximum:</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60mg/kg/day</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or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4g/day whichever is lower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01881">
                <a:tc>
                  <a:txBody>
                    <a:bodyPr/>
                    <a:lstStyle/>
                    <a:p>
                      <a:pPr marL="822960" indent="-822960" algn="l">
                        <a:spcAft>
                          <a:spcPts val="0"/>
                        </a:spcAft>
                      </a:pPr>
                      <a:r>
                        <a:rPr lang="fr-FR" sz="1100" b="1" u="sng">
                          <a:effectLst/>
                          <a:latin typeface="Cambria"/>
                          <a:ea typeface="Times New Roman"/>
                          <a:cs typeface="Times New Roman"/>
                        </a:rPr>
                        <a:t>Ibuprofen</a:t>
                      </a:r>
                      <a:endParaRPr lang="en-IE" sz="1100" b="1" u="sng">
                        <a:effectLst/>
                        <a:latin typeface="Arial"/>
                        <a:ea typeface="Times New Roman"/>
                        <a:cs typeface="Times New Roman"/>
                      </a:endParaRPr>
                    </a:p>
                    <a:p>
                      <a:pPr>
                        <a:spcAft>
                          <a:spcPts val="0"/>
                        </a:spcAft>
                      </a:pPr>
                      <a:r>
                        <a:rPr lang="fr-FR" sz="1100">
                          <a:effectLst/>
                          <a:latin typeface="Cambria"/>
                          <a:ea typeface="Times New Roman"/>
                          <a:cs typeface="Times New Roman"/>
                        </a:rPr>
                        <a:t>(Brufen/Nurofen)</a:t>
                      </a:r>
                      <a:endParaRPr lang="en-IE" sz="1100">
                        <a:effectLst/>
                        <a:latin typeface="Arial"/>
                        <a:ea typeface="Times New Roman"/>
                        <a:cs typeface="Times New Roman"/>
                      </a:endParaRPr>
                    </a:p>
                    <a:p>
                      <a:pPr>
                        <a:spcAft>
                          <a:spcPts val="0"/>
                        </a:spcAft>
                      </a:pPr>
                      <a:r>
                        <a:rPr lang="fr-FR" sz="1100">
                          <a:effectLst/>
                          <a:latin typeface="Cambria"/>
                          <a:ea typeface="Times New Roman"/>
                          <a:cs typeface="Times New Roman"/>
                        </a:rPr>
                        <a:t> </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a:effectLst/>
                          <a:latin typeface="Cambria"/>
                          <a:ea typeface="Times New Roman"/>
                          <a:cs typeface="Times New Roman"/>
                        </a:rPr>
                        <a:t>5mg/kg PO</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or</a:t>
                      </a:r>
                      <a:endParaRPr lang="en-IE" sz="1100">
                        <a:effectLst/>
                        <a:latin typeface="Arial"/>
                        <a:ea typeface="Times New Roman"/>
                        <a:cs typeface="Times New Roman"/>
                      </a:endParaRPr>
                    </a:p>
                    <a:p>
                      <a:pPr algn="ctr">
                        <a:spcAft>
                          <a:spcPts val="0"/>
                        </a:spcAft>
                      </a:pPr>
                      <a:r>
                        <a:rPr lang="en-GB" sz="1100">
                          <a:effectLst/>
                          <a:latin typeface="Cambria"/>
                          <a:ea typeface="Times New Roman"/>
                          <a:cs typeface="Times New Roman"/>
                        </a:rPr>
                        <a:t> </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1– 2yrs:      50mg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3– 7yrs:      100mg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8–12yrs:     200mg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&gt;12yrs:       200 – 600mg</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 </a:t>
                      </a:r>
                      <a:endParaRPr lang="en-IE" sz="1100">
                        <a:effectLst/>
                        <a:latin typeface="Arial"/>
                        <a:ea typeface="Times New Roman"/>
                        <a:cs typeface="Times New Roman"/>
                      </a:endParaRPr>
                    </a:p>
                    <a:p>
                      <a:pPr>
                        <a:spcAft>
                          <a:spcPts val="0"/>
                        </a:spcAft>
                      </a:pPr>
                      <a:r>
                        <a:rPr lang="en-GB" sz="1100">
                          <a:effectLst/>
                          <a:latin typeface="Cambria"/>
                          <a:ea typeface="Times New Roman"/>
                          <a:cs typeface="Times New Roman"/>
                        </a:rPr>
                        <a:t> </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 8hrly</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Tablets:</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200mg, 400mg</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600mg,800mg retard</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Liquid 100mg in 5ml</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fr-FR" sz="1100" dirty="0">
                          <a:effectLst/>
                          <a:latin typeface="Cambria"/>
                          <a:ea typeface="Times New Roman"/>
                          <a:cs typeface="Times New Roman"/>
                        </a:rPr>
                        <a:t>Granules 600mg sachet</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Maximum:</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2.4g daily or 20-30mg/kg which ever is lower.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897944">
                <a:tc>
                  <a:txBody>
                    <a:bodyPr/>
                    <a:lstStyle/>
                    <a:p>
                      <a:pPr marL="822960" indent="-822960" algn="l">
                        <a:spcAft>
                          <a:spcPts val="0"/>
                        </a:spcAft>
                      </a:pPr>
                      <a:r>
                        <a:rPr lang="en-GB" sz="1100" b="1" u="sng">
                          <a:effectLst/>
                          <a:latin typeface="Cambria"/>
                          <a:ea typeface="Times New Roman"/>
                          <a:cs typeface="Times New Roman"/>
                        </a:rPr>
                        <a:t>Diclofenac</a:t>
                      </a:r>
                      <a:endParaRPr lang="en-IE" sz="1100" b="1" u="sng">
                        <a:effectLst/>
                        <a:latin typeface="Arial"/>
                        <a:ea typeface="Times New Roman"/>
                        <a:cs typeface="Times New Roman"/>
                      </a:endParaRPr>
                    </a:p>
                    <a:p>
                      <a:pPr>
                        <a:spcAft>
                          <a:spcPts val="0"/>
                        </a:spcAft>
                      </a:pPr>
                      <a:r>
                        <a:rPr lang="en-GB" sz="1100">
                          <a:effectLst/>
                          <a:latin typeface="Cambria"/>
                          <a:ea typeface="Times New Roman"/>
                          <a:cs typeface="Times New Roman"/>
                        </a:rPr>
                        <a:t>(Voltarol/Difene)</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300microgs – 1mg/kg PO/PR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a:effectLst/>
                          <a:latin typeface="Cambria"/>
                          <a:ea typeface="Times New Roman"/>
                          <a:cs typeface="Times New Roman"/>
                        </a:rPr>
                        <a:t>8hrly</a:t>
                      </a:r>
                      <a:endParaRPr lang="en-IE" sz="110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Tablets </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25mg, 50mg</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100" dirty="0">
                          <a:effectLst/>
                          <a:latin typeface="Cambria"/>
                          <a:ea typeface="Times New Roman"/>
                          <a:cs typeface="Times New Roman"/>
                        </a:rPr>
                        <a:t>Not recommended for children less than 6 months.</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Maximum dose: 3mg/kg/day or 150mg which ever is lower</a:t>
                      </a:r>
                      <a:endParaRPr lang="en-IE" sz="1100" dirty="0">
                        <a:effectLst/>
                        <a:latin typeface="Arial"/>
                        <a:ea typeface="Times New Roman"/>
                        <a:cs typeface="Times New Roman"/>
                      </a:endParaRPr>
                    </a:p>
                    <a:p>
                      <a:pPr>
                        <a:spcAft>
                          <a:spcPts val="0"/>
                        </a:spcAft>
                      </a:pPr>
                      <a:r>
                        <a:rPr lang="en-GB" sz="1100" dirty="0">
                          <a:effectLst/>
                          <a:latin typeface="Cambria"/>
                          <a:ea typeface="Times New Roman"/>
                          <a:cs typeface="Times New Roman"/>
                        </a:rPr>
                        <a:t> </a:t>
                      </a:r>
                      <a:endParaRPr lang="en-IE" sz="11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6" name="Rectangle 5"/>
          <p:cNvSpPr/>
          <p:nvPr/>
        </p:nvSpPr>
        <p:spPr>
          <a:xfrm>
            <a:off x="539552" y="6380946"/>
            <a:ext cx="8136904" cy="338554"/>
          </a:xfrm>
          <a:prstGeom prst="rect">
            <a:avLst/>
          </a:prstGeom>
        </p:spPr>
        <p:txBody>
          <a:bodyPr wrap="square">
            <a:spAutoFit/>
          </a:bodyPr>
          <a:lstStyle/>
          <a:p>
            <a:r>
              <a:rPr lang="en-GB" sz="1600" b="1" dirty="0" smtClean="0">
                <a:solidFill>
                  <a:srgbClr val="FF0000"/>
                </a:solidFill>
                <a:effectLst/>
                <a:latin typeface="Cambria"/>
                <a:ea typeface="Times New Roman"/>
                <a:cs typeface="Times New Roman"/>
              </a:rPr>
              <a:t>Please do not give suppositories to PAEDIATRIC HAEMATOLOGY/ONCOLOGY patients.</a:t>
            </a:r>
            <a:endParaRPr lang="en-IE" sz="1600" b="1" dirty="0">
              <a:solidFill>
                <a:srgbClr val="FF0000"/>
              </a:solidFill>
            </a:endParaRPr>
          </a:p>
        </p:txBody>
      </p:sp>
    </p:spTree>
    <p:extLst>
      <p:ext uri="{BB962C8B-B14F-4D97-AF65-F5344CB8AC3E}">
        <p14:creationId xmlns:p14="http://schemas.microsoft.com/office/powerpoint/2010/main" val="397852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Cardiac Arrest management</a:t>
            </a:r>
            <a:endParaRPr lang="en-IE" dirty="0"/>
          </a:p>
        </p:txBody>
      </p:sp>
      <p:sp>
        <p:nvSpPr>
          <p:cNvPr id="4" name="Rounded Rectangle 3"/>
          <p:cNvSpPr/>
          <p:nvPr/>
        </p:nvSpPr>
        <p:spPr>
          <a:xfrm>
            <a:off x="2897814" y="1556792"/>
            <a:ext cx="3456384"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600"/>
              </a:spcAft>
            </a:pPr>
            <a:r>
              <a:rPr lang="en-IE" b="1" dirty="0" smtClean="0"/>
              <a:t>Continue CPR </a:t>
            </a:r>
          </a:p>
          <a:p>
            <a:pPr algn="ctr">
              <a:spcAft>
                <a:spcPts val="600"/>
              </a:spcAft>
            </a:pPr>
            <a:r>
              <a:rPr lang="en-IE" b="1" dirty="0" smtClean="0"/>
              <a:t>15 compressions : 2 breaths</a:t>
            </a:r>
            <a:endParaRPr lang="en-IE" b="1" dirty="0"/>
          </a:p>
        </p:txBody>
      </p:sp>
      <p:sp>
        <p:nvSpPr>
          <p:cNvPr id="5" name="Rounded Rectangle 4"/>
          <p:cNvSpPr/>
          <p:nvPr/>
        </p:nvSpPr>
        <p:spPr>
          <a:xfrm>
            <a:off x="2879812" y="2852936"/>
            <a:ext cx="3492388"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600"/>
              </a:spcAft>
            </a:pPr>
            <a:r>
              <a:rPr lang="en-IE" b="1" dirty="0" smtClean="0"/>
              <a:t>Give adrenaline IV asap </a:t>
            </a:r>
          </a:p>
          <a:p>
            <a:pPr algn="ctr"/>
            <a:r>
              <a:rPr lang="en-IE" b="1" dirty="0" smtClean="0"/>
              <a:t>0.1ml/kg 1:10, 000</a:t>
            </a:r>
            <a:endParaRPr lang="en-IE" b="1" dirty="0"/>
          </a:p>
        </p:txBody>
      </p:sp>
      <p:sp>
        <p:nvSpPr>
          <p:cNvPr id="6" name="Rounded Rectangle 5"/>
          <p:cNvSpPr/>
          <p:nvPr/>
        </p:nvSpPr>
        <p:spPr>
          <a:xfrm>
            <a:off x="2897814" y="4149080"/>
            <a:ext cx="3456384"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b="1" dirty="0" smtClean="0"/>
              <a:t>Check pulse every 2 minutes </a:t>
            </a:r>
            <a:endParaRPr lang="en-IE" b="1" dirty="0"/>
          </a:p>
        </p:txBody>
      </p:sp>
      <p:cxnSp>
        <p:nvCxnSpPr>
          <p:cNvPr id="8" name="Straight Arrow Connector 7"/>
          <p:cNvCxnSpPr>
            <a:stCxn id="4" idx="2"/>
            <a:endCxn id="5" idx="0"/>
          </p:cNvCxnSpPr>
          <p:nvPr/>
        </p:nvCxnSpPr>
        <p:spPr>
          <a:xfrm>
            <a:off x="4626006" y="2492896"/>
            <a:ext cx="0" cy="36004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p:cNvCxnSpPr>
            <a:stCxn id="5" idx="2"/>
            <a:endCxn id="6" idx="0"/>
          </p:cNvCxnSpPr>
          <p:nvPr/>
        </p:nvCxnSpPr>
        <p:spPr>
          <a:xfrm>
            <a:off x="4626006" y="3789040"/>
            <a:ext cx="0" cy="36004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6" name="Curved Left Arrow 15"/>
          <p:cNvSpPr/>
          <p:nvPr/>
        </p:nvSpPr>
        <p:spPr>
          <a:xfrm rot="10800000">
            <a:off x="788314" y="1417638"/>
            <a:ext cx="2079028" cy="3456384"/>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a:solidFill>
                <a:schemeClr val="tx1"/>
              </a:solidFill>
            </a:endParaRPr>
          </a:p>
        </p:txBody>
      </p:sp>
      <p:sp>
        <p:nvSpPr>
          <p:cNvPr id="17" name="Curved Left Arrow 16"/>
          <p:cNvSpPr/>
          <p:nvPr/>
        </p:nvSpPr>
        <p:spPr>
          <a:xfrm>
            <a:off x="6381404" y="3068960"/>
            <a:ext cx="2079028" cy="3456384"/>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a:solidFill>
                <a:schemeClr val="tx1"/>
              </a:solidFill>
            </a:endParaRPr>
          </a:p>
        </p:txBody>
      </p:sp>
      <p:sp>
        <p:nvSpPr>
          <p:cNvPr id="18" name="Rounded Rectangle 17"/>
          <p:cNvSpPr/>
          <p:nvPr/>
        </p:nvSpPr>
        <p:spPr>
          <a:xfrm>
            <a:off x="2915816" y="5440362"/>
            <a:ext cx="34563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b="1" dirty="0" smtClean="0"/>
              <a:t>Continue to push adrenaline IV every 4 minutes </a:t>
            </a:r>
            <a:endParaRPr lang="en-IE" b="1" dirty="0"/>
          </a:p>
        </p:txBody>
      </p:sp>
    </p:spTree>
    <p:extLst>
      <p:ext uri="{BB962C8B-B14F-4D97-AF65-F5344CB8AC3E}">
        <p14:creationId xmlns:p14="http://schemas.microsoft.com/office/powerpoint/2010/main" val="114626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Weak Opioid Step 2</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229621"/>
              </p:ext>
            </p:extLst>
          </p:nvPr>
        </p:nvGraphicFramePr>
        <p:xfrm>
          <a:off x="1115616" y="1268760"/>
          <a:ext cx="6457950" cy="3657600"/>
        </p:xfrm>
        <a:graphic>
          <a:graphicData uri="http://schemas.openxmlformats.org/drawingml/2006/table">
            <a:tbl>
              <a:tblPr/>
              <a:tblGrid>
                <a:gridCol w="1350247"/>
                <a:gridCol w="1687967"/>
                <a:gridCol w="900164"/>
                <a:gridCol w="989673"/>
                <a:gridCol w="1529899"/>
              </a:tblGrid>
              <a:tr h="0">
                <a:tc>
                  <a:txBody>
                    <a:bodyPr/>
                    <a:lstStyle/>
                    <a:p>
                      <a:pPr>
                        <a:spcAft>
                          <a:spcPts val="0"/>
                        </a:spcAft>
                      </a:pPr>
                      <a:r>
                        <a:rPr lang="en-GB" sz="1200" b="1" dirty="0">
                          <a:effectLst/>
                          <a:latin typeface="Cambria"/>
                          <a:ea typeface="Times New Roman"/>
                          <a:cs typeface="Times New Roman"/>
                        </a:rPr>
                        <a:t>Drug</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200" b="1" dirty="0">
                          <a:effectLst/>
                          <a:latin typeface="Cambria"/>
                          <a:ea typeface="Times New Roman"/>
                          <a:cs typeface="Times New Roman"/>
                        </a:rPr>
                        <a:t>Single dose for child</a:t>
                      </a:r>
                      <a:endParaRPr lang="en-IE" sz="1200" dirty="0">
                        <a:effectLst/>
                        <a:latin typeface="Arial"/>
                        <a:ea typeface="Times New Roman"/>
                        <a:cs typeface="Times New Roman"/>
                      </a:endParaRPr>
                    </a:p>
                    <a:p>
                      <a:pPr algn="ctr">
                        <a:spcAft>
                          <a:spcPts val="0"/>
                        </a:spcAft>
                      </a:pPr>
                      <a:r>
                        <a:rPr lang="en-GB" sz="1200" b="1" dirty="0">
                          <a:effectLst/>
                          <a:latin typeface="Cambria"/>
                          <a:ea typeface="Times New Roman"/>
                          <a:cs typeface="Times New Roman"/>
                        </a:rPr>
                        <a:t>&gt; 1 month</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914400" indent="-914400">
                        <a:spcAft>
                          <a:spcPts val="0"/>
                        </a:spcAft>
                      </a:pPr>
                      <a:r>
                        <a:rPr lang="en-GB" sz="1200" b="1" u="sng" dirty="0">
                          <a:effectLst/>
                          <a:latin typeface="Cambria"/>
                          <a:ea typeface="Times New Roman"/>
                          <a:cs typeface="Times New Roman"/>
                        </a:rPr>
                        <a:t>Frequency</a:t>
                      </a:r>
                      <a:endParaRPr lang="en-IE" sz="1400" b="1" u="sng"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GB" sz="1200" b="1" dirty="0">
                          <a:effectLst/>
                          <a:latin typeface="Cambria"/>
                          <a:ea typeface="Times New Roman"/>
                          <a:cs typeface="Times New Roman"/>
                        </a:rPr>
                        <a:t>Forms available</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fr-FR" sz="1200" b="1" dirty="0">
                          <a:effectLst/>
                          <a:latin typeface="Cambria"/>
                          <a:ea typeface="Times New Roman"/>
                          <a:cs typeface="Times New Roman"/>
                        </a:rPr>
                        <a:t>Comment</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spcAft>
                          <a:spcPts val="0"/>
                        </a:spcAft>
                        <a:tabLst>
                          <a:tab pos="2637155" algn="ctr"/>
                          <a:tab pos="5274310" algn="r"/>
                        </a:tabLst>
                      </a:pPr>
                      <a:r>
                        <a:rPr lang="fr-FR" sz="1200" b="1" u="sng" dirty="0" err="1">
                          <a:effectLst/>
                          <a:latin typeface="Cambria"/>
                          <a:ea typeface="Times New Roman"/>
                          <a:cs typeface="Times New Roman"/>
                        </a:rPr>
                        <a:t>Codeine</a:t>
                      </a:r>
                      <a:r>
                        <a:rPr lang="fr-FR" sz="1200" b="1" u="sng" dirty="0">
                          <a:effectLst/>
                          <a:latin typeface="Cambria"/>
                          <a:ea typeface="Times New Roman"/>
                          <a:cs typeface="Times New Roman"/>
                        </a:rPr>
                        <a:t> Phosphate</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fr-FR" sz="1200" dirty="0">
                          <a:effectLst/>
                          <a:latin typeface="Cambria"/>
                          <a:ea typeface="Times New Roman"/>
                          <a:cs typeface="Times New Roman"/>
                        </a:rPr>
                        <a:t>0– 12mth: 0.5mg/kg/dose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&gt;12mth:0.5–1mg/kg/dose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&gt;12yrs:  30–60mg/dose</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effectLst/>
                          <a:latin typeface="Cambria"/>
                          <a:ea typeface="Times New Roman"/>
                          <a:cs typeface="Times New Roman"/>
                        </a:rPr>
                        <a:t>4– 6hrly</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de-DE" sz="1200" dirty="0">
                          <a:effectLst/>
                          <a:latin typeface="Cambria"/>
                          <a:ea typeface="Times New Roman"/>
                          <a:cs typeface="Times New Roman"/>
                        </a:rPr>
                        <a:t>Codeine Linctus 15mg/5ml</a:t>
                      </a:r>
                      <a:endParaRPr lang="en-IE" sz="1200" dirty="0">
                        <a:effectLst/>
                        <a:latin typeface="Arial"/>
                        <a:ea typeface="Times New Roman"/>
                        <a:cs typeface="Times New Roman"/>
                      </a:endParaRPr>
                    </a:p>
                    <a:p>
                      <a:pPr>
                        <a:spcAft>
                          <a:spcPts val="0"/>
                        </a:spcAft>
                      </a:pPr>
                      <a:r>
                        <a:rPr lang="de-DE"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de-DE" sz="1200" dirty="0">
                          <a:effectLst/>
                          <a:latin typeface="Cambria"/>
                          <a:ea typeface="Times New Roman"/>
                          <a:cs typeface="Times New Roman"/>
                        </a:rPr>
                        <a:t>Codeine phosphate tabs</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a:t>
                      </a:r>
                      <a:r>
                        <a:rPr lang="en-GB" sz="1200" dirty="0" err="1">
                          <a:effectLst/>
                          <a:latin typeface="Cambria"/>
                          <a:ea typeface="Times New Roman"/>
                          <a:cs typeface="Times New Roman"/>
                        </a:rPr>
                        <a:t>Codant</a:t>
                      </a:r>
                      <a:r>
                        <a:rPr lang="en-GB" sz="1200" dirty="0">
                          <a:effectLst/>
                          <a:latin typeface="Cambria"/>
                          <a:ea typeface="Times New Roman"/>
                          <a:cs typeface="Times New Roman"/>
                        </a:rPr>
                        <a:t>) 30mgs</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a:effectLst/>
                          <a:latin typeface="Cambria"/>
                          <a:ea typeface="Times New Roman"/>
                          <a:cs typeface="Times New Roman"/>
                        </a:rPr>
                        <a:t>Maximum dose:</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240mg daily or 60mg per dose.</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 </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 </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spcAft>
                          <a:spcPts val="0"/>
                        </a:spcAft>
                      </a:pPr>
                      <a:r>
                        <a:rPr lang="fr-FR" sz="1200" b="1">
                          <a:effectLst/>
                          <a:latin typeface="Cambria"/>
                          <a:ea typeface="Times New Roman"/>
                          <a:cs typeface="Times New Roman"/>
                        </a:rPr>
                        <a:t>Dihydrocodeine</a:t>
                      </a:r>
                      <a:endParaRPr lang="en-IE" sz="1200">
                        <a:effectLst/>
                        <a:latin typeface="Arial"/>
                        <a:ea typeface="Times New Roman"/>
                        <a:cs typeface="Times New Roman"/>
                      </a:endParaRPr>
                    </a:p>
                    <a:p>
                      <a:pPr>
                        <a:spcAft>
                          <a:spcPts val="0"/>
                        </a:spcAft>
                        <a:tabLst>
                          <a:tab pos="2637155" algn="ctr"/>
                          <a:tab pos="5274310" algn="r"/>
                        </a:tabLst>
                      </a:pPr>
                      <a:r>
                        <a:rPr lang="fr-FR" sz="1200">
                          <a:effectLst/>
                          <a:latin typeface="Cambria"/>
                          <a:ea typeface="Times New Roman"/>
                          <a:cs typeface="Times New Roman"/>
                        </a:rPr>
                        <a:t>(DF 118 Tablets / Paracodin Liquid)</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a:effectLst/>
                          <a:latin typeface="Cambria"/>
                          <a:ea typeface="Times New Roman"/>
                          <a:cs typeface="Times New Roman"/>
                        </a:rPr>
                        <a:t>1– 4yrs:   0.5mg/kg</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4–12yrs:  0.5mg – 1mg/kg</a:t>
                      </a:r>
                      <a:endParaRPr lang="en-IE" sz="1200">
                        <a:effectLst/>
                        <a:latin typeface="Arial"/>
                        <a:ea typeface="Times New Roman"/>
                        <a:cs typeface="Times New Roman"/>
                      </a:endParaRPr>
                    </a:p>
                    <a:p>
                      <a:pPr>
                        <a:spcAft>
                          <a:spcPts val="0"/>
                        </a:spcAft>
                      </a:pPr>
                      <a:r>
                        <a:rPr lang="en-GB" sz="1200">
                          <a:effectLst/>
                          <a:latin typeface="Cambria"/>
                          <a:ea typeface="Times New Roman"/>
                          <a:cs typeface="Times New Roman"/>
                        </a:rPr>
                        <a:t>&gt; 12yrs:   30mg</a:t>
                      </a:r>
                      <a:endParaRPr lang="en-IE" sz="1200">
                        <a:effectLst/>
                        <a:latin typeface="Arial"/>
                        <a:ea typeface="Times New Roman"/>
                        <a:cs typeface="Times New Roman"/>
                      </a:endParaRPr>
                    </a:p>
                    <a:p>
                      <a:pPr algn="ctr">
                        <a:spcAft>
                          <a:spcPts val="0"/>
                        </a:spcAft>
                      </a:pPr>
                      <a:r>
                        <a:rPr lang="en-GB" sz="1200">
                          <a:effectLst/>
                          <a:latin typeface="Cambria"/>
                          <a:ea typeface="Times New Roman"/>
                          <a:cs typeface="Times New Roman"/>
                        </a:rPr>
                        <a:t> </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a:effectLst/>
                          <a:latin typeface="Cambria"/>
                          <a:ea typeface="Times New Roman"/>
                          <a:cs typeface="Times New Roman"/>
                        </a:rPr>
                        <a:t>4– 6hrly</a:t>
                      </a:r>
                      <a:endParaRPr lang="en-IE"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effectLst/>
                          <a:latin typeface="Cambria"/>
                          <a:ea typeface="Times New Roman"/>
                          <a:cs typeface="Times New Roman"/>
                        </a:rPr>
                        <a:t>Tablets 30mg</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Liquid: 12mg/5ml</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200" dirty="0">
                          <a:effectLst/>
                          <a:latin typeface="Cambria"/>
                          <a:ea typeface="Times New Roman"/>
                          <a:cs typeface="Times New Roman"/>
                        </a:rPr>
                        <a:t>Not for children &lt;1 year.</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90% effective at 30mg dose – no need to increase dose above this.  Do not prescribe with other opiates.</a:t>
                      </a:r>
                      <a:endParaRPr lang="en-IE" sz="1200" dirty="0">
                        <a:effectLst/>
                        <a:latin typeface="Arial"/>
                        <a:ea typeface="Times New Roman"/>
                        <a:cs typeface="Times New Roman"/>
                      </a:endParaRPr>
                    </a:p>
                    <a:p>
                      <a:pPr>
                        <a:spcAft>
                          <a:spcPts val="0"/>
                        </a:spcAft>
                      </a:pPr>
                      <a:r>
                        <a:rPr lang="en-GB" sz="1200" dirty="0">
                          <a:effectLst/>
                          <a:latin typeface="Cambria"/>
                          <a:ea typeface="Times New Roman"/>
                          <a:cs typeface="Times New Roman"/>
                        </a:rPr>
                        <a:t> </a:t>
                      </a:r>
                      <a:endParaRPr lang="en-IE"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5" name="Rectangle 4"/>
          <p:cNvSpPr/>
          <p:nvPr/>
        </p:nvSpPr>
        <p:spPr>
          <a:xfrm>
            <a:off x="1115616" y="5157192"/>
            <a:ext cx="6552728" cy="1231106"/>
          </a:xfrm>
          <a:prstGeom prst="rect">
            <a:avLst/>
          </a:prstGeom>
          <a:solidFill>
            <a:schemeClr val="accent4">
              <a:lumMod val="20000"/>
              <a:lumOff val="80000"/>
            </a:schemeClr>
          </a:solidFill>
        </p:spPr>
        <p:txBody>
          <a:bodyPr wrap="square">
            <a:spAutoFit/>
          </a:bodyPr>
          <a:lstStyle/>
          <a:p>
            <a:r>
              <a:rPr lang="en-GB" sz="1400" dirty="0"/>
              <a:t>There is a ceiling effect with weak opioids i.e. a max dose is reached beyond which further dose escalation doesn’t improve analgesia.</a:t>
            </a:r>
            <a:endParaRPr lang="en-IE" sz="1400" dirty="0"/>
          </a:p>
          <a:p>
            <a:r>
              <a:rPr lang="en-GB" sz="1400" dirty="0"/>
              <a:t> </a:t>
            </a:r>
            <a:endParaRPr lang="en-IE" sz="1400" dirty="0"/>
          </a:p>
          <a:p>
            <a:r>
              <a:rPr lang="en-GB" sz="1400" b="1" dirty="0"/>
              <a:t>Notes: Constipation should be anticipated and laxatives prescribed</a:t>
            </a:r>
            <a:r>
              <a:rPr lang="en-GB" sz="1400" dirty="0"/>
              <a:t>.  Injections of both </a:t>
            </a:r>
            <a:r>
              <a:rPr lang="en-GB" sz="1400" dirty="0" err="1"/>
              <a:t>dihydrocodeine</a:t>
            </a:r>
            <a:r>
              <a:rPr lang="en-GB" sz="1400" dirty="0"/>
              <a:t> and codeine are available but should be avoided in paediatrics</a:t>
            </a:r>
            <a:r>
              <a:rPr lang="en-GB" dirty="0"/>
              <a:t>.</a:t>
            </a:r>
            <a:endParaRPr lang="en-IE" dirty="0"/>
          </a:p>
        </p:txBody>
      </p:sp>
    </p:spTree>
    <p:extLst>
      <p:ext uri="{BB962C8B-B14F-4D97-AF65-F5344CB8AC3E}">
        <p14:creationId xmlns:p14="http://schemas.microsoft.com/office/powerpoint/2010/main" val="374281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chemeClr val="bg1">
              <a:lumMod val="95000"/>
            </a:schemeClr>
          </a:solidFill>
        </p:spPr>
        <p:txBody>
          <a:bodyPr>
            <a:normAutofit fontScale="90000"/>
          </a:bodyPr>
          <a:lstStyle/>
          <a:p>
            <a:r>
              <a:rPr lang="en-IE" dirty="0" smtClean="0"/>
              <a:t>Strong Opioid – Step 3</a:t>
            </a:r>
            <a:endParaRPr lang="en-IE" dirty="0"/>
          </a:p>
        </p:txBody>
      </p:sp>
      <p:sp>
        <p:nvSpPr>
          <p:cNvPr id="4" name="Content Placeholder 3"/>
          <p:cNvSpPr>
            <a:spLocks noGrp="1"/>
          </p:cNvSpPr>
          <p:nvPr>
            <p:ph sz="half" idx="1"/>
          </p:nvPr>
        </p:nvSpPr>
        <p:spPr>
          <a:xfrm>
            <a:off x="457200" y="836712"/>
            <a:ext cx="4038600" cy="5832648"/>
          </a:xfrm>
          <a:solidFill>
            <a:schemeClr val="accent6">
              <a:lumMod val="40000"/>
              <a:lumOff val="60000"/>
            </a:schemeClr>
          </a:solidFill>
        </p:spPr>
        <p:txBody>
          <a:bodyPr>
            <a:noAutofit/>
          </a:bodyPr>
          <a:lstStyle/>
          <a:p>
            <a:pPr marL="0" indent="0">
              <a:buNone/>
            </a:pPr>
            <a:r>
              <a:rPr lang="en-IE" sz="1000" dirty="0" smtClean="0"/>
              <a:t>Oral morphine is the drug of choice in the majority of children with severe pain.  Children can tolerate very large doses of morphine if titrated appropriately.  </a:t>
            </a:r>
          </a:p>
          <a:p>
            <a:pPr marL="0" indent="0">
              <a:buNone/>
            </a:pPr>
            <a:r>
              <a:rPr lang="en-IE" sz="1000" b="1" dirty="0" smtClean="0"/>
              <a:t>MORPHINE DOSE TITRATION</a:t>
            </a:r>
            <a:r>
              <a:rPr lang="en-IE" sz="1000" dirty="0" smtClean="0"/>
              <a:t>:</a:t>
            </a:r>
          </a:p>
          <a:p>
            <a:pPr marL="0" indent="0">
              <a:buNone/>
            </a:pPr>
            <a:r>
              <a:rPr lang="en-IE" sz="1000" dirty="0" smtClean="0"/>
              <a:t>There is no such thing as a standard dose of morphine; no upper limit. </a:t>
            </a:r>
          </a:p>
          <a:p>
            <a:pPr marL="0" indent="0">
              <a:buNone/>
            </a:pPr>
            <a:r>
              <a:rPr lang="en-IE" sz="1000" dirty="0" smtClean="0"/>
              <a:t>To obtain control initially:</a:t>
            </a:r>
          </a:p>
          <a:p>
            <a:r>
              <a:rPr lang="en-IE" sz="1000" dirty="0" smtClean="0"/>
              <a:t>The dose has to be adjusted for each child until their pain is controlled.</a:t>
            </a:r>
          </a:p>
          <a:p>
            <a:r>
              <a:rPr lang="en-IE" sz="1000" dirty="0" smtClean="0"/>
              <a:t>Prescribe an appropriate dose, according to weight (usually give a range).</a:t>
            </a:r>
          </a:p>
          <a:p>
            <a:r>
              <a:rPr lang="en-IE" sz="1000" dirty="0" smtClean="0"/>
              <a:t>Start low and work up</a:t>
            </a:r>
          </a:p>
          <a:p>
            <a:r>
              <a:rPr lang="en-IE" sz="1000" dirty="0" smtClean="0"/>
              <a:t>Use an immediate release morphine preparation (oral morphine suspension) for dose titration.</a:t>
            </a:r>
          </a:p>
          <a:p>
            <a:r>
              <a:rPr lang="en-IE" sz="1000" dirty="0" smtClean="0"/>
              <a:t>Give it regularly every 4 hours.</a:t>
            </a:r>
          </a:p>
          <a:p>
            <a:r>
              <a:rPr lang="en-IE" sz="1000" dirty="0" smtClean="0"/>
              <a:t> At the same time prescribe the same dose for ‘breakthrough’ pain to be repeated as often as necessary between regular doses.</a:t>
            </a:r>
          </a:p>
          <a:p>
            <a:r>
              <a:rPr lang="en-IE" sz="1000" dirty="0" smtClean="0"/>
              <a:t>Review after 24 – 48 hours and adjust regular dose according to breakthrough requirements.</a:t>
            </a:r>
          </a:p>
          <a:p>
            <a:r>
              <a:rPr lang="en-IE" sz="1000" dirty="0" smtClean="0"/>
              <a:t>A common dose increment is between 25 – 30% of the previous dose.  (minimum increase 20%, maximum increase 50%).	</a:t>
            </a:r>
          </a:p>
          <a:p>
            <a:pPr marL="0" indent="0">
              <a:buNone/>
            </a:pPr>
            <a:r>
              <a:rPr lang="en-IE" sz="1000" b="1" dirty="0" smtClean="0"/>
              <a:t>Starting dose</a:t>
            </a:r>
            <a:r>
              <a:rPr lang="en-IE" sz="1000" dirty="0" smtClean="0"/>
              <a:t>:  	1 – 12 months	0.1mg/kg           	4 hourly  	</a:t>
            </a:r>
          </a:p>
          <a:p>
            <a:pPr marL="0" indent="0">
              <a:buNone/>
            </a:pPr>
            <a:r>
              <a:rPr lang="en-IE" sz="1000" dirty="0"/>
              <a:t> </a:t>
            </a:r>
            <a:r>
              <a:rPr lang="en-IE" sz="1000" dirty="0" smtClean="0"/>
              <a:t>                                1 – 12 years	0.2 – 0.5mg/kg  	4 hourly</a:t>
            </a:r>
          </a:p>
          <a:p>
            <a:pPr marL="0" indent="0">
              <a:buNone/>
            </a:pPr>
            <a:r>
              <a:rPr lang="en-IE" sz="1000" b="1" dirty="0" smtClean="0"/>
              <a:t>To calculate total amount of morphine given in a 24 </a:t>
            </a:r>
            <a:r>
              <a:rPr lang="en-IE" sz="1000" b="1" dirty="0" err="1" smtClean="0"/>
              <a:t>hr</a:t>
            </a:r>
            <a:r>
              <a:rPr lang="en-IE" sz="1000" b="1" dirty="0" smtClean="0"/>
              <a:t> period:</a:t>
            </a:r>
          </a:p>
          <a:p>
            <a:r>
              <a:rPr lang="en-IE" sz="1000" dirty="0" smtClean="0"/>
              <a:t>5mg oral morphine suspension given 4hrly for 24hrs:</a:t>
            </a:r>
          </a:p>
          <a:p>
            <a:pPr marL="0" indent="0">
              <a:buNone/>
            </a:pPr>
            <a:r>
              <a:rPr lang="en-IE" sz="1000" dirty="0" smtClean="0"/>
              <a:t>	 = 5 x 6 = 30mg</a:t>
            </a:r>
          </a:p>
          <a:p>
            <a:r>
              <a:rPr lang="en-IE" sz="1000" dirty="0" smtClean="0"/>
              <a:t>5mg breakthrough dose needed twice in 24hrs:</a:t>
            </a:r>
          </a:p>
          <a:p>
            <a:pPr marL="0" indent="0">
              <a:buNone/>
            </a:pPr>
            <a:r>
              <a:rPr lang="en-IE" sz="1000" dirty="0" smtClean="0"/>
              <a:t>	5 x 2 = 10mg</a:t>
            </a:r>
          </a:p>
          <a:p>
            <a:pPr marL="0" indent="0">
              <a:buNone/>
            </a:pPr>
            <a:r>
              <a:rPr lang="en-IE" sz="1000" b="1" dirty="0" smtClean="0"/>
              <a:t>30mg + 10mg = 40mg = total morphine in that 24hrs</a:t>
            </a:r>
          </a:p>
          <a:p>
            <a:pPr marL="0" indent="0">
              <a:buNone/>
            </a:pPr>
            <a:r>
              <a:rPr lang="en-IE" sz="1000" dirty="0" smtClean="0"/>
              <a:t>(If it is available it may be possible to convert to 12hrly sustained release preparation (MST):</a:t>
            </a:r>
          </a:p>
          <a:p>
            <a:r>
              <a:rPr lang="en-IE" sz="1000" dirty="0" smtClean="0"/>
              <a:t>40mg ÷ 2 = 20mg twelve hourly dose as sustained release PLUS</a:t>
            </a:r>
          </a:p>
          <a:p>
            <a:r>
              <a:rPr lang="en-IE" sz="1000" dirty="0" smtClean="0"/>
              <a:t>Now calculate breakthrough dose = 1/6th of total daily dose:</a:t>
            </a:r>
          </a:p>
          <a:p>
            <a:pPr marL="0" indent="0">
              <a:buNone/>
            </a:pPr>
            <a:r>
              <a:rPr lang="en-IE" sz="1000" dirty="0"/>
              <a:t> </a:t>
            </a:r>
            <a:r>
              <a:rPr lang="en-IE" sz="1000" dirty="0" smtClean="0"/>
              <a:t>           40mg ÷ 6 = 5mg PRN given as instant release morphine.</a:t>
            </a:r>
          </a:p>
          <a:p>
            <a:pPr marL="0" indent="0">
              <a:buNone/>
            </a:pPr>
            <a:endParaRPr lang="en-IE" sz="1000" dirty="0"/>
          </a:p>
        </p:txBody>
      </p:sp>
      <p:sp>
        <p:nvSpPr>
          <p:cNvPr id="5" name="Content Placeholder 4"/>
          <p:cNvSpPr>
            <a:spLocks noGrp="1"/>
          </p:cNvSpPr>
          <p:nvPr>
            <p:ph sz="half" idx="2"/>
          </p:nvPr>
        </p:nvSpPr>
        <p:spPr>
          <a:xfrm>
            <a:off x="4648200" y="836712"/>
            <a:ext cx="4038600" cy="5832648"/>
          </a:xfrm>
          <a:solidFill>
            <a:schemeClr val="accent4">
              <a:lumMod val="20000"/>
              <a:lumOff val="80000"/>
            </a:schemeClr>
          </a:solidFill>
        </p:spPr>
        <p:txBody>
          <a:bodyPr>
            <a:noAutofit/>
          </a:bodyPr>
          <a:lstStyle/>
          <a:p>
            <a:pPr marL="0" indent="0">
              <a:buNone/>
            </a:pPr>
            <a:r>
              <a:rPr lang="en-IE" sz="1000" b="1" dirty="0" smtClean="0"/>
              <a:t>Intravenous / Subcutaneous morphine if available:</a:t>
            </a:r>
          </a:p>
          <a:p>
            <a:r>
              <a:rPr lang="en-IE" sz="1000" dirty="0" smtClean="0"/>
              <a:t>Conversion from oral to I.V/S.C route: Divide oral dose by 2 to obtain </a:t>
            </a:r>
            <a:r>
              <a:rPr lang="en-IE" sz="1000" dirty="0" err="1" smtClean="0"/>
              <a:t>equianalgesic</a:t>
            </a:r>
            <a:r>
              <a:rPr lang="en-IE" sz="1000" dirty="0" smtClean="0"/>
              <a:t> dose.</a:t>
            </a:r>
          </a:p>
          <a:p>
            <a:pPr marL="0" indent="0">
              <a:buNone/>
            </a:pPr>
            <a:endParaRPr lang="en-IE" sz="1000" dirty="0" smtClean="0"/>
          </a:p>
          <a:p>
            <a:pPr marL="0" indent="0">
              <a:buNone/>
            </a:pPr>
            <a:r>
              <a:rPr lang="en-IE" sz="1000" b="1" dirty="0" smtClean="0"/>
              <a:t>Initial Morphine Loading Dose I.V</a:t>
            </a:r>
            <a:r>
              <a:rPr lang="en-IE" sz="1000" dirty="0" smtClean="0"/>
              <a:t>:  </a:t>
            </a:r>
          </a:p>
          <a:p>
            <a:r>
              <a:rPr lang="en-IE" sz="1000" dirty="0" smtClean="0"/>
              <a:t>0.05 – 0.1mg/kg    (50 – 100 </a:t>
            </a:r>
            <a:r>
              <a:rPr lang="en-IE" sz="1000" dirty="0" err="1" smtClean="0"/>
              <a:t>microg</a:t>
            </a:r>
            <a:r>
              <a:rPr lang="en-IE" sz="1000" dirty="0" smtClean="0"/>
              <a:t>/kg)    over 10 minutes.</a:t>
            </a:r>
          </a:p>
          <a:p>
            <a:pPr marL="0" indent="0">
              <a:buNone/>
            </a:pPr>
            <a:endParaRPr lang="en-IE" sz="1000" dirty="0" smtClean="0"/>
          </a:p>
          <a:p>
            <a:pPr marL="0" indent="0">
              <a:buNone/>
            </a:pPr>
            <a:r>
              <a:rPr lang="en-IE" sz="1000" b="1" dirty="0" smtClean="0"/>
              <a:t>Infusion Rates:</a:t>
            </a:r>
          </a:p>
          <a:p>
            <a:r>
              <a:rPr lang="en-IE" sz="1000" dirty="0" smtClean="0"/>
              <a:t>0 – 3 months: Average initial rate 10microg/kg/</a:t>
            </a:r>
            <a:r>
              <a:rPr lang="en-IE" sz="1000" dirty="0" err="1" smtClean="0"/>
              <a:t>hr</a:t>
            </a:r>
            <a:endParaRPr lang="en-IE" sz="1000" dirty="0" smtClean="0"/>
          </a:p>
          <a:p>
            <a:pPr marL="0" indent="0">
              <a:buNone/>
            </a:pPr>
            <a:r>
              <a:rPr lang="en-IE" sz="1000" dirty="0" smtClean="0"/>
              <a:t>            Range 5 – 15 </a:t>
            </a:r>
            <a:r>
              <a:rPr lang="en-IE" sz="1000" dirty="0" err="1" smtClean="0"/>
              <a:t>microg</a:t>
            </a:r>
            <a:r>
              <a:rPr lang="en-IE" sz="1000" dirty="0" smtClean="0"/>
              <a:t>/kg/</a:t>
            </a:r>
            <a:r>
              <a:rPr lang="en-IE" sz="1000" dirty="0" err="1" smtClean="0"/>
              <a:t>hr</a:t>
            </a:r>
            <a:endParaRPr lang="en-IE" sz="1000" dirty="0" smtClean="0"/>
          </a:p>
          <a:p>
            <a:r>
              <a:rPr lang="en-IE" sz="1000" dirty="0" smtClean="0"/>
              <a:t>3 – 6 months:  Average initial rate 15 </a:t>
            </a:r>
            <a:r>
              <a:rPr lang="en-IE" sz="1000" dirty="0" err="1" smtClean="0"/>
              <a:t>microg</a:t>
            </a:r>
            <a:r>
              <a:rPr lang="en-IE" sz="1000" dirty="0" smtClean="0"/>
              <a:t>/kg/</a:t>
            </a:r>
            <a:r>
              <a:rPr lang="en-IE" sz="1000" dirty="0" err="1" smtClean="0"/>
              <a:t>hr</a:t>
            </a:r>
            <a:r>
              <a:rPr lang="en-IE" sz="1000" dirty="0" smtClean="0"/>
              <a:t> </a:t>
            </a:r>
          </a:p>
          <a:p>
            <a:pPr marL="0" indent="0">
              <a:buNone/>
            </a:pPr>
            <a:r>
              <a:rPr lang="en-IE" sz="1000" dirty="0" smtClean="0"/>
              <a:t>            Range 5 – 20 </a:t>
            </a:r>
            <a:r>
              <a:rPr lang="en-IE" sz="1000" dirty="0" err="1" smtClean="0"/>
              <a:t>microg</a:t>
            </a:r>
            <a:r>
              <a:rPr lang="en-IE" sz="1000" dirty="0" smtClean="0"/>
              <a:t>/kg/</a:t>
            </a:r>
            <a:r>
              <a:rPr lang="en-IE" sz="1000" dirty="0" err="1" smtClean="0"/>
              <a:t>hr</a:t>
            </a:r>
            <a:endParaRPr lang="en-IE" sz="1000" dirty="0" smtClean="0"/>
          </a:p>
          <a:p>
            <a:r>
              <a:rPr lang="en-IE" sz="1000" dirty="0" smtClean="0"/>
              <a:t>6 months – 18 years: Average initial rate 25 </a:t>
            </a:r>
            <a:r>
              <a:rPr lang="en-IE" sz="1000" dirty="0" err="1" smtClean="0"/>
              <a:t>microg</a:t>
            </a:r>
            <a:r>
              <a:rPr lang="en-IE" sz="1000" dirty="0" smtClean="0"/>
              <a:t>/kg/</a:t>
            </a:r>
            <a:r>
              <a:rPr lang="en-IE" sz="1000" dirty="0" err="1" smtClean="0"/>
              <a:t>hr</a:t>
            </a:r>
            <a:r>
              <a:rPr lang="en-IE" sz="1000" dirty="0" smtClean="0"/>
              <a:t> </a:t>
            </a:r>
            <a:endParaRPr lang="en-IE" sz="1000" dirty="0"/>
          </a:p>
          <a:p>
            <a:pPr marL="0" indent="0">
              <a:buNone/>
            </a:pPr>
            <a:r>
              <a:rPr lang="en-IE" sz="1000" dirty="0" smtClean="0"/>
              <a:t>             Range 10 – 40 </a:t>
            </a:r>
            <a:r>
              <a:rPr lang="en-IE" sz="1000" dirty="0" err="1" smtClean="0"/>
              <a:t>microg</a:t>
            </a:r>
            <a:r>
              <a:rPr lang="en-IE" sz="1000" dirty="0" smtClean="0"/>
              <a:t>/kg/</a:t>
            </a:r>
            <a:r>
              <a:rPr lang="en-IE" sz="1000" dirty="0" err="1" smtClean="0"/>
              <a:t>hr</a:t>
            </a:r>
            <a:endParaRPr lang="en-IE" sz="1000" dirty="0" smtClean="0"/>
          </a:p>
          <a:p>
            <a:pPr marL="0" indent="0">
              <a:buNone/>
            </a:pPr>
            <a:endParaRPr lang="en-IE" sz="1000" dirty="0" smtClean="0"/>
          </a:p>
          <a:p>
            <a:pPr marL="0" indent="0">
              <a:buNone/>
            </a:pPr>
            <a:r>
              <a:rPr lang="en-IE" sz="1000" dirty="0"/>
              <a:t>M</a:t>
            </a:r>
            <a:r>
              <a:rPr lang="en-IE" sz="1000" dirty="0" smtClean="0"/>
              <a:t>ust titrate amount to severity of pain.</a:t>
            </a:r>
          </a:p>
          <a:p>
            <a:pPr marL="0" indent="0">
              <a:buNone/>
            </a:pPr>
            <a:endParaRPr lang="en-IE" sz="1000" dirty="0" smtClean="0"/>
          </a:p>
          <a:p>
            <a:pPr marL="0" indent="0">
              <a:buNone/>
            </a:pPr>
            <a:r>
              <a:rPr lang="en-IE" sz="1000" b="1" dirty="0" smtClean="0"/>
              <a:t>Recommendation for preparation of infusion of morphine:</a:t>
            </a:r>
          </a:p>
          <a:p>
            <a:pPr marL="0" indent="0">
              <a:buNone/>
            </a:pPr>
            <a:r>
              <a:rPr lang="en-IE" sz="1000" dirty="0" smtClean="0"/>
              <a:t>Patient must be pain free by bolus morphine before commencing infusion.</a:t>
            </a:r>
          </a:p>
          <a:p>
            <a:pPr marL="0" indent="0">
              <a:buNone/>
            </a:pPr>
            <a:endParaRPr lang="en-IE" sz="1000" dirty="0" smtClean="0"/>
          </a:p>
          <a:p>
            <a:r>
              <a:rPr lang="en-IE" sz="1000" dirty="0" smtClean="0"/>
              <a:t>Weight (kg)  = mg morphine (e.g. 10kg child draw up 10mg of morphine)</a:t>
            </a:r>
          </a:p>
          <a:p>
            <a:pPr marL="0" indent="0">
              <a:buNone/>
            </a:pPr>
            <a:endParaRPr lang="en-IE" sz="1000" dirty="0" smtClean="0"/>
          </a:p>
          <a:p>
            <a:r>
              <a:rPr lang="en-IE" sz="1000" dirty="0" smtClean="0"/>
              <a:t>Mix in 5% dextrose to a total volume of 50ml</a:t>
            </a:r>
          </a:p>
          <a:p>
            <a:pPr marL="0" indent="0">
              <a:buNone/>
            </a:pPr>
            <a:endParaRPr lang="en-IE" sz="1000" dirty="0" smtClean="0"/>
          </a:p>
          <a:p>
            <a:r>
              <a:rPr lang="en-IE" sz="1000" dirty="0" smtClean="0"/>
              <a:t>This gives a concentration such that an infusion rate of 1ml/</a:t>
            </a:r>
            <a:r>
              <a:rPr lang="en-IE" sz="1000" dirty="0" err="1" smtClean="0"/>
              <a:t>hr</a:t>
            </a:r>
            <a:r>
              <a:rPr lang="en-IE" sz="1000" dirty="0" smtClean="0"/>
              <a:t> = 20microg/kg/hr.  Max concentration 50mg/50ml.</a:t>
            </a:r>
          </a:p>
          <a:p>
            <a:pPr marL="0" indent="0">
              <a:buNone/>
            </a:pPr>
            <a:endParaRPr lang="en-IE" sz="1000" dirty="0" smtClean="0"/>
          </a:p>
          <a:p>
            <a:r>
              <a:rPr lang="en-IE" sz="1000" dirty="0" smtClean="0"/>
              <a:t>Use syringe pump for delivery</a:t>
            </a:r>
          </a:p>
          <a:p>
            <a:pPr marL="0" indent="0">
              <a:buNone/>
            </a:pPr>
            <a:endParaRPr lang="en-IE" sz="1000" dirty="0" smtClean="0"/>
          </a:p>
          <a:p>
            <a:pPr marL="0" indent="0">
              <a:buNone/>
            </a:pPr>
            <a:r>
              <a:rPr lang="en-IE" sz="1000" b="1" dirty="0" smtClean="0"/>
              <a:t>Transdermal:</a:t>
            </a:r>
            <a:r>
              <a:rPr lang="en-IE" sz="1000" dirty="0" smtClean="0"/>
              <a:t>  </a:t>
            </a:r>
          </a:p>
          <a:p>
            <a:r>
              <a:rPr lang="en-IE" sz="1000" dirty="0" smtClean="0"/>
              <a:t>Fentanyl patches are sometimes available. </a:t>
            </a:r>
          </a:p>
          <a:p>
            <a:pPr marL="0" indent="0">
              <a:buNone/>
            </a:pPr>
            <a:endParaRPr lang="en-IE" sz="1000" dirty="0" smtClean="0"/>
          </a:p>
          <a:p>
            <a:pPr marL="0" indent="0">
              <a:buNone/>
            </a:pPr>
            <a:endParaRPr lang="en-IE" sz="1000" dirty="0"/>
          </a:p>
        </p:txBody>
      </p:sp>
    </p:spTree>
    <p:extLst>
      <p:ext uri="{BB962C8B-B14F-4D97-AF65-F5344CB8AC3E}">
        <p14:creationId xmlns:p14="http://schemas.microsoft.com/office/powerpoint/2010/main" val="218744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1143000"/>
          </a:xfrm>
          <a:solidFill>
            <a:schemeClr val="bg1">
              <a:lumMod val="95000"/>
            </a:schemeClr>
          </a:solidFill>
        </p:spPr>
        <p:txBody>
          <a:bodyPr>
            <a:normAutofit fontScale="90000"/>
          </a:bodyPr>
          <a:lstStyle/>
          <a:p>
            <a:pPr lvl="1"/>
            <a:r>
              <a:rPr lang="en-US" sz="2000" b="1" cap="small" dirty="0"/>
              <a:t>CO </a:t>
            </a:r>
            <a:r>
              <a:rPr lang="en-US" sz="2000" b="1" cap="small" dirty="0" smtClean="0"/>
              <a:t>ANALGESICS – Step 3</a:t>
            </a:r>
            <a:r>
              <a:rPr lang="en-IE" sz="2000" b="1" cap="small" dirty="0"/>
              <a:t/>
            </a:r>
            <a:br>
              <a:rPr lang="en-IE" sz="2000" b="1" cap="small" dirty="0"/>
            </a:br>
            <a:r>
              <a:rPr lang="en-GB" dirty="0"/>
              <a:t>A co-analgesic is a drug which may or may not have intrinsic analgesic activity, but which may when used with conventional analgesics contribute significantly to pain relief.</a:t>
            </a:r>
            <a:r>
              <a:rPr lang="en-IE" sz="2000" b="1" dirty="0"/>
              <a:t/>
            </a:r>
            <a:br>
              <a:rPr lang="en-IE" sz="2000" b="1" dirty="0"/>
            </a:br>
            <a:endParaRPr lang="en-IE" dirty="0"/>
          </a:p>
        </p:txBody>
      </p:sp>
      <p:sp>
        <p:nvSpPr>
          <p:cNvPr id="7" name="Text Placeholder 6"/>
          <p:cNvSpPr>
            <a:spLocks noGrp="1"/>
          </p:cNvSpPr>
          <p:nvPr>
            <p:ph type="body" idx="1"/>
          </p:nvPr>
        </p:nvSpPr>
        <p:spPr>
          <a:xfrm>
            <a:off x="457200" y="1535113"/>
            <a:ext cx="4040188" cy="381719"/>
          </a:xfrm>
          <a:solidFill>
            <a:schemeClr val="accent1">
              <a:lumMod val="60000"/>
              <a:lumOff val="40000"/>
            </a:schemeClr>
          </a:solidFill>
        </p:spPr>
        <p:txBody>
          <a:bodyPr>
            <a:normAutofit fontScale="92500" lnSpcReduction="20000"/>
          </a:bodyPr>
          <a:lstStyle/>
          <a:p>
            <a:pPr algn="ctr"/>
            <a:r>
              <a:rPr lang="en-IE" dirty="0" smtClean="0"/>
              <a:t>Bone Pain</a:t>
            </a:r>
            <a:endParaRPr lang="en-IE" dirty="0"/>
          </a:p>
        </p:txBody>
      </p:sp>
      <p:sp>
        <p:nvSpPr>
          <p:cNvPr id="5" name="Content Placeholder 4"/>
          <p:cNvSpPr>
            <a:spLocks noGrp="1"/>
          </p:cNvSpPr>
          <p:nvPr>
            <p:ph sz="half" idx="2"/>
          </p:nvPr>
        </p:nvSpPr>
        <p:spPr>
          <a:xfrm>
            <a:off x="467544" y="1988840"/>
            <a:ext cx="4040188" cy="3951288"/>
          </a:xfrm>
          <a:solidFill>
            <a:schemeClr val="accent1">
              <a:lumMod val="20000"/>
              <a:lumOff val="80000"/>
            </a:schemeClr>
          </a:solidFill>
        </p:spPr>
        <p:txBody>
          <a:bodyPr>
            <a:normAutofit fontScale="55000" lnSpcReduction="20000"/>
          </a:bodyPr>
          <a:lstStyle/>
          <a:p>
            <a:pPr marL="0" lvl="0" indent="0">
              <a:buNone/>
            </a:pPr>
            <a:r>
              <a:rPr lang="en-GB" b="1" dirty="0" err="1" smtClean="0"/>
              <a:t>Nonsteroidal</a:t>
            </a:r>
            <a:r>
              <a:rPr lang="en-GB" b="1" dirty="0" smtClean="0"/>
              <a:t> </a:t>
            </a:r>
            <a:r>
              <a:rPr lang="en-GB" b="1" dirty="0"/>
              <a:t>Anti-inflammatory Drugs (NSAIDs):</a:t>
            </a:r>
            <a:endParaRPr lang="en-IE" dirty="0"/>
          </a:p>
          <a:p>
            <a:r>
              <a:rPr lang="en-GB" dirty="0"/>
              <a:t>NSAIDs are of particular benefit for pain associated with inflammation e.g. soft tissue infiltration and bone metastases.  </a:t>
            </a:r>
            <a:endParaRPr lang="en-GB" dirty="0" smtClean="0"/>
          </a:p>
          <a:p>
            <a:r>
              <a:rPr lang="en-GB" dirty="0" smtClean="0"/>
              <a:t>Inflammation </a:t>
            </a:r>
            <a:r>
              <a:rPr lang="en-GB" dirty="0"/>
              <a:t>leads to central sensitization and increased pain, NSAIDs will sometimes play a crucial role in relieving cancer-related neuropathic pain.  </a:t>
            </a:r>
            <a:endParaRPr lang="en-IE" dirty="0"/>
          </a:p>
          <a:p>
            <a:pPr marL="0" lvl="0" indent="0">
              <a:buNone/>
            </a:pPr>
            <a:endParaRPr lang="en-GB" b="1" dirty="0" smtClean="0"/>
          </a:p>
          <a:p>
            <a:pPr marL="0" lvl="0" indent="0">
              <a:buNone/>
            </a:pPr>
            <a:r>
              <a:rPr lang="en-GB" b="1" dirty="0" smtClean="0"/>
              <a:t>Corticosteroids</a:t>
            </a:r>
            <a:r>
              <a:rPr lang="en-GB" b="1" dirty="0"/>
              <a:t>:</a:t>
            </a:r>
            <a:endParaRPr lang="en-IE" dirty="0"/>
          </a:p>
          <a:p>
            <a:r>
              <a:rPr lang="en-US" dirty="0"/>
              <a:t>Steroids have specific benefits for pain management because of their  anti-inflammatory effect and ability to produce euphoria, improve appetite and weight gain.  </a:t>
            </a:r>
            <a:endParaRPr lang="en-US" dirty="0" smtClean="0"/>
          </a:p>
          <a:p>
            <a:r>
              <a:rPr lang="en-US" dirty="0" smtClean="0"/>
              <a:t>They </a:t>
            </a:r>
            <a:r>
              <a:rPr lang="en-US" dirty="0"/>
              <a:t>often result in an increased sense of well being.  </a:t>
            </a:r>
            <a:r>
              <a:rPr lang="en-US" dirty="0" smtClean="0"/>
              <a:t>They </a:t>
            </a:r>
            <a:r>
              <a:rPr lang="en-US" dirty="0"/>
              <a:t>have anti-inflammatory effects on certain tumors. </a:t>
            </a:r>
            <a:endParaRPr lang="en-US" dirty="0" smtClean="0"/>
          </a:p>
          <a:p>
            <a:r>
              <a:rPr lang="en-US" dirty="0" smtClean="0"/>
              <a:t>Dexamethasone </a:t>
            </a:r>
            <a:r>
              <a:rPr lang="en-US" dirty="0"/>
              <a:t>has advantages over prednisolone because of its weaker mineralocorticoid effect with a lesser tendency to cause </a:t>
            </a:r>
            <a:r>
              <a:rPr lang="en-US" dirty="0" err="1"/>
              <a:t>oedema</a:t>
            </a:r>
            <a:r>
              <a:rPr lang="en-US" dirty="0"/>
              <a:t> and weight gain</a:t>
            </a:r>
            <a:r>
              <a:rPr lang="en-US" dirty="0" smtClean="0"/>
              <a:t>.</a:t>
            </a:r>
          </a:p>
          <a:p>
            <a:r>
              <a:rPr lang="en-US" dirty="0" smtClean="0"/>
              <a:t>However</a:t>
            </a:r>
            <a:r>
              <a:rPr lang="en-US" dirty="0"/>
              <a:t>, side effects can be severe in children and they should only be used when benefits outweigh the disadvantages.</a:t>
            </a:r>
            <a:endParaRPr lang="en-IE" dirty="0"/>
          </a:p>
          <a:p>
            <a:endParaRPr lang="en-IE" dirty="0"/>
          </a:p>
        </p:txBody>
      </p:sp>
      <p:sp>
        <p:nvSpPr>
          <p:cNvPr id="8" name="Text Placeholder 7"/>
          <p:cNvSpPr>
            <a:spLocks noGrp="1"/>
          </p:cNvSpPr>
          <p:nvPr>
            <p:ph type="body" sz="quarter" idx="3"/>
          </p:nvPr>
        </p:nvSpPr>
        <p:spPr>
          <a:xfrm>
            <a:off x="4645025" y="1535113"/>
            <a:ext cx="4041775" cy="453727"/>
          </a:xfrm>
          <a:solidFill>
            <a:schemeClr val="accent6">
              <a:lumMod val="40000"/>
              <a:lumOff val="60000"/>
            </a:schemeClr>
          </a:solidFill>
        </p:spPr>
        <p:txBody>
          <a:bodyPr>
            <a:normAutofit lnSpcReduction="10000"/>
          </a:bodyPr>
          <a:lstStyle/>
          <a:p>
            <a:pPr algn="ctr"/>
            <a:r>
              <a:rPr lang="en-IE" dirty="0" smtClean="0"/>
              <a:t>Neuropathic Pain</a:t>
            </a:r>
            <a:endParaRPr lang="en-IE" dirty="0"/>
          </a:p>
        </p:txBody>
      </p:sp>
      <p:pic>
        <p:nvPicPr>
          <p:cNvPr id="1229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988840"/>
            <a:ext cx="43924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413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7920880" cy="5832648"/>
          </a:xfrm>
          <a:prstGeom prst="rect">
            <a:avLst/>
          </a:prstGeom>
        </p:spPr>
      </p:pic>
    </p:spTree>
    <p:extLst>
      <p:ext uri="{BB962C8B-B14F-4D97-AF65-F5344CB8AC3E}">
        <p14:creationId xmlns:p14="http://schemas.microsoft.com/office/powerpoint/2010/main" val="2491772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87350"/>
            <a:ext cx="8424936" cy="6083300"/>
          </a:xfrm>
          <a:prstGeom prst="rect">
            <a:avLst/>
          </a:prstGeom>
        </p:spPr>
      </p:pic>
    </p:spTree>
    <p:extLst>
      <p:ext uri="{BB962C8B-B14F-4D97-AF65-F5344CB8AC3E}">
        <p14:creationId xmlns:p14="http://schemas.microsoft.com/office/powerpoint/2010/main" val="2722452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GB" dirty="0"/>
              <a:t>TUMOUR LYSIS SYNDROME</a:t>
            </a:r>
            <a:endParaRPr lang="en-IE" dirty="0"/>
          </a:p>
        </p:txBody>
      </p:sp>
      <p:sp>
        <p:nvSpPr>
          <p:cNvPr id="3" name="Content Placeholder 2"/>
          <p:cNvSpPr>
            <a:spLocks noGrp="1"/>
          </p:cNvSpPr>
          <p:nvPr>
            <p:ph sz="half" idx="1"/>
          </p:nvPr>
        </p:nvSpPr>
        <p:spPr>
          <a:solidFill>
            <a:schemeClr val="accent1">
              <a:lumMod val="40000"/>
              <a:lumOff val="60000"/>
            </a:schemeClr>
          </a:solidFill>
        </p:spPr>
        <p:txBody>
          <a:bodyPr>
            <a:normAutofit fontScale="70000" lnSpcReduction="20000"/>
          </a:bodyPr>
          <a:lstStyle/>
          <a:p>
            <a:r>
              <a:rPr lang="en-GB" dirty="0"/>
              <a:t>This is a constellation of biochemical abnormalities resulting from massive tumour cell </a:t>
            </a:r>
            <a:r>
              <a:rPr lang="en-GB" dirty="0" err="1"/>
              <a:t>lysis</a:t>
            </a:r>
            <a:r>
              <a:rPr lang="en-GB" dirty="0"/>
              <a:t> which may be apparent at diagnosis or during the first few days of induction chemotherapy.  Conditions most likely to cause this include:</a:t>
            </a:r>
            <a:endParaRPr lang="en-IE" dirty="0"/>
          </a:p>
          <a:p>
            <a:pPr marL="0" indent="0">
              <a:buNone/>
            </a:pPr>
            <a:r>
              <a:rPr lang="en-GB" dirty="0"/>
              <a:t> </a:t>
            </a:r>
            <a:endParaRPr lang="en-IE" dirty="0"/>
          </a:p>
          <a:p>
            <a:r>
              <a:rPr lang="en-GB" dirty="0" err="1" smtClean="0"/>
              <a:t>Burkitts</a:t>
            </a:r>
            <a:r>
              <a:rPr lang="en-GB" dirty="0" smtClean="0"/>
              <a:t> </a:t>
            </a:r>
            <a:r>
              <a:rPr lang="en-GB" dirty="0"/>
              <a:t>Lymphoma and other NHL’s</a:t>
            </a:r>
            <a:endParaRPr lang="en-IE" dirty="0"/>
          </a:p>
          <a:p>
            <a:r>
              <a:rPr lang="en-GB" dirty="0" smtClean="0"/>
              <a:t>Acute </a:t>
            </a:r>
            <a:r>
              <a:rPr lang="en-GB" dirty="0"/>
              <a:t>leukaemia with WCC &gt; 50 x 10</a:t>
            </a:r>
            <a:r>
              <a:rPr lang="en-GB" baseline="30000" dirty="0"/>
              <a:t>9</a:t>
            </a:r>
            <a:r>
              <a:rPr lang="en-GB" dirty="0"/>
              <a:t>/l</a:t>
            </a:r>
            <a:endParaRPr lang="en-IE" dirty="0"/>
          </a:p>
          <a:p>
            <a:r>
              <a:rPr lang="en-GB" dirty="0" smtClean="0"/>
              <a:t>Large </a:t>
            </a:r>
            <a:r>
              <a:rPr lang="en-GB" dirty="0"/>
              <a:t>tumour burden e.g. Stage IV NBL</a:t>
            </a:r>
            <a:endParaRPr lang="en-IE" dirty="0"/>
          </a:p>
          <a:p>
            <a:endParaRPr lang="en-IE" dirty="0"/>
          </a:p>
        </p:txBody>
      </p:sp>
      <p:sp>
        <p:nvSpPr>
          <p:cNvPr id="4" name="Content Placeholder 3"/>
          <p:cNvSpPr>
            <a:spLocks noGrp="1"/>
          </p:cNvSpPr>
          <p:nvPr>
            <p:ph sz="half" idx="2"/>
          </p:nvPr>
        </p:nvSpPr>
        <p:spPr>
          <a:solidFill>
            <a:schemeClr val="accent1">
              <a:lumMod val="40000"/>
              <a:lumOff val="60000"/>
            </a:schemeClr>
          </a:solidFill>
        </p:spPr>
        <p:txBody>
          <a:bodyPr>
            <a:normAutofit fontScale="70000" lnSpcReduction="20000"/>
          </a:bodyPr>
          <a:lstStyle/>
          <a:p>
            <a:pPr marL="914400" lvl="2" indent="0">
              <a:buNone/>
            </a:pPr>
            <a:r>
              <a:rPr lang="en-GB" sz="2900" b="1" u="sng" dirty="0"/>
              <a:t>Principal Biochemical Abnormalities found in Tumour </a:t>
            </a:r>
            <a:r>
              <a:rPr lang="en-GB" sz="2900" b="1" u="sng" dirty="0" err="1"/>
              <a:t>Lysis</a:t>
            </a:r>
            <a:r>
              <a:rPr lang="en-GB" sz="2900" b="1" u="sng" dirty="0"/>
              <a:t> </a:t>
            </a:r>
            <a:r>
              <a:rPr lang="en-GB" sz="2900" b="1" u="sng" dirty="0" smtClean="0"/>
              <a:t>Syndrome</a:t>
            </a:r>
          </a:p>
          <a:p>
            <a:pPr marL="914400" lvl="2" indent="0">
              <a:buNone/>
            </a:pPr>
            <a:endParaRPr lang="en-IE" b="1" u="sng" dirty="0"/>
          </a:p>
          <a:p>
            <a:r>
              <a:rPr lang="en-GB" dirty="0" err="1" smtClean="0"/>
              <a:t>Hyperuricaemia</a:t>
            </a:r>
            <a:endParaRPr lang="en-IE" dirty="0"/>
          </a:p>
          <a:p>
            <a:r>
              <a:rPr lang="en-GB" dirty="0" err="1" smtClean="0"/>
              <a:t>Hyperphosphataemia</a:t>
            </a:r>
            <a:endParaRPr lang="en-IE" dirty="0"/>
          </a:p>
          <a:p>
            <a:r>
              <a:rPr lang="en-GB" dirty="0" smtClean="0"/>
              <a:t>Hypocalcaemia</a:t>
            </a:r>
            <a:endParaRPr lang="en-IE" dirty="0"/>
          </a:p>
          <a:p>
            <a:r>
              <a:rPr lang="en-GB" dirty="0" err="1" smtClean="0"/>
              <a:t>Hyperkalemia</a:t>
            </a:r>
            <a:endParaRPr lang="en-IE" dirty="0"/>
          </a:p>
          <a:p>
            <a:r>
              <a:rPr lang="en-GB" dirty="0"/>
              <a:t>Acute renal failure may result from precipitation of </a:t>
            </a:r>
            <a:r>
              <a:rPr lang="en-GB" dirty="0" err="1"/>
              <a:t>urate</a:t>
            </a:r>
            <a:r>
              <a:rPr lang="en-GB" dirty="0"/>
              <a:t> in renal tubules.</a:t>
            </a:r>
            <a:endParaRPr lang="en-IE" dirty="0"/>
          </a:p>
          <a:p>
            <a:endParaRPr lang="en-IE" dirty="0"/>
          </a:p>
        </p:txBody>
      </p:sp>
    </p:spTree>
    <p:extLst>
      <p:ext uri="{BB962C8B-B14F-4D97-AF65-F5344CB8AC3E}">
        <p14:creationId xmlns:p14="http://schemas.microsoft.com/office/powerpoint/2010/main" val="1988835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b="1" u="sng" dirty="0" smtClean="0"/>
              <a:t>Initial Management</a:t>
            </a:r>
            <a:endParaRPr lang="en-IE" dirty="0"/>
          </a:p>
        </p:txBody>
      </p:sp>
      <p:sp>
        <p:nvSpPr>
          <p:cNvPr id="3" name="Content Placeholder 2"/>
          <p:cNvSpPr>
            <a:spLocks noGrp="1"/>
          </p:cNvSpPr>
          <p:nvPr>
            <p:ph idx="1"/>
          </p:nvPr>
        </p:nvSpPr>
        <p:spPr>
          <a:xfrm>
            <a:off x="457200" y="908720"/>
            <a:ext cx="8229600" cy="5217443"/>
          </a:xfrm>
          <a:solidFill>
            <a:schemeClr val="accent1">
              <a:lumMod val="40000"/>
              <a:lumOff val="60000"/>
            </a:schemeClr>
          </a:solidFill>
        </p:spPr>
        <p:txBody>
          <a:bodyPr>
            <a:normAutofit fontScale="25000" lnSpcReduction="20000"/>
          </a:bodyPr>
          <a:lstStyle/>
          <a:p>
            <a:pPr marL="914400" lvl="2" indent="0">
              <a:buNone/>
            </a:pPr>
            <a:endParaRPr lang="en-IE" b="1" u="sng" dirty="0"/>
          </a:p>
          <a:p>
            <a:pPr marL="0" indent="0">
              <a:buNone/>
            </a:pPr>
            <a:endParaRPr lang="en-IE" dirty="0"/>
          </a:p>
          <a:p>
            <a:pPr lvl="0"/>
            <a:r>
              <a:rPr lang="en-GB" sz="4800" dirty="0"/>
              <a:t>Measure</a:t>
            </a:r>
            <a:r>
              <a:rPr lang="en-GB" sz="4800" b="1" dirty="0"/>
              <a:t> weight</a:t>
            </a:r>
            <a:endParaRPr lang="en-IE" sz="4800" dirty="0"/>
          </a:p>
          <a:p>
            <a:pPr lvl="0"/>
            <a:r>
              <a:rPr lang="en-GB" sz="4800" b="1" dirty="0"/>
              <a:t>Fluids: </a:t>
            </a:r>
            <a:r>
              <a:rPr lang="en-GB" sz="4800" dirty="0"/>
              <a:t>Commence hydration on admission with DNS at 3L/m</a:t>
            </a:r>
            <a:r>
              <a:rPr lang="en-GB" sz="4800" baseline="30000" dirty="0"/>
              <a:t>2</a:t>
            </a:r>
            <a:r>
              <a:rPr lang="en-GB" sz="4800" dirty="0"/>
              <a:t>/24hrs</a:t>
            </a:r>
            <a:endParaRPr lang="en-IE" sz="4800" dirty="0"/>
          </a:p>
          <a:p>
            <a:r>
              <a:rPr lang="en-GB" sz="4800" dirty="0"/>
              <a:t>Strict adherence to fluid balance. Aim for a urine output of 3mls/kg/hour. Ask  parents to collect all the urine and review this at least daily if not more often initially.</a:t>
            </a:r>
            <a:endParaRPr lang="en-IE" sz="4800" dirty="0"/>
          </a:p>
          <a:p>
            <a:pPr lvl="0"/>
            <a:r>
              <a:rPr lang="en-GB" sz="4800" b="1" dirty="0"/>
              <a:t>BP</a:t>
            </a:r>
            <a:r>
              <a:rPr lang="en-GB" sz="4800" dirty="0"/>
              <a:t> 4 hourly or more frequently according to severity of clinical condition.</a:t>
            </a:r>
            <a:endParaRPr lang="en-IE" sz="4800" dirty="0"/>
          </a:p>
          <a:p>
            <a:pPr lvl="0"/>
            <a:r>
              <a:rPr lang="en-GB" sz="4800" b="1" dirty="0"/>
              <a:t>Blood Investigations</a:t>
            </a:r>
            <a:endParaRPr lang="en-IE" sz="4800" dirty="0"/>
          </a:p>
          <a:p>
            <a:pPr lvl="0"/>
            <a:r>
              <a:rPr lang="en-GB" sz="4800" dirty="0"/>
              <a:t>U + E - if possible, 12 hourly but at least every day until stable</a:t>
            </a:r>
            <a:endParaRPr lang="en-IE" sz="4800" dirty="0"/>
          </a:p>
          <a:p>
            <a:pPr lvl="0"/>
            <a:r>
              <a:rPr lang="en-GB" sz="4800" dirty="0" err="1"/>
              <a:t>Urate</a:t>
            </a:r>
            <a:r>
              <a:rPr lang="en-GB" sz="4800" dirty="0"/>
              <a:t> - if evidence of massive cell </a:t>
            </a:r>
            <a:r>
              <a:rPr lang="en-GB" sz="4800" dirty="0" err="1"/>
              <a:t>lysis</a:t>
            </a:r>
            <a:r>
              <a:rPr lang="en-GB" sz="4800" dirty="0"/>
              <a:t> or reduced urine output, monitor 6 hourly, otherwise once daily</a:t>
            </a:r>
            <a:endParaRPr lang="en-IE" sz="4800" dirty="0"/>
          </a:p>
          <a:p>
            <a:pPr lvl="0"/>
            <a:r>
              <a:rPr lang="en-GB" sz="4800" dirty="0" err="1"/>
              <a:t>Creatinine</a:t>
            </a:r>
            <a:r>
              <a:rPr lang="en-GB" sz="4800" dirty="0"/>
              <a:t> - as for </a:t>
            </a:r>
            <a:r>
              <a:rPr lang="en-GB" sz="4800" dirty="0" err="1"/>
              <a:t>urate</a:t>
            </a:r>
            <a:endParaRPr lang="en-IE" sz="4800" dirty="0"/>
          </a:p>
          <a:p>
            <a:pPr lvl="0"/>
            <a:r>
              <a:rPr lang="en-GB" sz="4800" dirty="0"/>
              <a:t>Inorganic Phosphate</a:t>
            </a:r>
            <a:endParaRPr lang="en-IE" sz="4800" dirty="0"/>
          </a:p>
          <a:p>
            <a:pPr lvl="0"/>
            <a:r>
              <a:rPr lang="en-GB" sz="4800" dirty="0"/>
              <a:t>FBP - daily</a:t>
            </a:r>
            <a:endParaRPr lang="en-IE" sz="4800" dirty="0"/>
          </a:p>
          <a:p>
            <a:pPr lvl="0"/>
            <a:r>
              <a:rPr lang="en-GB" sz="4800" b="1" dirty="0"/>
              <a:t>CXR</a:t>
            </a:r>
            <a:endParaRPr lang="en-IE" sz="4800" dirty="0"/>
          </a:p>
          <a:p>
            <a:pPr lvl="0"/>
            <a:r>
              <a:rPr lang="en-GB" sz="4800" b="1" dirty="0"/>
              <a:t>Renal ultrasound</a:t>
            </a:r>
            <a:r>
              <a:rPr lang="en-GB" sz="4800" dirty="0"/>
              <a:t> when a child has an abdominal mass to rule out renal infiltration or obstructive </a:t>
            </a:r>
            <a:r>
              <a:rPr lang="en-GB" sz="4800" dirty="0" err="1"/>
              <a:t>uropathy</a:t>
            </a:r>
            <a:r>
              <a:rPr lang="en-GB" sz="4800" dirty="0"/>
              <a:t>.  Children with the latter are at increased risk of renal failure and may require dialysis at an early stage.</a:t>
            </a:r>
            <a:endParaRPr lang="en-IE" sz="4800" dirty="0"/>
          </a:p>
          <a:p>
            <a:pPr lvl="0"/>
            <a:r>
              <a:rPr lang="en-GB" sz="4800" dirty="0"/>
              <a:t>If possible </a:t>
            </a:r>
            <a:r>
              <a:rPr lang="en-GB" sz="4800" b="1" dirty="0"/>
              <a:t>ECG</a:t>
            </a:r>
            <a:r>
              <a:rPr lang="en-GB" sz="4800" dirty="0"/>
              <a:t> monitoring if </a:t>
            </a:r>
            <a:r>
              <a:rPr lang="en-GB" sz="4800" dirty="0" err="1"/>
              <a:t>hyperkalemic</a:t>
            </a:r>
            <a:r>
              <a:rPr lang="en-GB" sz="4800" dirty="0"/>
              <a:t> or on calcium infusion if possible.</a:t>
            </a:r>
            <a:endParaRPr lang="en-IE" sz="4800" dirty="0"/>
          </a:p>
          <a:p>
            <a:pPr marL="0" indent="0">
              <a:buNone/>
            </a:pPr>
            <a:r>
              <a:rPr lang="en-GB" sz="4800" dirty="0"/>
              <a:t> </a:t>
            </a:r>
            <a:endParaRPr lang="en-IE" sz="4800" dirty="0"/>
          </a:p>
          <a:p>
            <a:pPr lvl="0"/>
            <a:r>
              <a:rPr lang="en-GB" sz="4800" b="1" dirty="0"/>
              <a:t>Allopurinol:</a:t>
            </a:r>
            <a:r>
              <a:rPr lang="en-GB" sz="4800" dirty="0"/>
              <a:t> 1month-15 years 10-20mg/kg daily. Maximum 400mg daily </a:t>
            </a:r>
            <a:endParaRPr lang="en-IE" sz="4800" dirty="0"/>
          </a:p>
          <a:p>
            <a:r>
              <a:rPr lang="en-GB" sz="4800" dirty="0"/>
              <a:t>15-18years – 10-20mg/kg daily with a maximum of 900mg.</a:t>
            </a:r>
            <a:endParaRPr lang="en-IE" sz="4800" dirty="0"/>
          </a:p>
          <a:p>
            <a:r>
              <a:rPr lang="en-GB" sz="4800" dirty="0"/>
              <a:t>Preferably with food. Doses over 300mg are given in divided doses. </a:t>
            </a:r>
            <a:endParaRPr lang="en-IE" sz="4800" dirty="0"/>
          </a:p>
          <a:p>
            <a:r>
              <a:rPr lang="en-GB" sz="4800" dirty="0"/>
              <a:t>Start from first admission and to continue for 5 days (or longer if child has confirmed Tumour </a:t>
            </a:r>
            <a:r>
              <a:rPr lang="en-GB" sz="4800" dirty="0" err="1"/>
              <a:t>Lysis</a:t>
            </a:r>
            <a:r>
              <a:rPr lang="en-GB" sz="4800" dirty="0"/>
              <a:t> Syndrome).</a:t>
            </a:r>
            <a:endParaRPr lang="en-IE" sz="4800" dirty="0"/>
          </a:p>
          <a:p>
            <a:endParaRPr lang="en-IE" sz="4800" dirty="0"/>
          </a:p>
          <a:p>
            <a:pPr lvl="0"/>
            <a:r>
              <a:rPr lang="en-GB" sz="4800" b="1" dirty="0" err="1"/>
              <a:t>Urate</a:t>
            </a:r>
            <a:r>
              <a:rPr lang="en-GB" sz="4800" b="1" dirty="0"/>
              <a:t> oxidase</a:t>
            </a:r>
            <a:r>
              <a:rPr lang="en-GB" sz="4800" dirty="0"/>
              <a:t> – Although this drug is currently unavailable on the ward it is important to include it here. It is extremely effective and is given at a dose of :</a:t>
            </a:r>
            <a:endParaRPr lang="en-IE" sz="4800" dirty="0"/>
          </a:p>
          <a:p>
            <a:r>
              <a:rPr lang="en-GB" sz="4800" dirty="0"/>
              <a:t>0.2mg/kg daily diluted in 50ml of </a:t>
            </a:r>
            <a:r>
              <a:rPr lang="en-GB" sz="4800" dirty="0" err="1"/>
              <a:t>NaCL</a:t>
            </a:r>
            <a:r>
              <a:rPr lang="en-GB" sz="4800" dirty="0"/>
              <a:t> 0.9%w/v administered over 30 minutes (for up to 5 days).</a:t>
            </a:r>
            <a:endParaRPr lang="en-IE" sz="4800" dirty="0"/>
          </a:p>
          <a:p>
            <a:r>
              <a:rPr lang="en-GB" sz="4800" dirty="0"/>
              <a:t>For children less than 5yrs with uric acid levels &gt; 400micromol/L </a:t>
            </a:r>
            <a:endParaRPr lang="en-IE" sz="4800" dirty="0"/>
          </a:p>
          <a:p>
            <a:r>
              <a:rPr lang="en-GB" sz="4800" dirty="0"/>
              <a:t>For children more than 5yrs with uric acid levels &gt; 600micromols/L </a:t>
            </a:r>
            <a:endParaRPr lang="en-IE" sz="4800" dirty="0"/>
          </a:p>
          <a:p>
            <a:r>
              <a:rPr lang="en-GB" sz="4800" dirty="0"/>
              <a:t>This should never be mixed with chemotherapy. Uric acid levels should be checked daily. </a:t>
            </a:r>
            <a:endParaRPr lang="en-IE" sz="4800" dirty="0"/>
          </a:p>
          <a:p>
            <a:r>
              <a:rPr lang="en-GB" sz="4800" dirty="0"/>
              <a:t> </a:t>
            </a:r>
            <a:endParaRPr lang="en-IE" sz="4800" dirty="0"/>
          </a:p>
          <a:p>
            <a:endParaRPr lang="en-IE" dirty="0"/>
          </a:p>
        </p:txBody>
      </p:sp>
    </p:spTree>
    <p:extLst>
      <p:ext uri="{BB962C8B-B14F-4D97-AF65-F5344CB8AC3E}">
        <p14:creationId xmlns:p14="http://schemas.microsoft.com/office/powerpoint/2010/main" val="266402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GB" b="1" u="sng" dirty="0" smtClean="0">
                <a:effectLst/>
                <a:latin typeface="Cambria"/>
                <a:cs typeface="Times New Roman"/>
              </a:rPr>
              <a:t>Management of Complications</a:t>
            </a:r>
            <a:endParaRPr lang="en-IE" dirty="0"/>
          </a:p>
        </p:txBody>
      </p:sp>
      <p:sp>
        <p:nvSpPr>
          <p:cNvPr id="3" name="Content Placeholder 2"/>
          <p:cNvSpPr>
            <a:spLocks noGrp="1"/>
          </p:cNvSpPr>
          <p:nvPr>
            <p:ph sz="half" idx="1"/>
          </p:nvPr>
        </p:nvSpPr>
        <p:spPr>
          <a:solidFill>
            <a:schemeClr val="accent1">
              <a:lumMod val="40000"/>
              <a:lumOff val="60000"/>
            </a:schemeClr>
          </a:solidFill>
        </p:spPr>
        <p:txBody>
          <a:bodyPr>
            <a:normAutofit fontScale="55000" lnSpcReduction="20000"/>
          </a:bodyPr>
          <a:lstStyle/>
          <a:p>
            <a:pPr marL="0" indent="0">
              <a:spcAft>
                <a:spcPts val="0"/>
              </a:spcAft>
              <a:buNone/>
            </a:pPr>
            <a:r>
              <a:rPr lang="en-GB" sz="2900" b="1" dirty="0" smtClean="0">
                <a:effectLst/>
                <a:latin typeface="Cambria"/>
                <a:ea typeface="Times New Roman"/>
                <a:cs typeface="Times New Roman"/>
              </a:rPr>
              <a:t>Fluid Balance</a:t>
            </a:r>
            <a:r>
              <a:rPr lang="en-GB" sz="2900" dirty="0" smtClean="0">
                <a:effectLst/>
                <a:latin typeface="Cambria"/>
                <a:ea typeface="Times New Roman"/>
                <a:cs typeface="Times New Roman"/>
              </a:rPr>
              <a:t>	</a:t>
            </a:r>
          </a:p>
          <a:p>
            <a:pPr marL="0" indent="0">
              <a:spcAft>
                <a:spcPts val="0"/>
              </a:spcAft>
              <a:buNone/>
            </a:pPr>
            <a:r>
              <a:rPr lang="en-GB" sz="2900" dirty="0" smtClean="0">
                <a:effectLst/>
                <a:latin typeface="Cambria"/>
                <a:ea typeface="Times New Roman"/>
                <a:cs typeface="Times New Roman"/>
              </a:rPr>
              <a:t>If diuresis is not adequate and there is no evidence of obstructive </a:t>
            </a:r>
            <a:r>
              <a:rPr lang="en-GB" sz="2900" dirty="0" err="1" smtClean="0">
                <a:effectLst/>
                <a:latin typeface="Cambria"/>
                <a:ea typeface="Times New Roman"/>
                <a:cs typeface="Times New Roman"/>
              </a:rPr>
              <a:t>uropathy</a:t>
            </a:r>
            <a:r>
              <a:rPr lang="en-GB" sz="2900" dirty="0" smtClean="0">
                <a:effectLst/>
                <a:latin typeface="Cambria"/>
                <a:ea typeface="Times New Roman"/>
                <a:cs typeface="Times New Roman"/>
              </a:rPr>
              <a:t>, </a:t>
            </a:r>
            <a:r>
              <a:rPr lang="en-GB" sz="2900" dirty="0" err="1" smtClean="0">
                <a:effectLst/>
                <a:latin typeface="Cambria"/>
                <a:ea typeface="Times New Roman"/>
                <a:cs typeface="Times New Roman"/>
              </a:rPr>
              <a:t>frusemide</a:t>
            </a:r>
            <a:r>
              <a:rPr lang="en-GB" sz="2900" dirty="0" smtClean="0">
                <a:effectLst/>
                <a:latin typeface="Cambria"/>
                <a:ea typeface="Times New Roman"/>
                <a:cs typeface="Times New Roman"/>
              </a:rPr>
              <a:t> 1-2mg/kg can be given as a stat dose, or up to every 6 hours under strict consultant supervision and repeated as indicated.</a:t>
            </a:r>
            <a:endParaRPr lang="en-IE" sz="2900" dirty="0" smtClean="0">
              <a:effectLst/>
              <a:latin typeface="Arial"/>
              <a:ea typeface="Times New Roman"/>
              <a:cs typeface="Times New Roman"/>
            </a:endParaRPr>
          </a:p>
          <a:p>
            <a:pPr marL="0" indent="0">
              <a:spcAft>
                <a:spcPts val="0"/>
              </a:spcAft>
              <a:buNone/>
            </a:pPr>
            <a:r>
              <a:rPr lang="en-GB" sz="2900" dirty="0" smtClean="0">
                <a:effectLst/>
                <a:latin typeface="Cambria"/>
                <a:ea typeface="Times New Roman"/>
                <a:cs typeface="Times New Roman"/>
              </a:rPr>
              <a:t>continuing.</a:t>
            </a:r>
            <a:endParaRPr lang="en-IE" sz="2900" dirty="0" smtClean="0">
              <a:effectLst/>
              <a:latin typeface="Arial"/>
              <a:ea typeface="Times New Roman"/>
              <a:cs typeface="Times New Roman"/>
            </a:endParaRPr>
          </a:p>
          <a:p>
            <a:pPr>
              <a:spcAft>
                <a:spcPts val="0"/>
              </a:spcAft>
            </a:pPr>
            <a:endParaRPr lang="en-IE" sz="2900" dirty="0" smtClean="0">
              <a:effectLst/>
              <a:latin typeface="Arial"/>
              <a:ea typeface="Times New Roman"/>
              <a:cs typeface="Times New Roman"/>
            </a:endParaRPr>
          </a:p>
          <a:p>
            <a:pPr>
              <a:spcAft>
                <a:spcPts val="0"/>
              </a:spcAft>
            </a:pPr>
            <a:endParaRPr lang="en-IE" sz="2900" dirty="0" smtClean="0">
              <a:effectLst/>
              <a:latin typeface="Arial"/>
              <a:ea typeface="Times New Roman"/>
              <a:cs typeface="Times New Roman"/>
            </a:endParaRPr>
          </a:p>
          <a:p>
            <a:pPr marL="0" indent="0">
              <a:spcAft>
                <a:spcPts val="0"/>
              </a:spcAft>
              <a:buNone/>
            </a:pPr>
            <a:r>
              <a:rPr lang="en-GB" sz="2900" b="1" dirty="0" smtClean="0">
                <a:solidFill>
                  <a:srgbClr val="FF0000"/>
                </a:solidFill>
                <a:effectLst/>
                <a:latin typeface="Cambria"/>
                <a:ea typeface="Times New Roman"/>
                <a:cs typeface="Times New Roman"/>
              </a:rPr>
              <a:t>NB:  Stop infusion if </a:t>
            </a:r>
            <a:r>
              <a:rPr lang="en-GB" sz="2900" b="1" dirty="0" err="1" smtClean="0">
                <a:solidFill>
                  <a:srgbClr val="FF0000"/>
                </a:solidFill>
                <a:effectLst/>
                <a:latin typeface="Cambria"/>
                <a:ea typeface="Times New Roman"/>
                <a:cs typeface="Times New Roman"/>
              </a:rPr>
              <a:t>bradycardia</a:t>
            </a:r>
            <a:r>
              <a:rPr lang="en-GB" sz="2900" b="1" dirty="0" smtClean="0">
                <a:solidFill>
                  <a:srgbClr val="FF0000"/>
                </a:solidFill>
                <a:effectLst/>
                <a:latin typeface="Cambria"/>
                <a:ea typeface="Times New Roman"/>
                <a:cs typeface="Times New Roman"/>
              </a:rPr>
              <a:t> develops</a:t>
            </a:r>
            <a:r>
              <a:rPr lang="en-GB" sz="2900" b="1" dirty="0" smtClean="0">
                <a:effectLst/>
                <a:latin typeface="Cambria"/>
                <a:ea typeface="Times New Roman"/>
                <a:cs typeface="Times New Roman"/>
              </a:rPr>
              <a:t>.</a:t>
            </a:r>
            <a:endParaRPr lang="en-IE" sz="2900" dirty="0" smtClean="0">
              <a:effectLst/>
              <a:latin typeface="Arial"/>
              <a:ea typeface="Times New Roman"/>
              <a:cs typeface="Times New Roman"/>
            </a:endParaRPr>
          </a:p>
          <a:p>
            <a:pPr marL="0" indent="0">
              <a:spcAft>
                <a:spcPts val="0"/>
              </a:spcAft>
              <a:buNone/>
            </a:pPr>
            <a:r>
              <a:rPr lang="en-GB" sz="2900" b="1" dirty="0" smtClean="0">
                <a:effectLst/>
                <a:latin typeface="Cambria"/>
                <a:ea typeface="Times New Roman"/>
                <a:cs typeface="Times New Roman"/>
              </a:rPr>
              <a:t>Site of cannula should be left exposed so that area can be inspected at regular intervals (extravasation causes severe tissue necrosis)</a:t>
            </a:r>
            <a:endParaRPr lang="en-IE" sz="2900" dirty="0" smtClean="0">
              <a:effectLst/>
              <a:latin typeface="Arial"/>
              <a:ea typeface="Times New Roman"/>
              <a:cs typeface="Times New Roman"/>
            </a:endParaRPr>
          </a:p>
          <a:p>
            <a:endParaRPr lang="en-IE" dirty="0"/>
          </a:p>
        </p:txBody>
      </p:sp>
      <p:sp>
        <p:nvSpPr>
          <p:cNvPr id="5" name="Content Placeholder 4"/>
          <p:cNvSpPr>
            <a:spLocks noGrp="1"/>
          </p:cNvSpPr>
          <p:nvPr>
            <p:ph sz="half" idx="2"/>
          </p:nvPr>
        </p:nvSpPr>
        <p:spPr>
          <a:solidFill>
            <a:schemeClr val="accent1">
              <a:lumMod val="40000"/>
              <a:lumOff val="60000"/>
            </a:schemeClr>
          </a:solidFill>
        </p:spPr>
        <p:txBody>
          <a:bodyPr>
            <a:normAutofit fontScale="55000" lnSpcReduction="20000"/>
          </a:bodyPr>
          <a:lstStyle/>
          <a:p>
            <a:pPr marL="0" indent="0">
              <a:spcAft>
                <a:spcPts val="0"/>
              </a:spcAft>
              <a:buNone/>
            </a:pPr>
            <a:r>
              <a:rPr lang="en-GB" b="1" dirty="0" smtClean="0">
                <a:effectLst/>
                <a:latin typeface="Cambria"/>
                <a:ea typeface="Times New Roman"/>
                <a:cs typeface="Times New Roman"/>
              </a:rPr>
              <a:t>Hypocalcaemia</a:t>
            </a:r>
          </a:p>
          <a:p>
            <a:pPr marL="0" indent="0">
              <a:spcAft>
                <a:spcPts val="0"/>
              </a:spcAft>
              <a:buNone/>
            </a:pPr>
            <a:r>
              <a:rPr lang="en-GB" u="sng" dirty="0" smtClean="0">
                <a:effectLst/>
                <a:latin typeface="Cambria"/>
                <a:ea typeface="Times New Roman"/>
                <a:cs typeface="Times New Roman"/>
              </a:rPr>
              <a:t>Clinical signs</a:t>
            </a:r>
          </a:p>
          <a:p>
            <a:r>
              <a:rPr lang="en-GB" dirty="0" smtClean="0">
                <a:effectLst/>
                <a:latin typeface="Cambria"/>
                <a:ea typeface="Times New Roman"/>
                <a:cs typeface="Times New Roman"/>
              </a:rPr>
              <a:t> </a:t>
            </a:r>
            <a:r>
              <a:rPr lang="en-US" dirty="0" smtClean="0">
                <a:solidFill>
                  <a:srgbClr val="1A1A1A"/>
                </a:solidFill>
                <a:effectLst/>
                <a:latin typeface="Cambria"/>
                <a:ea typeface="Times New Roman"/>
                <a:cs typeface="Arial"/>
              </a:rPr>
              <a:t>neuromuscular irritability including</a:t>
            </a:r>
            <a:r>
              <a:rPr lang="en-GB" b="1" dirty="0" smtClean="0">
                <a:effectLst/>
                <a:latin typeface="Cambria"/>
                <a:ea typeface="Times New Roman"/>
                <a:cs typeface="Times New Roman"/>
              </a:rPr>
              <a:t> (&lt;1.8 </a:t>
            </a:r>
            <a:r>
              <a:rPr lang="en-GB" b="1" dirty="0" err="1" smtClean="0">
                <a:effectLst/>
                <a:latin typeface="Cambria"/>
                <a:ea typeface="Times New Roman"/>
                <a:cs typeface="Times New Roman"/>
              </a:rPr>
              <a:t>mmol</a:t>
            </a:r>
            <a:r>
              <a:rPr lang="en-GB" b="1" dirty="0" smtClean="0">
                <a:effectLst/>
                <a:latin typeface="Cambria"/>
                <a:ea typeface="Times New Roman"/>
                <a:cs typeface="Times New Roman"/>
              </a:rPr>
              <a:t>/L)</a:t>
            </a:r>
            <a:r>
              <a:rPr lang="en-GB" b="1" i="1" dirty="0" smtClean="0">
                <a:latin typeface="Cambria"/>
                <a:ea typeface="Times New Roman"/>
                <a:cs typeface="Times New Roman"/>
              </a:rPr>
              <a:t> </a:t>
            </a:r>
            <a:r>
              <a:rPr lang="en-US" dirty="0" err="1" smtClean="0">
                <a:solidFill>
                  <a:srgbClr val="1A1A1A"/>
                </a:solidFill>
                <a:effectLst/>
                <a:latin typeface="Cambria"/>
                <a:ea typeface="Times New Roman"/>
                <a:cs typeface="Arial"/>
              </a:rPr>
              <a:t>tetany</a:t>
            </a:r>
            <a:r>
              <a:rPr lang="en-US" dirty="0" smtClean="0">
                <a:solidFill>
                  <a:srgbClr val="1A1A1A"/>
                </a:solidFill>
                <a:effectLst/>
                <a:latin typeface="Cambria"/>
                <a:ea typeface="Times New Roman"/>
                <a:cs typeface="Arial"/>
              </a:rPr>
              <a:t> as manifested by </a:t>
            </a:r>
            <a:r>
              <a:rPr lang="en-US" dirty="0" err="1" smtClean="0">
                <a:solidFill>
                  <a:srgbClr val="1A1A1A"/>
                </a:solidFill>
                <a:effectLst/>
                <a:latin typeface="Cambria"/>
                <a:ea typeface="Times New Roman"/>
                <a:cs typeface="Arial"/>
              </a:rPr>
              <a:t>Chvostek's</a:t>
            </a:r>
            <a:r>
              <a:rPr lang="en-US" dirty="0" smtClean="0">
                <a:solidFill>
                  <a:srgbClr val="1A1A1A"/>
                </a:solidFill>
                <a:effectLst/>
                <a:latin typeface="Cambria"/>
                <a:ea typeface="Times New Roman"/>
                <a:cs typeface="Arial"/>
              </a:rPr>
              <a:t> sign (twitching on tapping of facial muscle) or Trousseau's sign (occlude brachial artery with BP cuff and hand spasms into painful ‘main </a:t>
            </a:r>
            <a:r>
              <a:rPr lang="en-US" dirty="0" err="1" smtClean="0">
                <a:solidFill>
                  <a:srgbClr val="1A1A1A"/>
                </a:solidFill>
                <a:effectLst/>
                <a:latin typeface="Cambria"/>
                <a:ea typeface="Times New Roman"/>
                <a:cs typeface="Arial"/>
              </a:rPr>
              <a:t>d’accoucheur</a:t>
            </a:r>
            <a:r>
              <a:rPr lang="en-US" dirty="0" smtClean="0">
                <a:solidFill>
                  <a:srgbClr val="1A1A1A"/>
                </a:solidFill>
                <a:effectLst/>
                <a:latin typeface="Cambria"/>
                <a:ea typeface="Times New Roman"/>
                <a:cs typeface="Arial"/>
              </a:rPr>
              <a:t>), bronchospasm,</a:t>
            </a:r>
          </a:p>
          <a:p>
            <a:r>
              <a:rPr lang="en-US" dirty="0" smtClean="0">
                <a:solidFill>
                  <a:srgbClr val="1A1A1A"/>
                </a:solidFill>
                <a:effectLst/>
                <a:latin typeface="Cambria"/>
                <a:ea typeface="Times New Roman"/>
                <a:cs typeface="Arial"/>
              </a:rPr>
              <a:t>electrocardiographic changes</a:t>
            </a:r>
          </a:p>
          <a:p>
            <a:r>
              <a:rPr lang="en-US" dirty="0" smtClean="0">
                <a:solidFill>
                  <a:srgbClr val="1A1A1A"/>
                </a:solidFill>
                <a:effectLst/>
                <a:latin typeface="Cambria"/>
                <a:ea typeface="Times New Roman"/>
                <a:cs typeface="Arial"/>
              </a:rPr>
              <a:t>seizures.</a:t>
            </a:r>
          </a:p>
          <a:p>
            <a:pPr marL="0" indent="0">
              <a:buNone/>
            </a:pPr>
            <a:r>
              <a:rPr lang="en-US" u="sng" dirty="0" smtClean="0">
                <a:solidFill>
                  <a:srgbClr val="1A1A1A"/>
                </a:solidFill>
                <a:latin typeface="Cambria"/>
                <a:ea typeface="Times New Roman"/>
                <a:cs typeface="Arial"/>
              </a:rPr>
              <a:t>Management</a:t>
            </a:r>
            <a:endParaRPr lang="en-IE" u="sng" dirty="0" smtClean="0">
              <a:effectLst/>
              <a:latin typeface="Arial"/>
              <a:ea typeface="Times New Roman"/>
              <a:cs typeface="Times New Roman"/>
            </a:endParaRPr>
          </a:p>
          <a:p>
            <a:pPr>
              <a:spcAft>
                <a:spcPts val="0"/>
              </a:spcAft>
            </a:pPr>
            <a:r>
              <a:rPr lang="en-GB" dirty="0" err="1" smtClean="0">
                <a:effectLst/>
                <a:latin typeface="Cambria"/>
                <a:ea typeface="Times New Roman"/>
                <a:cs typeface="Times New Roman"/>
              </a:rPr>
              <a:t>Ca</a:t>
            </a:r>
            <a:r>
              <a:rPr lang="en-GB" dirty="0" smtClean="0">
                <a:effectLst/>
                <a:latin typeface="Cambria"/>
                <a:ea typeface="Times New Roman"/>
                <a:cs typeface="Times New Roman"/>
              </a:rPr>
              <a:t> </a:t>
            </a:r>
            <a:r>
              <a:rPr lang="en-GB" dirty="0" err="1" smtClean="0">
                <a:effectLst/>
                <a:latin typeface="Cambria"/>
                <a:ea typeface="Times New Roman"/>
                <a:cs typeface="Times New Roman"/>
              </a:rPr>
              <a:t>gluconate</a:t>
            </a:r>
            <a:r>
              <a:rPr lang="en-GB" dirty="0" smtClean="0">
                <a:effectLst/>
                <a:latin typeface="Cambria"/>
                <a:ea typeface="Times New Roman"/>
                <a:cs typeface="Times New Roman"/>
              </a:rPr>
              <a:t> 10% (2.2mmol/10ml) 1-2mmol/kg/day i.e. as </a:t>
            </a:r>
            <a:r>
              <a:rPr lang="en-GB" u="sng" dirty="0" smtClean="0">
                <a:effectLst/>
                <a:latin typeface="Cambria"/>
                <a:ea typeface="Times New Roman"/>
                <a:cs typeface="Times New Roman"/>
              </a:rPr>
              <a:t>separate infusion</a:t>
            </a:r>
            <a:r>
              <a:rPr lang="en-GB" dirty="0" smtClean="0">
                <a:effectLst/>
                <a:latin typeface="Cambria"/>
                <a:ea typeface="Times New Roman"/>
                <a:cs typeface="Times New Roman"/>
              </a:rPr>
              <a:t> diluted in 100-200 </a:t>
            </a:r>
            <a:r>
              <a:rPr lang="en-GB" dirty="0" smtClean="0">
                <a:solidFill>
                  <a:srgbClr val="000000"/>
                </a:solidFill>
                <a:effectLst/>
                <a:latin typeface="Cambria"/>
                <a:ea typeface="Times New Roman"/>
                <a:cs typeface="Times New Roman"/>
              </a:rPr>
              <a:t>ml </a:t>
            </a:r>
            <a:r>
              <a:rPr lang="en-GB" dirty="0" smtClean="0">
                <a:effectLst/>
                <a:latin typeface="Cambria"/>
                <a:ea typeface="Times New Roman"/>
                <a:cs typeface="Times New Roman"/>
              </a:rPr>
              <a:t>0.9% w/v </a:t>
            </a:r>
            <a:r>
              <a:rPr lang="en-GB" dirty="0" err="1" smtClean="0">
                <a:effectLst/>
                <a:latin typeface="Cambria"/>
                <a:ea typeface="Times New Roman"/>
                <a:cs typeface="Times New Roman"/>
              </a:rPr>
              <a:t>NaCI</a:t>
            </a:r>
            <a:r>
              <a:rPr lang="en-GB" dirty="0" smtClean="0">
                <a:effectLst/>
                <a:latin typeface="Cambria"/>
                <a:ea typeface="Times New Roman"/>
                <a:cs typeface="Times New Roman"/>
              </a:rPr>
              <a:t>.  </a:t>
            </a:r>
          </a:p>
          <a:p>
            <a:pPr>
              <a:spcAft>
                <a:spcPts val="0"/>
              </a:spcAft>
            </a:pPr>
            <a:r>
              <a:rPr lang="en-GB" dirty="0" smtClean="0">
                <a:effectLst/>
                <a:latin typeface="Cambria"/>
                <a:ea typeface="Times New Roman"/>
                <a:cs typeface="Times New Roman"/>
              </a:rPr>
              <a:t>If symptomatic, 0.1 </a:t>
            </a:r>
            <a:r>
              <a:rPr lang="en-GB" dirty="0" err="1" smtClean="0">
                <a:effectLst/>
                <a:latin typeface="Cambria"/>
                <a:ea typeface="Times New Roman"/>
                <a:cs typeface="Times New Roman"/>
              </a:rPr>
              <a:t>mmol</a:t>
            </a:r>
            <a:r>
              <a:rPr lang="en-GB" dirty="0" smtClean="0">
                <a:effectLst/>
                <a:latin typeface="Cambria"/>
                <a:ea typeface="Times New Roman"/>
                <a:cs typeface="Times New Roman"/>
              </a:rPr>
              <a:t>/kg </a:t>
            </a:r>
            <a:r>
              <a:rPr lang="en-GB" dirty="0" err="1" smtClean="0">
                <a:effectLst/>
                <a:latin typeface="Cambria"/>
                <a:ea typeface="Times New Roman"/>
                <a:cs typeface="Times New Roman"/>
              </a:rPr>
              <a:t>Ca</a:t>
            </a:r>
            <a:r>
              <a:rPr lang="en-GB" dirty="0" smtClean="0">
                <a:effectLst/>
                <a:latin typeface="Cambria"/>
                <a:ea typeface="Times New Roman"/>
                <a:cs typeface="Times New Roman"/>
              </a:rPr>
              <a:t> </a:t>
            </a:r>
            <a:r>
              <a:rPr lang="en-GB" dirty="0" err="1" smtClean="0">
                <a:effectLst/>
                <a:latin typeface="Cambria"/>
                <a:ea typeface="Times New Roman"/>
                <a:cs typeface="Times New Roman"/>
              </a:rPr>
              <a:t>gluconate</a:t>
            </a:r>
            <a:r>
              <a:rPr lang="en-GB" dirty="0" smtClean="0">
                <a:effectLst/>
                <a:latin typeface="Cambria"/>
                <a:ea typeface="Times New Roman"/>
                <a:cs typeface="Times New Roman"/>
              </a:rPr>
              <a:t> 10% (0.4ml/kg) diluted in 10-20 ml 0.9% w/v </a:t>
            </a:r>
            <a:r>
              <a:rPr lang="en-GB" dirty="0" err="1" smtClean="0">
                <a:effectLst/>
                <a:latin typeface="Cambria"/>
                <a:ea typeface="Times New Roman"/>
                <a:cs typeface="Times New Roman"/>
              </a:rPr>
              <a:t>NaCI</a:t>
            </a:r>
            <a:r>
              <a:rPr lang="en-GB" dirty="0" smtClean="0">
                <a:effectLst/>
                <a:latin typeface="Cambria"/>
                <a:ea typeface="Times New Roman"/>
                <a:cs typeface="Times New Roman"/>
              </a:rPr>
              <a:t> can be given </a:t>
            </a:r>
            <a:r>
              <a:rPr lang="en-GB" u="sng" dirty="0" smtClean="0">
                <a:effectLst/>
                <a:latin typeface="Cambria"/>
                <a:ea typeface="Times New Roman"/>
                <a:cs typeface="Times New Roman"/>
              </a:rPr>
              <a:t>slowly</a:t>
            </a:r>
            <a:r>
              <a:rPr lang="en-GB" dirty="0" smtClean="0">
                <a:effectLst/>
                <a:latin typeface="Cambria"/>
                <a:ea typeface="Times New Roman"/>
                <a:cs typeface="Times New Roman"/>
              </a:rPr>
              <a:t> over 10 </a:t>
            </a:r>
            <a:r>
              <a:rPr lang="en-GB" dirty="0" err="1" smtClean="0">
                <a:effectLst/>
                <a:latin typeface="Cambria"/>
                <a:ea typeface="Times New Roman"/>
                <a:cs typeface="Times New Roman"/>
              </a:rPr>
              <a:t>mins</a:t>
            </a:r>
            <a:r>
              <a:rPr lang="en-GB" dirty="0" smtClean="0">
                <a:effectLst/>
                <a:latin typeface="Cambria"/>
                <a:ea typeface="Times New Roman"/>
                <a:cs typeface="Times New Roman"/>
              </a:rPr>
              <a:t> with ECG monitoring if possible.  Calcium replacement may need to be continued at a lower dose while </a:t>
            </a:r>
            <a:r>
              <a:rPr lang="en-GB" dirty="0" err="1" smtClean="0">
                <a:effectLst/>
                <a:latin typeface="Cambria"/>
                <a:ea typeface="Times New Roman"/>
                <a:cs typeface="Times New Roman"/>
              </a:rPr>
              <a:t>lysis</a:t>
            </a:r>
            <a:r>
              <a:rPr lang="en-GB" dirty="0" smtClean="0">
                <a:effectLst/>
                <a:latin typeface="Cambria"/>
                <a:ea typeface="Times New Roman"/>
                <a:cs typeface="Times New Roman"/>
              </a:rPr>
              <a:t> is continuing</a:t>
            </a:r>
            <a:endParaRPr lang="en-IE" dirty="0"/>
          </a:p>
        </p:txBody>
      </p:sp>
    </p:spTree>
    <p:extLst>
      <p:ext uri="{BB962C8B-B14F-4D97-AF65-F5344CB8AC3E}">
        <p14:creationId xmlns:p14="http://schemas.microsoft.com/office/powerpoint/2010/main" val="2105229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pPr lvl="1" algn="ctr" rtl="0">
              <a:spcBef>
                <a:spcPct val="0"/>
              </a:spcBef>
            </a:pPr>
            <a:r>
              <a:rPr lang="en-US" b="1" u="sng" cap="small" dirty="0" smtClean="0">
                <a:effectLst/>
                <a:latin typeface="Cambria"/>
                <a:cs typeface="Arial"/>
              </a:rPr>
              <a:t/>
            </a:r>
            <a:br>
              <a:rPr lang="en-US" b="1" u="sng" cap="small" dirty="0" smtClean="0">
                <a:effectLst/>
                <a:latin typeface="Cambria"/>
                <a:cs typeface="Arial"/>
              </a:rPr>
            </a:br>
            <a:r>
              <a:rPr lang="en-US" b="1" u="sng" cap="small" dirty="0" smtClean="0">
                <a:effectLst/>
                <a:latin typeface="Cambria"/>
                <a:cs typeface="Arial"/>
              </a:rPr>
              <a:t>HYPERKALAEMIA</a:t>
            </a:r>
            <a:br>
              <a:rPr lang="en-US" b="1" u="sng" cap="small" dirty="0" smtClean="0">
                <a:effectLst/>
                <a:latin typeface="Cambria"/>
                <a:cs typeface="Arial"/>
              </a:rPr>
            </a:br>
            <a:r>
              <a:rPr lang="en-US" cap="small" dirty="0" smtClean="0">
                <a:effectLst/>
                <a:latin typeface="Cambria"/>
                <a:cs typeface="Arial"/>
              </a:rPr>
              <a:t>D</a:t>
            </a:r>
            <a:r>
              <a:rPr lang="en-GB" dirty="0" err="1" smtClean="0">
                <a:effectLst/>
                <a:latin typeface="Cambria"/>
                <a:ea typeface="Times New Roman"/>
                <a:cs typeface="Times New Roman"/>
              </a:rPr>
              <a:t>efined</a:t>
            </a:r>
            <a:r>
              <a:rPr lang="en-GB" dirty="0" smtClean="0">
                <a:effectLst/>
                <a:latin typeface="Cambria"/>
                <a:ea typeface="Times New Roman"/>
                <a:cs typeface="Times New Roman"/>
              </a:rPr>
              <a:t> as serum potassium greater than 5.5 </a:t>
            </a:r>
            <a:r>
              <a:rPr lang="en-GB" dirty="0" err="1" smtClean="0">
                <a:effectLst/>
                <a:latin typeface="Cambria"/>
                <a:ea typeface="Times New Roman"/>
                <a:cs typeface="Times New Roman"/>
              </a:rPr>
              <a:t>mEq</a:t>
            </a:r>
            <a:r>
              <a:rPr lang="en-GB" dirty="0" smtClean="0">
                <a:effectLst/>
                <a:latin typeface="Cambria"/>
                <a:ea typeface="Times New Roman"/>
                <a:cs typeface="Times New Roman"/>
              </a:rPr>
              <a:t>/L (</a:t>
            </a:r>
            <a:r>
              <a:rPr lang="en-GB" dirty="0" err="1" smtClean="0">
                <a:effectLst/>
                <a:latin typeface="Cambria"/>
                <a:ea typeface="Times New Roman"/>
                <a:cs typeface="Times New Roman"/>
              </a:rPr>
              <a:t>mmol</a:t>
            </a:r>
            <a:r>
              <a:rPr lang="en-GB" dirty="0" smtClean="0">
                <a:effectLst/>
                <a:latin typeface="Cambria"/>
                <a:ea typeface="Times New Roman"/>
                <a:cs typeface="Times New Roman"/>
              </a:rPr>
              <a:t>/L). </a:t>
            </a:r>
            <a:r>
              <a:rPr lang="en-GB" dirty="0" smtClean="0">
                <a:solidFill>
                  <a:srgbClr val="FF0000"/>
                </a:solidFill>
                <a:effectLst/>
                <a:latin typeface="Cambria"/>
                <a:ea typeface="Times New Roman"/>
                <a:cs typeface="Times New Roman"/>
              </a:rPr>
              <a:t>Severe hyperkalaemia (potassium &gt; 7mmol/L) is a medical emergency and requires urgent treatment</a:t>
            </a:r>
            <a:r>
              <a:rPr lang="en-GB" dirty="0" smtClean="0">
                <a:effectLst/>
                <a:latin typeface="Cambria"/>
                <a:ea typeface="Times New Roman"/>
                <a:cs typeface="Times New Roman"/>
              </a:rPr>
              <a:t>.</a:t>
            </a:r>
            <a:r>
              <a:rPr lang="en-IE" b="1" u="sng" cap="small" dirty="0" smtClean="0">
                <a:effectLst/>
                <a:latin typeface="Cambria"/>
                <a:cs typeface="Arial"/>
              </a:rPr>
              <a:t/>
            </a:r>
            <a:br>
              <a:rPr lang="en-IE" b="1" u="sng" cap="small" dirty="0" smtClean="0">
                <a:effectLst/>
                <a:latin typeface="Cambria"/>
                <a:cs typeface="Arial"/>
              </a:rPr>
            </a:br>
            <a:endParaRPr lang="en-IE" dirty="0"/>
          </a:p>
        </p:txBody>
      </p:sp>
      <p:sp>
        <p:nvSpPr>
          <p:cNvPr id="3" name="Content Placeholder 2"/>
          <p:cNvSpPr>
            <a:spLocks noGrp="1"/>
          </p:cNvSpPr>
          <p:nvPr>
            <p:ph sz="half" idx="1"/>
          </p:nvPr>
        </p:nvSpPr>
        <p:spPr>
          <a:xfrm>
            <a:off x="457200" y="1412776"/>
            <a:ext cx="4038600" cy="4968552"/>
          </a:xfrm>
          <a:solidFill>
            <a:schemeClr val="accent2">
              <a:lumMod val="20000"/>
              <a:lumOff val="80000"/>
            </a:schemeClr>
          </a:solidFill>
        </p:spPr>
        <p:txBody>
          <a:bodyPr>
            <a:normAutofit fontScale="25000" lnSpcReduction="20000"/>
          </a:bodyPr>
          <a:lstStyle/>
          <a:p>
            <a:pPr marL="0" indent="0" algn="just">
              <a:spcAft>
                <a:spcPts val="0"/>
              </a:spcAft>
              <a:buNone/>
            </a:pPr>
            <a:r>
              <a:rPr lang="en-GB" b="1" dirty="0" smtClean="0">
                <a:effectLst/>
                <a:latin typeface="Cambria"/>
                <a:ea typeface="Times New Roman"/>
                <a:cs typeface="Times New Roman"/>
              </a:rPr>
              <a:t> </a:t>
            </a:r>
            <a:endParaRPr lang="en-IE" dirty="0" smtClean="0">
              <a:effectLst/>
              <a:latin typeface="Arial"/>
              <a:ea typeface="Times New Roman"/>
              <a:cs typeface="Times New Roman"/>
            </a:endParaRPr>
          </a:p>
          <a:p>
            <a:pPr algn="just"/>
            <a:r>
              <a:rPr lang="en-US" sz="4400" dirty="0" smtClean="0">
                <a:effectLst/>
                <a:latin typeface="Cambria"/>
                <a:ea typeface="MS Mincho"/>
                <a:cs typeface="Times New Roman"/>
              </a:rPr>
              <a:t>Consider cause of </a:t>
            </a:r>
            <a:r>
              <a:rPr lang="en-US" sz="4400" dirty="0" err="1" smtClean="0">
                <a:effectLst/>
                <a:latin typeface="Cambria"/>
                <a:ea typeface="MS Mincho"/>
                <a:cs typeface="Times New Roman"/>
              </a:rPr>
              <a:t>hyperkalaemia</a:t>
            </a:r>
            <a:r>
              <a:rPr lang="en-US" sz="4400" dirty="0" smtClean="0">
                <a:effectLst/>
                <a:latin typeface="Cambria"/>
                <a:ea typeface="MS Mincho"/>
                <a:cs typeface="Times New Roman"/>
              </a:rPr>
              <a:t>. Review medication list and check previous blood results. </a:t>
            </a:r>
            <a:endParaRPr lang="en-IE" sz="4400" dirty="0" smtClean="0">
              <a:effectLst/>
              <a:latin typeface="Cambria"/>
              <a:ea typeface="MS Mincho"/>
              <a:cs typeface="Times New Roman"/>
            </a:endParaRPr>
          </a:p>
          <a:p>
            <a:pPr marL="114300" indent="0" algn="just">
              <a:spcAft>
                <a:spcPts val="0"/>
              </a:spcAft>
              <a:buNone/>
            </a:pPr>
            <a:r>
              <a:rPr lang="en-US" sz="4400" dirty="0" smtClean="0">
                <a:effectLst/>
                <a:latin typeface="Cambria"/>
                <a:ea typeface="MS Mincho"/>
                <a:cs typeface="Times New Roman"/>
              </a:rPr>
              <a:t> </a:t>
            </a:r>
            <a:endParaRPr lang="en-IE" sz="4400" dirty="0" smtClean="0">
              <a:effectLst/>
              <a:latin typeface="Cambria"/>
              <a:ea typeface="MS Mincho"/>
              <a:cs typeface="Times New Roman"/>
            </a:endParaRPr>
          </a:p>
          <a:p>
            <a:pPr algn="just"/>
            <a:r>
              <a:rPr lang="en-US" sz="4400" dirty="0" smtClean="0">
                <a:effectLst/>
                <a:latin typeface="Cambria"/>
                <a:ea typeface="MS Mincho"/>
                <a:cs typeface="Times New Roman"/>
              </a:rPr>
              <a:t>Repeat an urgent renal profile (including potassium, sodium, chloride, urea and </a:t>
            </a:r>
            <a:r>
              <a:rPr lang="en-US" sz="4400" dirty="0" err="1" smtClean="0">
                <a:effectLst/>
                <a:latin typeface="Cambria"/>
                <a:ea typeface="MS Mincho"/>
                <a:cs typeface="Times New Roman"/>
              </a:rPr>
              <a:t>creatinine</a:t>
            </a:r>
            <a:r>
              <a:rPr lang="en-US" sz="4400" dirty="0" smtClean="0">
                <a:effectLst/>
                <a:latin typeface="Cambria"/>
                <a:ea typeface="MS Mincho"/>
                <a:cs typeface="Times New Roman"/>
              </a:rPr>
              <a:t>); inform the lab that this is urgent and ensure the sample is taken to the lab immediately. Do not delay treatment if the clinical picture is in keeping with the blood result.</a:t>
            </a:r>
            <a:endParaRPr lang="en-IE" sz="4400" dirty="0" smtClean="0">
              <a:effectLst/>
              <a:latin typeface="Cambria"/>
              <a:ea typeface="MS Mincho"/>
              <a:cs typeface="Times New Roman"/>
            </a:endParaRPr>
          </a:p>
          <a:p>
            <a:pPr marL="114300" indent="0" algn="just">
              <a:spcAft>
                <a:spcPts val="0"/>
              </a:spcAft>
              <a:buNone/>
            </a:pPr>
            <a:r>
              <a:rPr lang="en-US" sz="4400" dirty="0" smtClean="0">
                <a:effectLst/>
                <a:latin typeface="Cambria"/>
                <a:ea typeface="MS Mincho"/>
                <a:cs typeface="Times New Roman"/>
              </a:rPr>
              <a:t> </a:t>
            </a:r>
            <a:endParaRPr lang="en-IE" sz="4400" dirty="0" smtClean="0">
              <a:effectLst/>
              <a:latin typeface="Cambria"/>
              <a:ea typeface="MS Mincho"/>
              <a:cs typeface="Times New Roman"/>
            </a:endParaRPr>
          </a:p>
          <a:p>
            <a:pPr algn="just"/>
            <a:r>
              <a:rPr lang="en-US" sz="4400" dirty="0" smtClean="0">
                <a:effectLst/>
                <a:latin typeface="Cambria"/>
                <a:ea typeface="MS Mincho"/>
                <a:cs typeface="Times New Roman"/>
              </a:rPr>
              <a:t>Perform an ECG if possible but do not delay treatment. Place on a cardiac monitor and pulse </a:t>
            </a:r>
            <a:r>
              <a:rPr lang="en-US" sz="4400" dirty="0" err="1" smtClean="0">
                <a:effectLst/>
                <a:latin typeface="Cambria"/>
                <a:ea typeface="MS Mincho"/>
                <a:cs typeface="Times New Roman"/>
              </a:rPr>
              <a:t>oximeter</a:t>
            </a:r>
            <a:r>
              <a:rPr lang="en-US" sz="4400" dirty="0" smtClean="0">
                <a:effectLst/>
                <a:latin typeface="Cambria"/>
                <a:ea typeface="MS Mincho"/>
                <a:cs typeface="Times New Roman"/>
              </a:rPr>
              <a:t> if possible.</a:t>
            </a:r>
            <a:endParaRPr lang="en-IE" sz="4400" dirty="0" smtClean="0">
              <a:effectLst/>
              <a:latin typeface="Cambria"/>
              <a:ea typeface="MS Mincho"/>
              <a:cs typeface="Times New Roman"/>
            </a:endParaRPr>
          </a:p>
          <a:p>
            <a:pPr marL="114300" indent="0" algn="just">
              <a:spcAft>
                <a:spcPts val="0"/>
              </a:spcAft>
              <a:buNone/>
            </a:pPr>
            <a:r>
              <a:rPr lang="en-US" sz="4400" dirty="0" smtClean="0">
                <a:effectLst/>
                <a:latin typeface="Cambria"/>
                <a:ea typeface="MS Mincho"/>
                <a:cs typeface="Times New Roman"/>
              </a:rPr>
              <a:t> </a:t>
            </a:r>
            <a:endParaRPr lang="en-IE" sz="4400" dirty="0" smtClean="0">
              <a:effectLst/>
              <a:latin typeface="Cambria"/>
              <a:ea typeface="MS Mincho"/>
              <a:cs typeface="Times New Roman"/>
            </a:endParaRPr>
          </a:p>
          <a:p>
            <a:pPr marL="0" indent="0" algn="just">
              <a:buNone/>
            </a:pPr>
            <a:r>
              <a:rPr lang="en-US" sz="4400" b="1" u="sng" dirty="0" smtClean="0">
                <a:effectLst/>
                <a:latin typeface="Cambria"/>
                <a:ea typeface="MS Mincho"/>
                <a:cs typeface="Times New Roman"/>
              </a:rPr>
              <a:t>Cardiac membrane stabilization.</a:t>
            </a:r>
            <a:endParaRPr lang="en-IE" sz="4400" b="1" u="sng" dirty="0">
              <a:latin typeface="Cambria"/>
              <a:ea typeface="MS Mincho"/>
              <a:cs typeface="Times New Roman"/>
            </a:endParaRPr>
          </a:p>
          <a:p>
            <a:pPr marL="0" indent="0" algn="just">
              <a:buNone/>
            </a:pPr>
            <a:r>
              <a:rPr lang="en-US" sz="4400" dirty="0" smtClean="0">
                <a:effectLst/>
                <a:latin typeface="Cambria"/>
                <a:ea typeface="MS Mincho"/>
                <a:cs typeface="Times New Roman"/>
              </a:rPr>
              <a:t>Calcium should be infused </a:t>
            </a:r>
            <a:r>
              <a:rPr lang="en-US" sz="4400" b="1" dirty="0" smtClean="0">
                <a:effectLst/>
                <a:latin typeface="Cambria"/>
                <a:ea typeface="MS Mincho"/>
                <a:cs typeface="Times New Roman"/>
              </a:rPr>
              <a:t>SLOWLY </a:t>
            </a:r>
            <a:r>
              <a:rPr lang="en-US" sz="4400" b="1" cap="all" dirty="0" smtClean="0">
                <a:effectLst/>
                <a:latin typeface="Cambria"/>
                <a:ea typeface="MS Mincho"/>
                <a:cs typeface="Times New Roman"/>
              </a:rPr>
              <a:t>over 5 minutes</a:t>
            </a:r>
            <a:r>
              <a:rPr lang="en-US" sz="4400" b="1" dirty="0" smtClean="0">
                <a:effectLst/>
                <a:latin typeface="Cambria"/>
                <a:ea typeface="MS Mincho"/>
                <a:cs typeface="Times New Roman"/>
              </a:rPr>
              <a:t> </a:t>
            </a:r>
            <a:r>
              <a:rPr lang="en-US" sz="4400" dirty="0" smtClean="0">
                <a:effectLst/>
                <a:latin typeface="Cambria"/>
                <a:ea typeface="MS Mincho"/>
                <a:cs typeface="Times New Roman"/>
              </a:rPr>
              <a:t>intravenously to patients with:</a:t>
            </a:r>
            <a:endParaRPr lang="en-IE" sz="4400" dirty="0">
              <a:latin typeface="Cambria"/>
              <a:ea typeface="MS Mincho"/>
              <a:cs typeface="Times New Roman"/>
            </a:endParaRPr>
          </a:p>
          <a:p>
            <a:pPr algn="just"/>
            <a:r>
              <a:rPr lang="en-US" sz="4400" dirty="0" smtClean="0">
                <a:effectLst/>
                <a:latin typeface="Cambria"/>
                <a:ea typeface="MS Mincho"/>
                <a:cs typeface="Times New Roman"/>
              </a:rPr>
              <a:t>Serum potassium &gt;7mmol/L OR</a:t>
            </a:r>
            <a:endParaRPr lang="en-IE" sz="4400" dirty="0">
              <a:latin typeface="Cambria"/>
              <a:ea typeface="MS Mincho"/>
              <a:cs typeface="Times New Roman"/>
            </a:endParaRPr>
          </a:p>
          <a:p>
            <a:pPr algn="just"/>
            <a:r>
              <a:rPr lang="en-US" sz="4400" dirty="0" smtClean="0">
                <a:effectLst/>
                <a:latin typeface="Cambria"/>
                <a:ea typeface="MS Mincho"/>
                <a:cs typeface="Times New Roman"/>
              </a:rPr>
              <a:t>Significant ECG changes </a:t>
            </a:r>
          </a:p>
          <a:p>
            <a:pPr algn="just"/>
            <a:r>
              <a:rPr lang="en-US" sz="4400" dirty="0" smtClean="0">
                <a:effectLst/>
                <a:latin typeface="Cambria"/>
                <a:ea typeface="MS Mincho"/>
                <a:cs typeface="Times New Roman"/>
              </a:rPr>
              <a:t>Severe arrhythmias thought to be caused by </a:t>
            </a:r>
            <a:r>
              <a:rPr lang="en-US" sz="4400" dirty="0" err="1" smtClean="0">
                <a:effectLst/>
                <a:latin typeface="Cambria"/>
                <a:ea typeface="MS Mincho"/>
                <a:cs typeface="Times New Roman"/>
              </a:rPr>
              <a:t>hyperkalaemia</a:t>
            </a:r>
            <a:r>
              <a:rPr lang="en-US" sz="4400" dirty="0" smtClean="0">
                <a:effectLst/>
                <a:latin typeface="Cambria"/>
                <a:ea typeface="MS Mincho"/>
                <a:cs typeface="Times New Roman"/>
              </a:rPr>
              <a:t> </a:t>
            </a:r>
            <a:endParaRPr lang="en-IE" sz="4400" dirty="0" smtClean="0">
              <a:effectLst/>
              <a:latin typeface="Cambria"/>
              <a:ea typeface="MS Mincho"/>
              <a:cs typeface="Times New Roman"/>
            </a:endParaRPr>
          </a:p>
          <a:p>
            <a:pPr marL="0" indent="0" algn="just">
              <a:spcAft>
                <a:spcPts val="0"/>
              </a:spcAft>
              <a:buNone/>
            </a:pPr>
            <a:endParaRPr lang="en-GB" sz="4400" dirty="0">
              <a:latin typeface="Cambria"/>
              <a:ea typeface="Times New Roman"/>
              <a:cs typeface="Times New Roman"/>
            </a:endParaRPr>
          </a:p>
          <a:p>
            <a:pPr marL="0" indent="0" algn="just">
              <a:spcAft>
                <a:spcPts val="0"/>
              </a:spcAft>
              <a:buNone/>
            </a:pPr>
            <a:r>
              <a:rPr lang="en-GB" sz="4400" b="1" dirty="0" smtClean="0">
                <a:solidFill>
                  <a:srgbClr val="00B050"/>
                </a:solidFill>
                <a:effectLst/>
                <a:latin typeface="Cambria"/>
                <a:ea typeface="Times New Roman"/>
                <a:cs typeface="Times New Roman"/>
              </a:rPr>
              <a:t>There are two forms of calcium. Please check carefully which is available in your centre and calculate accordingly. Note the large difference in maximum volumes. (If both are available use calcium </a:t>
            </a:r>
            <a:r>
              <a:rPr lang="en-GB" sz="4400" b="1" dirty="0" err="1" smtClean="0">
                <a:solidFill>
                  <a:srgbClr val="00B050"/>
                </a:solidFill>
                <a:effectLst/>
                <a:latin typeface="Cambria"/>
                <a:ea typeface="Times New Roman"/>
                <a:cs typeface="Times New Roman"/>
              </a:rPr>
              <a:t>gluconate</a:t>
            </a:r>
            <a:r>
              <a:rPr lang="en-GB" sz="4400" b="1" dirty="0" smtClean="0">
                <a:solidFill>
                  <a:srgbClr val="00B050"/>
                </a:solidFill>
                <a:effectLst/>
                <a:latin typeface="Cambria"/>
                <a:ea typeface="Times New Roman"/>
                <a:cs typeface="Times New Roman"/>
              </a:rPr>
              <a:t>):</a:t>
            </a:r>
            <a:endParaRPr lang="en-IE" sz="4400" b="1" dirty="0" smtClean="0">
              <a:solidFill>
                <a:srgbClr val="00B050"/>
              </a:solidFill>
              <a:effectLst/>
              <a:latin typeface="Arial"/>
              <a:ea typeface="Times New Roman"/>
              <a:cs typeface="Times New Roman"/>
            </a:endParaRPr>
          </a:p>
          <a:p>
            <a:pPr marL="0" indent="0" algn="just">
              <a:buNone/>
            </a:pPr>
            <a:r>
              <a:rPr lang="en-US" sz="4400" dirty="0" smtClean="0">
                <a:effectLst/>
                <a:latin typeface="Cambria"/>
                <a:ea typeface="MS Mincho"/>
                <a:cs typeface="Times New Roman"/>
              </a:rPr>
              <a:t>IV </a:t>
            </a:r>
            <a:r>
              <a:rPr lang="en-US" sz="4400" cap="all" dirty="0" smtClean="0">
                <a:effectLst/>
                <a:latin typeface="Cambria"/>
                <a:ea typeface="MS Mincho"/>
                <a:cs typeface="Times New Roman"/>
              </a:rPr>
              <a:t>Calcium </a:t>
            </a:r>
            <a:r>
              <a:rPr lang="en-US" sz="4400" cap="all" dirty="0" err="1" smtClean="0">
                <a:effectLst/>
                <a:latin typeface="Cambria"/>
                <a:ea typeface="MS Mincho"/>
                <a:cs typeface="Times New Roman"/>
              </a:rPr>
              <a:t>Gluconate</a:t>
            </a:r>
            <a:r>
              <a:rPr lang="en-US" sz="4400" dirty="0" smtClean="0">
                <a:effectLst/>
                <a:latin typeface="Cambria"/>
                <a:ea typeface="MS Mincho"/>
                <a:cs typeface="Times New Roman"/>
              </a:rPr>
              <a:t> 10%w/v, 0.5 -1ml/kg (equivalent to 0.11-0.22mmol/kg). The </a:t>
            </a:r>
            <a:r>
              <a:rPr lang="en-US" sz="4400" b="1" dirty="0" smtClean="0">
                <a:effectLst/>
                <a:latin typeface="Cambria"/>
                <a:ea typeface="MS Mincho"/>
                <a:cs typeface="Times New Roman"/>
              </a:rPr>
              <a:t>maximum single dose </a:t>
            </a:r>
            <a:r>
              <a:rPr lang="en-US" sz="4400" dirty="0" smtClean="0">
                <a:effectLst/>
                <a:latin typeface="Cambria"/>
                <a:ea typeface="MS Mincho"/>
                <a:cs typeface="Times New Roman"/>
              </a:rPr>
              <a:t>is 4.4mmol or</a:t>
            </a:r>
            <a:r>
              <a:rPr lang="en-US" sz="4400" b="1" dirty="0" smtClean="0">
                <a:effectLst/>
                <a:latin typeface="Cambria"/>
                <a:ea typeface="MS Mincho"/>
                <a:cs typeface="Times New Roman"/>
              </a:rPr>
              <a:t> 20ml.</a:t>
            </a:r>
            <a:endParaRPr lang="en-IE" sz="4400" dirty="0" smtClean="0">
              <a:effectLst/>
              <a:latin typeface="Cambria"/>
              <a:ea typeface="MS Mincho"/>
              <a:cs typeface="Times New Roman"/>
            </a:endParaRPr>
          </a:p>
          <a:p>
            <a:pPr marL="571500" indent="0" algn="ctr">
              <a:spcAft>
                <a:spcPts val="0"/>
              </a:spcAft>
              <a:buNone/>
            </a:pPr>
            <a:r>
              <a:rPr lang="en-US" sz="4400" b="1" dirty="0" smtClean="0">
                <a:effectLst/>
                <a:latin typeface="Cambria"/>
                <a:ea typeface="MS Mincho"/>
                <a:cs typeface="Times New Roman"/>
              </a:rPr>
              <a:t>OR</a:t>
            </a:r>
            <a:endParaRPr lang="en-IE" sz="4400" dirty="0" smtClean="0">
              <a:effectLst/>
              <a:latin typeface="Cambria"/>
              <a:ea typeface="MS Mincho"/>
              <a:cs typeface="Times New Roman"/>
            </a:endParaRPr>
          </a:p>
          <a:p>
            <a:pPr marL="0" indent="0" algn="just">
              <a:buNone/>
            </a:pPr>
            <a:r>
              <a:rPr lang="en-US" sz="4400" dirty="0" smtClean="0">
                <a:effectLst/>
                <a:latin typeface="Cambria"/>
                <a:ea typeface="MS Mincho"/>
                <a:cs typeface="Times New Roman"/>
              </a:rPr>
              <a:t>IV </a:t>
            </a:r>
            <a:r>
              <a:rPr lang="en-US" sz="4400" cap="all" dirty="0" smtClean="0">
                <a:effectLst/>
                <a:latin typeface="Cambria"/>
                <a:ea typeface="MS Mincho"/>
                <a:cs typeface="Times New Roman"/>
              </a:rPr>
              <a:t>Calcium Chloride</a:t>
            </a:r>
            <a:r>
              <a:rPr lang="en-US" sz="4400" dirty="0" smtClean="0">
                <a:effectLst/>
                <a:latin typeface="Cambria"/>
                <a:ea typeface="MS Mincho"/>
                <a:cs typeface="Times New Roman"/>
              </a:rPr>
              <a:t> 10%w/v, 0.2ml/kg (equivalent to 0.14mmol/kg) The </a:t>
            </a:r>
            <a:r>
              <a:rPr lang="en-US" sz="4400" b="1" dirty="0" smtClean="0">
                <a:effectLst/>
                <a:latin typeface="Cambria"/>
                <a:ea typeface="MS Mincho"/>
                <a:cs typeface="Times New Roman"/>
              </a:rPr>
              <a:t>maximum single dose</a:t>
            </a:r>
            <a:r>
              <a:rPr lang="en-US" sz="4400" dirty="0" smtClean="0">
                <a:effectLst/>
                <a:latin typeface="Cambria"/>
                <a:ea typeface="MS Mincho"/>
                <a:cs typeface="Times New Roman"/>
              </a:rPr>
              <a:t> is 1.4mmol or</a:t>
            </a:r>
            <a:r>
              <a:rPr lang="en-US" sz="4400" b="1" dirty="0" smtClean="0">
                <a:effectLst/>
                <a:latin typeface="Cambria"/>
                <a:ea typeface="MS Mincho"/>
                <a:cs typeface="Times New Roman"/>
              </a:rPr>
              <a:t> 2ml.</a:t>
            </a:r>
            <a:endParaRPr lang="en-IE" sz="4400" dirty="0" smtClean="0">
              <a:effectLst/>
              <a:latin typeface="Cambria"/>
              <a:ea typeface="MS Mincho"/>
              <a:cs typeface="Times New Roman"/>
            </a:endParaRPr>
          </a:p>
          <a:p>
            <a:pPr marL="114300" indent="0" algn="just">
              <a:spcAft>
                <a:spcPts val="0"/>
              </a:spcAft>
              <a:buNone/>
            </a:pPr>
            <a:r>
              <a:rPr lang="en-US" sz="4400" dirty="0" smtClean="0">
                <a:effectLst/>
                <a:latin typeface="Cambria"/>
                <a:ea typeface="MS Mincho"/>
                <a:cs typeface="Times New Roman"/>
              </a:rPr>
              <a:t> </a:t>
            </a:r>
            <a:endParaRPr lang="en-IE" sz="4400" dirty="0" smtClean="0">
              <a:effectLst/>
              <a:latin typeface="Cambria"/>
              <a:ea typeface="MS Mincho"/>
              <a:cs typeface="Times New Roman"/>
            </a:endParaRPr>
          </a:p>
        </p:txBody>
      </p:sp>
      <p:sp>
        <p:nvSpPr>
          <p:cNvPr id="4" name="Content Placeholder 3"/>
          <p:cNvSpPr>
            <a:spLocks noGrp="1"/>
          </p:cNvSpPr>
          <p:nvPr>
            <p:ph sz="half" idx="2"/>
          </p:nvPr>
        </p:nvSpPr>
        <p:spPr>
          <a:xfrm>
            <a:off x="4644008" y="1484784"/>
            <a:ext cx="4038600" cy="4752528"/>
          </a:xfrm>
          <a:solidFill>
            <a:schemeClr val="accent3">
              <a:lumMod val="20000"/>
              <a:lumOff val="80000"/>
            </a:schemeClr>
          </a:solidFill>
        </p:spPr>
        <p:txBody>
          <a:bodyPr>
            <a:normAutofit fontScale="25000" lnSpcReduction="20000"/>
          </a:bodyPr>
          <a:lstStyle/>
          <a:p>
            <a:pPr marL="0" indent="0" algn="just">
              <a:buNone/>
            </a:pPr>
            <a:r>
              <a:rPr lang="en-US" sz="4400" b="1" u="sng" dirty="0" smtClean="0">
                <a:effectLst/>
                <a:latin typeface="Cambria"/>
                <a:ea typeface="MS Mincho"/>
                <a:cs typeface="Times New Roman"/>
              </a:rPr>
              <a:t>Therapy to shift extracellular potassium into cells is needed in conjunction with cardiac membrane stabilization </a:t>
            </a:r>
            <a:endParaRPr lang="en-IE" sz="4400" b="1" u="sng" dirty="0">
              <a:latin typeface="Cambria"/>
              <a:ea typeface="MS Mincho"/>
              <a:cs typeface="Times New Roman"/>
            </a:endParaRPr>
          </a:p>
          <a:p>
            <a:pPr marL="0" indent="0" algn="just">
              <a:buNone/>
            </a:pPr>
            <a:endParaRPr lang="en-IE" sz="4400" b="1" u="sng" dirty="0" smtClean="0">
              <a:effectLst/>
              <a:latin typeface="Cambria"/>
              <a:ea typeface="MS Mincho"/>
              <a:cs typeface="Times New Roman"/>
            </a:endParaRPr>
          </a:p>
          <a:p>
            <a:pPr marL="0" indent="0" algn="just">
              <a:buNone/>
            </a:pPr>
            <a:r>
              <a:rPr lang="en-US" sz="4400" b="1" dirty="0" smtClean="0">
                <a:effectLst/>
                <a:latin typeface="Cambria"/>
                <a:ea typeface="MS Mincho"/>
                <a:cs typeface="Times New Roman"/>
              </a:rPr>
              <a:t>Inhaled salbutamol (can be repeated after 20 minutes)</a:t>
            </a:r>
            <a:endParaRPr lang="en-IE" sz="4400" dirty="0">
              <a:latin typeface="Cambria"/>
              <a:ea typeface="MS Mincho"/>
              <a:cs typeface="Times New Roman"/>
            </a:endParaRPr>
          </a:p>
          <a:p>
            <a:pPr algn="just"/>
            <a:r>
              <a:rPr lang="en-US" sz="4400" dirty="0" smtClean="0">
                <a:effectLst/>
                <a:latin typeface="Cambria"/>
                <a:ea typeface="MS Mincho"/>
                <a:cs typeface="Times New Roman"/>
              </a:rPr>
              <a:t>Neonates 0.4mg in 2ml of saline</a:t>
            </a:r>
            <a:endParaRPr lang="en-IE" sz="4400" dirty="0">
              <a:latin typeface="Cambria"/>
              <a:ea typeface="MS Mincho"/>
              <a:cs typeface="Times New Roman"/>
            </a:endParaRPr>
          </a:p>
          <a:p>
            <a:pPr algn="just"/>
            <a:r>
              <a:rPr lang="en-US" sz="4400" dirty="0" smtClean="0">
                <a:effectLst/>
                <a:latin typeface="Cambria"/>
                <a:ea typeface="MS Mincho"/>
                <a:cs typeface="Times New Roman"/>
              </a:rPr>
              <a:t>Infants and children &gt; 25kg 2.5mg in 2ml of saline</a:t>
            </a:r>
            <a:endParaRPr lang="en-IE" sz="4400" dirty="0">
              <a:latin typeface="Cambria"/>
              <a:ea typeface="MS Mincho"/>
              <a:cs typeface="Times New Roman"/>
            </a:endParaRPr>
          </a:p>
          <a:p>
            <a:pPr algn="just"/>
            <a:r>
              <a:rPr lang="en-US" sz="4400" dirty="0" smtClean="0">
                <a:effectLst/>
                <a:latin typeface="Cambria"/>
                <a:ea typeface="MS Mincho"/>
                <a:cs typeface="Times New Roman"/>
              </a:rPr>
              <a:t>Children 25-50kg 5mg in 2ml of saline</a:t>
            </a:r>
          </a:p>
          <a:p>
            <a:pPr algn="just"/>
            <a:r>
              <a:rPr lang="en-US" sz="4400" dirty="0" smtClean="0">
                <a:effectLst/>
                <a:latin typeface="Cambria"/>
                <a:ea typeface="MS Mincho"/>
                <a:cs typeface="Times New Roman"/>
              </a:rPr>
              <a:t>Children &gt;50kg 10mg in 2-4mL of saline</a:t>
            </a:r>
            <a:endParaRPr lang="en-IE" sz="4400" dirty="0">
              <a:latin typeface="Cambria"/>
              <a:ea typeface="MS Mincho"/>
              <a:cs typeface="Times New Roman"/>
            </a:endParaRPr>
          </a:p>
          <a:p>
            <a:pPr algn="just"/>
            <a:endParaRPr lang="en-IE" sz="4400" b="1" dirty="0" smtClean="0">
              <a:effectLst/>
              <a:latin typeface="Cambria"/>
              <a:ea typeface="MS Mincho"/>
              <a:cs typeface="Times New Roman"/>
            </a:endParaRPr>
          </a:p>
          <a:p>
            <a:pPr marL="0" indent="0" algn="just">
              <a:buNone/>
            </a:pPr>
            <a:r>
              <a:rPr lang="en-US" sz="4400" b="1" dirty="0" smtClean="0">
                <a:effectLst/>
                <a:latin typeface="Cambria"/>
                <a:ea typeface="MS Mincho"/>
                <a:cs typeface="Times New Roman"/>
              </a:rPr>
              <a:t>Intravenous insulin and glucose.</a:t>
            </a:r>
            <a:r>
              <a:rPr lang="en-US" sz="4400" dirty="0" smtClean="0">
                <a:effectLst/>
                <a:latin typeface="Cambria"/>
                <a:ea typeface="MS Mincho"/>
                <a:cs typeface="Times New Roman"/>
              </a:rPr>
              <a:t> </a:t>
            </a:r>
            <a:endParaRPr lang="en-IE" sz="4400" dirty="0">
              <a:latin typeface="Cambria"/>
              <a:ea typeface="MS Mincho"/>
              <a:cs typeface="Times New Roman"/>
            </a:endParaRPr>
          </a:p>
          <a:p>
            <a:pPr marL="0" indent="0" algn="just">
              <a:buNone/>
            </a:pPr>
            <a:r>
              <a:rPr lang="en-US" sz="4400" dirty="0" smtClean="0">
                <a:effectLst/>
                <a:latin typeface="Cambria"/>
                <a:ea typeface="MS Mincho"/>
                <a:cs typeface="Times New Roman"/>
              </a:rPr>
              <a:t>Fast acting insulin (</a:t>
            </a:r>
            <a:r>
              <a:rPr lang="en-US" sz="4400" dirty="0" err="1" smtClean="0">
                <a:effectLst/>
                <a:latin typeface="Cambria"/>
                <a:ea typeface="MS Mincho"/>
                <a:cs typeface="Times New Roman"/>
              </a:rPr>
              <a:t>e.g</a:t>
            </a:r>
            <a:r>
              <a:rPr lang="en-US" sz="4400" dirty="0" smtClean="0">
                <a:effectLst/>
                <a:latin typeface="Cambria"/>
                <a:ea typeface="MS Mincho"/>
                <a:cs typeface="Times New Roman"/>
              </a:rPr>
              <a:t> </a:t>
            </a:r>
            <a:r>
              <a:rPr lang="en-US" sz="4400" dirty="0" err="1" smtClean="0">
                <a:effectLst/>
                <a:latin typeface="Cambria"/>
                <a:ea typeface="MS Mincho"/>
                <a:cs typeface="Times New Roman"/>
              </a:rPr>
              <a:t>actrapid</a:t>
            </a:r>
            <a:r>
              <a:rPr lang="en-US" sz="4400" dirty="0" smtClean="0">
                <a:effectLst/>
                <a:latin typeface="Cambria"/>
                <a:ea typeface="MS Mincho"/>
                <a:cs typeface="Times New Roman"/>
              </a:rPr>
              <a:t>) is mixed with dextrose 1g/kg and given concurrently IV over 30 minutes as follows:</a:t>
            </a:r>
            <a:endParaRPr lang="en-IE" sz="4400" dirty="0">
              <a:latin typeface="Cambria"/>
              <a:ea typeface="MS Mincho"/>
              <a:cs typeface="Times New Roman"/>
            </a:endParaRPr>
          </a:p>
          <a:p>
            <a:pPr algn="just"/>
            <a:r>
              <a:rPr lang="en-US" sz="4400" dirty="0" smtClean="0">
                <a:effectLst/>
                <a:latin typeface="Cambria"/>
                <a:ea typeface="MS Mincho"/>
                <a:cs typeface="Times New Roman"/>
              </a:rPr>
              <a:t>Insulin (</a:t>
            </a:r>
            <a:r>
              <a:rPr lang="en-US" sz="4400" dirty="0" err="1" smtClean="0">
                <a:effectLst/>
                <a:latin typeface="Cambria"/>
                <a:ea typeface="MS Mincho"/>
                <a:cs typeface="Times New Roman"/>
              </a:rPr>
              <a:t>actrapid</a:t>
            </a:r>
            <a:r>
              <a:rPr lang="en-US" sz="4400" dirty="0" smtClean="0">
                <a:effectLst/>
                <a:latin typeface="Cambria"/>
                <a:ea typeface="MS Mincho"/>
                <a:cs typeface="Times New Roman"/>
              </a:rPr>
              <a:t>) 0.1iu/kg</a:t>
            </a:r>
            <a:endParaRPr lang="en-IE" sz="4400" dirty="0">
              <a:latin typeface="Cambria"/>
              <a:ea typeface="MS Mincho"/>
              <a:cs typeface="Times New Roman"/>
            </a:endParaRPr>
          </a:p>
          <a:p>
            <a:pPr algn="just"/>
            <a:r>
              <a:rPr lang="en-US" sz="4400" dirty="0" smtClean="0">
                <a:effectLst/>
                <a:latin typeface="Cambria"/>
                <a:ea typeface="MS Mincho"/>
                <a:cs typeface="Times New Roman"/>
              </a:rPr>
              <a:t>Dextrose: 5mL/kg dextrose 20%w/v or 20ml/kg of 5%w/v dextrose depending on what concentration is available.</a:t>
            </a:r>
          </a:p>
          <a:p>
            <a:pPr algn="just"/>
            <a:r>
              <a:rPr lang="en-GB" sz="4400" dirty="0" smtClean="0">
                <a:effectLst/>
                <a:latin typeface="Cambria"/>
                <a:ea typeface="Times New Roman"/>
                <a:cs typeface="Times New Roman"/>
              </a:rPr>
              <a:t>This must be double checked with two doctors prior to administration. </a:t>
            </a:r>
          </a:p>
          <a:p>
            <a:pPr algn="just"/>
            <a:r>
              <a:rPr lang="en-GB" sz="4400" dirty="0" smtClean="0">
                <a:effectLst/>
                <a:latin typeface="Cambria"/>
                <a:ea typeface="Times New Roman"/>
                <a:cs typeface="Times New Roman"/>
              </a:rPr>
              <a:t>Serum glucose should be measured prior to and one hour after commencement of infusion. </a:t>
            </a:r>
            <a:endParaRPr lang="en-IE" sz="4400" dirty="0" smtClean="0">
              <a:effectLst/>
              <a:latin typeface="Arial"/>
              <a:ea typeface="Times New Roman"/>
              <a:cs typeface="Times New Roman"/>
            </a:endParaRPr>
          </a:p>
          <a:p>
            <a:pPr marL="571500" indent="0" algn="just">
              <a:spcAft>
                <a:spcPts val="0"/>
              </a:spcAft>
              <a:buNone/>
            </a:pPr>
            <a:r>
              <a:rPr lang="en-GB" sz="4400" dirty="0" smtClean="0">
                <a:effectLst/>
                <a:latin typeface="Cambria"/>
                <a:ea typeface="Times New Roman"/>
                <a:cs typeface="Times New Roman"/>
              </a:rPr>
              <a:t> </a:t>
            </a:r>
            <a:endParaRPr lang="en-IE" sz="4400" dirty="0" smtClean="0">
              <a:effectLst/>
              <a:latin typeface="Arial"/>
              <a:ea typeface="Times New Roman"/>
              <a:cs typeface="Times New Roman"/>
            </a:endParaRPr>
          </a:p>
          <a:p>
            <a:pPr marL="0" indent="0" algn="just">
              <a:buNone/>
            </a:pPr>
            <a:r>
              <a:rPr lang="en-US" sz="4400" b="1" dirty="0" smtClean="0">
                <a:effectLst/>
                <a:latin typeface="Cambria"/>
                <a:ea typeface="MS Mincho"/>
                <a:cs typeface="Times New Roman"/>
              </a:rPr>
              <a:t>Therapy to remove potassium from the body</a:t>
            </a:r>
            <a:endParaRPr lang="en-IE" sz="4400" b="1" dirty="0">
              <a:latin typeface="Cambria"/>
              <a:ea typeface="MS Mincho"/>
              <a:cs typeface="Times New Roman"/>
            </a:endParaRPr>
          </a:p>
          <a:p>
            <a:pPr algn="just"/>
            <a:r>
              <a:rPr lang="en-US" sz="4400" dirty="0" err="1" smtClean="0">
                <a:effectLst/>
                <a:latin typeface="Cambria"/>
                <a:ea typeface="MS Mincho"/>
                <a:cs typeface="Times New Roman"/>
              </a:rPr>
              <a:t>Frusemide</a:t>
            </a:r>
            <a:r>
              <a:rPr lang="en-US" sz="4400" dirty="0" smtClean="0">
                <a:effectLst/>
                <a:latin typeface="Cambria"/>
                <a:ea typeface="MS Mincho"/>
                <a:cs typeface="Times New Roman"/>
              </a:rPr>
              <a:t> 1mg/kg IV can be given if renal function and volume status are normal in severe </a:t>
            </a:r>
            <a:r>
              <a:rPr lang="en-US" sz="4400" dirty="0" err="1" smtClean="0">
                <a:effectLst/>
                <a:latin typeface="Cambria"/>
                <a:ea typeface="MS Mincho"/>
                <a:cs typeface="Times New Roman"/>
              </a:rPr>
              <a:t>hyperkalaemia</a:t>
            </a:r>
            <a:r>
              <a:rPr lang="en-US" sz="4400" dirty="0" smtClean="0">
                <a:effectLst/>
                <a:latin typeface="Cambria"/>
                <a:ea typeface="MS Mincho"/>
                <a:cs typeface="Times New Roman"/>
              </a:rPr>
              <a:t> or for non-urgent levels of </a:t>
            </a:r>
            <a:r>
              <a:rPr lang="en-US" sz="4400" dirty="0" err="1" smtClean="0">
                <a:effectLst/>
                <a:latin typeface="Cambria"/>
                <a:ea typeface="MS Mincho"/>
                <a:cs typeface="Times New Roman"/>
              </a:rPr>
              <a:t>hyperkalaemia</a:t>
            </a:r>
            <a:r>
              <a:rPr lang="en-US" sz="4400" dirty="0" smtClean="0">
                <a:effectLst/>
                <a:latin typeface="Cambria"/>
                <a:ea typeface="MS Mincho"/>
                <a:cs typeface="Times New Roman"/>
              </a:rPr>
              <a:t> (5.5-6.5mmol/L) </a:t>
            </a:r>
            <a:endParaRPr lang="en-IE" sz="4400" dirty="0">
              <a:latin typeface="Cambria"/>
              <a:ea typeface="MS Mincho"/>
              <a:cs typeface="Times New Roman"/>
            </a:endParaRPr>
          </a:p>
          <a:p>
            <a:pPr algn="just"/>
            <a:r>
              <a:rPr lang="en-US" sz="4400" dirty="0" smtClean="0">
                <a:effectLst/>
                <a:latin typeface="Cambria"/>
                <a:ea typeface="MS Mincho"/>
                <a:cs typeface="Times New Roman"/>
              </a:rPr>
              <a:t>If enteral </a:t>
            </a:r>
            <a:r>
              <a:rPr lang="en-US" sz="4400" dirty="0" err="1" smtClean="0">
                <a:effectLst/>
                <a:latin typeface="Cambria"/>
                <a:ea typeface="MS Mincho"/>
                <a:cs typeface="Times New Roman"/>
              </a:rPr>
              <a:t>cation</a:t>
            </a:r>
            <a:r>
              <a:rPr lang="en-US" sz="4400" dirty="0" smtClean="0">
                <a:effectLst/>
                <a:latin typeface="Cambria"/>
                <a:ea typeface="MS Mincho"/>
                <a:cs typeface="Times New Roman"/>
              </a:rPr>
              <a:t> exchange resins e.g. sodium polystyrene </a:t>
            </a:r>
            <a:r>
              <a:rPr lang="en-US" sz="4400" dirty="0" err="1" smtClean="0">
                <a:effectLst/>
                <a:latin typeface="Cambria"/>
                <a:ea typeface="MS Mincho"/>
                <a:cs typeface="Times New Roman"/>
              </a:rPr>
              <a:t>sulfonate</a:t>
            </a:r>
            <a:r>
              <a:rPr lang="en-US" sz="4400" dirty="0" smtClean="0">
                <a:effectLst/>
                <a:latin typeface="Cambria"/>
                <a:ea typeface="MS Mincho"/>
                <a:cs typeface="Times New Roman"/>
              </a:rPr>
              <a:t> or dialysis are considered, senior input is advised </a:t>
            </a:r>
            <a:endParaRPr lang="en-IE" sz="4400" dirty="0" smtClean="0">
              <a:effectLst/>
              <a:latin typeface="Cambria"/>
              <a:ea typeface="MS Mincho"/>
              <a:cs typeface="Times New Roman"/>
            </a:endParaRPr>
          </a:p>
          <a:p>
            <a:pPr marL="0" indent="0" algn="just">
              <a:buNone/>
            </a:pPr>
            <a:endParaRPr lang="en-US" sz="4400" dirty="0" smtClean="0">
              <a:effectLst/>
              <a:latin typeface="Cambria"/>
              <a:ea typeface="MS Mincho"/>
              <a:cs typeface="Times New Roman"/>
            </a:endParaRPr>
          </a:p>
          <a:p>
            <a:pPr marL="0" indent="0" algn="just">
              <a:buNone/>
            </a:pPr>
            <a:r>
              <a:rPr lang="en-US" sz="4400" b="1" dirty="0" smtClean="0">
                <a:effectLst/>
                <a:latin typeface="Cambria"/>
                <a:ea typeface="MS Mincho"/>
                <a:cs typeface="Times New Roman"/>
              </a:rPr>
              <a:t>Repeat potassium </a:t>
            </a:r>
            <a:r>
              <a:rPr lang="en-US" sz="4400" b="1" u="sng" dirty="0" smtClean="0">
                <a:effectLst/>
                <a:latin typeface="Cambria"/>
                <a:ea typeface="MS Mincho"/>
                <a:cs typeface="Times New Roman"/>
              </a:rPr>
              <a:t>2 hours</a:t>
            </a:r>
            <a:r>
              <a:rPr lang="en-US" sz="4400" b="1" dirty="0" smtClean="0">
                <a:effectLst/>
                <a:latin typeface="Cambria"/>
                <a:ea typeface="MS Mincho"/>
                <a:cs typeface="Times New Roman"/>
              </a:rPr>
              <a:t> after commencement of therapy </a:t>
            </a:r>
            <a:endParaRPr lang="en-IE" sz="4400" b="1" dirty="0" smtClean="0">
              <a:effectLst/>
              <a:latin typeface="Cambria"/>
              <a:ea typeface="MS Mincho"/>
              <a:cs typeface="Times New Roman"/>
            </a:endParaRPr>
          </a:p>
          <a:p>
            <a:pPr marL="0" indent="0">
              <a:buNone/>
            </a:pPr>
            <a:endParaRPr lang="en-IE" dirty="0" smtClean="0"/>
          </a:p>
          <a:p>
            <a:endParaRPr lang="en-IE" dirty="0"/>
          </a:p>
        </p:txBody>
      </p:sp>
    </p:spTree>
    <p:extLst>
      <p:ext uri="{BB962C8B-B14F-4D97-AF65-F5344CB8AC3E}">
        <p14:creationId xmlns:p14="http://schemas.microsoft.com/office/powerpoint/2010/main" val="102839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PLS_2012_Status-Epilepticus copy"/>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4464496" cy="6192688"/>
          </a:xfrm>
          <a:prstGeom prst="rect">
            <a:avLst/>
          </a:prstGeom>
          <a:noFill/>
          <a:ln>
            <a:noFill/>
          </a:ln>
        </p:spPr>
      </p:pic>
    </p:spTree>
    <p:extLst>
      <p:ext uri="{BB962C8B-B14F-4D97-AF65-F5344CB8AC3E}">
        <p14:creationId xmlns:p14="http://schemas.microsoft.com/office/powerpoint/2010/main" val="128445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l_fi" descr="http://1.bp.blogspot.com/_dWxL2vDl33w/TL5L4vKt_TI/AAAAAAAAABE/XPm0o9srkhA/s1600/basal_digital_thermometer.jpg"/>
          <p:cNvPicPr>
            <a:picLocks/>
          </p:cNvPicPr>
          <p:nvPr/>
        </p:nvPicPr>
        <p:blipFill>
          <a:blip r:embed="rId2" cstate="print"/>
          <a:srcRect/>
          <a:stretch>
            <a:fillRect/>
          </a:stretch>
        </p:blipFill>
        <p:spPr bwMode="auto">
          <a:xfrm rot="19466752">
            <a:off x="4799840" y="4130945"/>
            <a:ext cx="2274881" cy="2256069"/>
          </a:xfrm>
          <a:prstGeom prst="rect">
            <a:avLst/>
          </a:prstGeom>
          <a:noFill/>
          <a:ln w="9525">
            <a:noFill/>
            <a:miter lim="800000"/>
            <a:headEnd/>
            <a:tailEnd/>
          </a:ln>
        </p:spPr>
      </p:pic>
      <p:sp>
        <p:nvSpPr>
          <p:cNvPr id="4" name="Title 3"/>
          <p:cNvSpPr>
            <a:spLocks noGrp="1"/>
          </p:cNvSpPr>
          <p:nvPr>
            <p:ph type="title"/>
          </p:nvPr>
        </p:nvSpPr>
        <p:spPr>
          <a:xfrm>
            <a:off x="457200" y="116632"/>
            <a:ext cx="8229600" cy="706090"/>
          </a:xfrm>
          <a:solidFill>
            <a:schemeClr val="bg1">
              <a:lumMod val="95000"/>
            </a:schemeClr>
          </a:solidFill>
        </p:spPr>
        <p:txBody>
          <a:bodyPr>
            <a:normAutofit fontScale="90000"/>
          </a:bodyPr>
          <a:lstStyle/>
          <a:p>
            <a:r>
              <a:rPr lang="en-GB" dirty="0" smtClean="0"/>
              <a:t>What do you need for PEWS?</a:t>
            </a:r>
            <a:endParaRPr lang="en-GB" dirty="0"/>
          </a:p>
        </p:txBody>
      </p:sp>
      <p:sp>
        <p:nvSpPr>
          <p:cNvPr id="5" name="Content Placeholder 4"/>
          <p:cNvSpPr>
            <a:spLocks noGrp="1"/>
          </p:cNvSpPr>
          <p:nvPr>
            <p:ph idx="1"/>
          </p:nvPr>
        </p:nvSpPr>
        <p:spPr>
          <a:xfrm>
            <a:off x="172592" y="908721"/>
            <a:ext cx="8229600" cy="5162050"/>
          </a:xfrm>
        </p:spPr>
        <p:txBody>
          <a:bodyPr/>
          <a:lstStyle/>
          <a:p>
            <a:r>
              <a:rPr lang="en-GB" dirty="0" smtClean="0"/>
              <a:t>Correct age chart</a:t>
            </a:r>
          </a:p>
          <a:p>
            <a:r>
              <a:rPr lang="en-GB" dirty="0" smtClean="0"/>
              <a:t>Phone or watch</a:t>
            </a:r>
          </a:p>
          <a:p>
            <a:r>
              <a:rPr lang="en-GB" dirty="0" smtClean="0"/>
              <a:t>Thermometer</a:t>
            </a:r>
          </a:p>
          <a:p>
            <a:r>
              <a:rPr lang="en-GB" dirty="0"/>
              <a:t>Portable BP machine (charged)</a:t>
            </a:r>
          </a:p>
          <a:p>
            <a:r>
              <a:rPr lang="en-GB" dirty="0" smtClean="0"/>
              <a:t>O₂ saturation monitor </a:t>
            </a: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 r="113"/>
          <a:stretch/>
        </p:blipFill>
        <p:spPr bwMode="auto">
          <a:xfrm>
            <a:off x="2267744" y="3933056"/>
            <a:ext cx="2873472" cy="26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srcRect/>
          <a:stretch>
            <a:fillRect/>
          </a:stretch>
        </p:blipFill>
        <p:spPr bwMode="auto">
          <a:xfrm>
            <a:off x="-36512" y="3933056"/>
            <a:ext cx="1375715" cy="3083896"/>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4242674"/>
            <a:ext cx="1692134" cy="228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888540"/>
            <a:ext cx="1440160" cy="301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186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95167811"/>
              </p:ext>
            </p:extLst>
          </p:nvPr>
        </p:nvGraphicFramePr>
        <p:xfrm>
          <a:off x="683568" y="1196752"/>
          <a:ext cx="770485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147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pPr algn="l"/>
            <a:r>
              <a:rPr lang="en-IE" dirty="0" smtClean="0"/>
              <a:t>Patient assessment</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1464512769"/>
              </p:ext>
            </p:extLst>
          </p:nvPr>
        </p:nvGraphicFramePr>
        <p:xfrm>
          <a:off x="457200" y="1628800"/>
          <a:ext cx="8003231" cy="4754880"/>
        </p:xfrm>
        <a:graphic>
          <a:graphicData uri="http://schemas.openxmlformats.org/drawingml/2006/table">
            <a:tbl>
              <a:tblPr bandRow="1">
                <a:tableStyleId>{2D5ABB26-0587-4C30-8999-92F81FD0307C}</a:tableStyleId>
              </a:tblPr>
              <a:tblGrid>
                <a:gridCol w="2386608"/>
                <a:gridCol w="2160240"/>
                <a:gridCol w="3456383"/>
              </a:tblGrid>
              <a:tr h="218492">
                <a:tc rowSpan="4">
                  <a:txBody>
                    <a:bodyPr/>
                    <a:lstStyle/>
                    <a:p>
                      <a:r>
                        <a:rPr lang="en-IE" sz="1800" dirty="0" smtClean="0"/>
                        <a:t>Airway </a:t>
                      </a:r>
                    </a:p>
                    <a:p>
                      <a:r>
                        <a:rPr lang="en-IE" sz="1800" baseline="0" dirty="0" smtClean="0"/>
                        <a:t>Breathing</a:t>
                      </a:r>
                      <a:endParaRPr lang="en-IE" sz="1800" dirty="0"/>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IE" sz="1800" dirty="0" smtClean="0"/>
                        <a:t>Patent airway?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Noisy</a:t>
                      </a:r>
                      <a:r>
                        <a:rPr lang="en-IE" sz="1800" baseline="0" dirty="0" smtClean="0"/>
                        <a:t> breathing?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r>
              <a:tr h="304560">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Respiratory</a:t>
                      </a:r>
                      <a:r>
                        <a:rPr lang="en-IE" sz="1800" baseline="0" dirty="0" smtClean="0"/>
                        <a:t>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smtClean="0"/>
                        <a:t>Too fast or too slow?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59182">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smtClean="0"/>
                        <a:t>Respiratory distress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smtClean="0"/>
                        <a:t>Working too hard? Or not enough?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8492">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aseline="0" dirty="0" smtClean="0"/>
                        <a:t>Oxygen saturation</a:t>
                      </a:r>
                      <a:endParaRPr lang="en-IE" sz="18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2273">
                <a:tc rowSpan="4">
                  <a:txBody>
                    <a:bodyPr/>
                    <a:lstStyle/>
                    <a:p>
                      <a:r>
                        <a:rPr lang="en-IE" sz="1800" dirty="0" smtClean="0"/>
                        <a:t>Circulation</a:t>
                      </a:r>
                      <a:endParaRPr lang="en-IE" sz="18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IE" sz="1800" dirty="0" smtClean="0"/>
                        <a:t>Heart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Too fast? Too slow? Irregular?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92273">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Blood</a:t>
                      </a:r>
                      <a:r>
                        <a:rPr lang="en-IE" sz="1800" baseline="0" dirty="0" smtClean="0"/>
                        <a:t> pressure</a:t>
                      </a:r>
                      <a:endParaRPr lang="en-IE" sz="18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Too high? Too low? Changed?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92273">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Capillary refill 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8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92273">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Skin temperature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Too hot? Too cold?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28340">
                <a:tc>
                  <a:txBody>
                    <a:bodyPr/>
                    <a:lstStyle/>
                    <a:p>
                      <a:r>
                        <a:rPr lang="en-IE" sz="1800" dirty="0" smtClean="0"/>
                        <a:t>Disability</a:t>
                      </a:r>
                      <a:r>
                        <a:rPr lang="en-IE" sz="1800" baseline="0" dirty="0" smtClean="0"/>
                        <a:t> (neurological)</a:t>
                      </a:r>
                      <a:endParaRPr lang="en-IE" sz="18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E" sz="1800" dirty="0" smtClean="0"/>
                        <a:t>Conscious</a:t>
                      </a:r>
                      <a:r>
                        <a:rPr lang="en-IE" sz="1800" baseline="0" dirty="0" smtClean="0"/>
                        <a:t> level</a:t>
                      </a:r>
                      <a:endParaRPr lang="en-I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E" sz="1800" dirty="0" smtClean="0"/>
                        <a:t>AVPU</a:t>
                      </a:r>
                      <a:endParaRPr lang="en-I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84537">
                <a:tc rowSpan="4">
                  <a:txBody>
                    <a:bodyPr/>
                    <a:lstStyle/>
                    <a:p>
                      <a:r>
                        <a:rPr lang="en-IE" sz="1800" dirty="0" smtClean="0"/>
                        <a:t>Exposure</a:t>
                      </a:r>
                      <a:endParaRPr lang="en-IE" sz="1800"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r>
                        <a:rPr lang="en-IE" sz="1800" dirty="0" smtClean="0"/>
                        <a:t>Temperature</a:t>
                      </a:r>
                      <a:endParaRPr lang="en-I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IE" sz="1800" dirty="0" smtClean="0"/>
                        <a:t>Too warm?</a:t>
                      </a:r>
                      <a:r>
                        <a:rPr lang="en-IE" sz="1800" baseline="0" dirty="0" smtClean="0"/>
                        <a:t>  Too cold?</a:t>
                      </a:r>
                      <a:endParaRPr lang="en-IE" sz="18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84537">
                <a:tc vMerge="1">
                  <a:txBody>
                    <a:bodyPr/>
                    <a:lstStyle/>
                    <a:p>
                      <a:endParaRPr lang="en-IE"/>
                    </a:p>
                  </a:txBody>
                  <a:tcPr/>
                </a:tc>
                <a:tc>
                  <a:txBody>
                    <a:bodyPr/>
                    <a:lstStyle/>
                    <a:p>
                      <a:r>
                        <a:rPr lang="en-IE" sz="1800" baseline="0" dirty="0" smtClean="0"/>
                        <a:t>Pain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IE" sz="1800" dirty="0" smtClean="0"/>
                        <a:t>Needs more pain relief?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84537">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Rash</a:t>
                      </a:r>
                      <a:r>
                        <a:rPr lang="en-IE" sz="1800" baseline="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IE" sz="1800" dirty="0" smtClean="0"/>
                        <a:t>Allergy? Sepsis?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84537">
                <a:tc vMerge="1">
                  <a:txBody>
                    <a:bodyPr/>
                    <a:lstStyle/>
                    <a:p>
                      <a:endParaRPr lang="en-I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Wounds</a:t>
                      </a:r>
                      <a:r>
                        <a:rPr lang="en-IE" sz="1800" baseline="0" dirty="0" smtClean="0"/>
                        <a:t> </a:t>
                      </a:r>
                      <a:endParaRPr lang="en-IE" sz="18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r>
                        <a:rPr lang="en-IE" sz="1800" dirty="0" smtClean="0"/>
                        <a:t>Bleeding? Discomfort? Infection?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r>
            </a:tbl>
          </a:graphicData>
        </a:graphic>
      </p:graphicFrame>
    </p:spTree>
    <p:extLst>
      <p:ext uri="{BB962C8B-B14F-4D97-AF65-F5344CB8AC3E}">
        <p14:creationId xmlns:p14="http://schemas.microsoft.com/office/powerpoint/2010/main" val="71564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08112"/>
          </a:xfrm>
          <a:solidFill>
            <a:schemeClr val="bg1">
              <a:lumMod val="95000"/>
            </a:schemeClr>
          </a:solidFill>
        </p:spPr>
        <p:txBody>
          <a:bodyPr>
            <a:normAutofit fontScale="90000"/>
          </a:bodyPr>
          <a:lstStyle/>
          <a:p>
            <a:r>
              <a:rPr lang="en-GB" dirty="0" smtClean="0"/>
              <a:t/>
            </a:r>
            <a:br>
              <a:rPr lang="en-GB" dirty="0" smtClean="0"/>
            </a:br>
            <a:r>
              <a:rPr lang="en-GB" dirty="0" smtClean="0"/>
              <a:t>Need to know normal resting heart rates for the age of the child</a:t>
            </a:r>
            <a:br>
              <a:rPr lang="en-GB" dirty="0" smtClean="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7155018" cy="283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92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a:solidFill>
            <a:schemeClr val="bg1">
              <a:lumMod val="95000"/>
            </a:schemeClr>
          </a:solidFill>
        </p:spPr>
        <p:txBody>
          <a:bodyPr>
            <a:normAutofit fontScale="90000"/>
          </a:bodyPr>
          <a:lstStyle/>
          <a:p>
            <a:r>
              <a:rPr lang="en-GB" dirty="0" smtClean="0"/>
              <a:t>Reasons heart rate may change in paediatric  oncology patients</a:t>
            </a:r>
            <a:endParaRPr lang="en-GB" dirty="0"/>
          </a:p>
        </p:txBody>
      </p:sp>
      <p:sp>
        <p:nvSpPr>
          <p:cNvPr id="3" name="Content Placeholder 2"/>
          <p:cNvSpPr>
            <a:spLocks noGrp="1"/>
          </p:cNvSpPr>
          <p:nvPr>
            <p:ph sz="half" idx="2"/>
          </p:nvPr>
        </p:nvSpPr>
        <p:spPr>
          <a:xfrm>
            <a:off x="323528" y="1988840"/>
            <a:ext cx="2500330" cy="4143404"/>
          </a:xfrm>
        </p:spPr>
        <p:txBody>
          <a:bodyPr>
            <a:noAutofit/>
          </a:bodyPr>
          <a:lstStyle/>
          <a:p>
            <a:r>
              <a:rPr lang="en-GB" sz="3600" dirty="0" smtClean="0"/>
              <a:t>Increase:-</a:t>
            </a:r>
          </a:p>
          <a:p>
            <a:endParaRPr lang="en-GB" sz="3600" dirty="0" smtClean="0"/>
          </a:p>
          <a:p>
            <a:endParaRPr lang="en-GB" sz="3600" dirty="0" smtClean="0"/>
          </a:p>
          <a:p>
            <a:endParaRPr lang="en-GB" sz="3600" dirty="0" smtClean="0"/>
          </a:p>
          <a:p>
            <a:endParaRPr lang="en-GB" sz="3600" dirty="0" smtClean="0"/>
          </a:p>
          <a:p>
            <a:r>
              <a:rPr lang="en-GB" sz="3600" dirty="0" smtClean="0"/>
              <a:t>Decrease:-</a:t>
            </a:r>
            <a:endParaRPr lang="en-GB" sz="3600" dirty="0"/>
          </a:p>
        </p:txBody>
      </p:sp>
      <p:sp>
        <p:nvSpPr>
          <p:cNvPr id="4" name="Content Placeholder 3"/>
          <p:cNvSpPr>
            <a:spLocks noGrp="1"/>
          </p:cNvSpPr>
          <p:nvPr>
            <p:ph sz="quarter" idx="4"/>
          </p:nvPr>
        </p:nvSpPr>
        <p:spPr>
          <a:xfrm>
            <a:off x="4499992" y="1124744"/>
            <a:ext cx="4213255" cy="5733256"/>
          </a:xfrm>
        </p:spPr>
        <p:txBody>
          <a:bodyPr>
            <a:normAutofit fontScale="62500" lnSpcReduction="20000"/>
          </a:bodyPr>
          <a:lstStyle/>
          <a:p>
            <a:r>
              <a:rPr lang="en-GB" sz="2800" dirty="0" smtClean="0"/>
              <a:t>Respiratory </a:t>
            </a:r>
            <a:r>
              <a:rPr lang="en-GB" sz="2800" dirty="0"/>
              <a:t>distress</a:t>
            </a:r>
          </a:p>
          <a:p>
            <a:r>
              <a:rPr lang="en-GB" sz="2800" dirty="0"/>
              <a:t>Pain</a:t>
            </a:r>
          </a:p>
          <a:p>
            <a:r>
              <a:rPr lang="en-GB" sz="2800" dirty="0"/>
              <a:t>Pyrexia</a:t>
            </a:r>
          </a:p>
          <a:p>
            <a:r>
              <a:rPr lang="en-GB" sz="2800" dirty="0"/>
              <a:t>Bleomycin may cause pulmonary toxicity </a:t>
            </a:r>
          </a:p>
          <a:p>
            <a:r>
              <a:rPr lang="en-GB" sz="2800" dirty="0"/>
              <a:t>(long term side effect)</a:t>
            </a:r>
          </a:p>
          <a:p>
            <a:r>
              <a:rPr lang="en-GB" sz="2800" dirty="0"/>
              <a:t>Hypovolaemia</a:t>
            </a:r>
          </a:p>
          <a:p>
            <a:r>
              <a:rPr lang="en-GB" sz="2800" dirty="0"/>
              <a:t>Cardiac  abnormalities</a:t>
            </a:r>
          </a:p>
          <a:p>
            <a:r>
              <a:rPr lang="en-GB" sz="2800" dirty="0"/>
              <a:t>Pressure from tumours </a:t>
            </a:r>
          </a:p>
          <a:p>
            <a:r>
              <a:rPr lang="en-GB" sz="2800" dirty="0"/>
              <a:t>Fluid volume excess</a:t>
            </a:r>
          </a:p>
          <a:p>
            <a:r>
              <a:rPr lang="en-GB" sz="2800" dirty="0"/>
              <a:t>Anaemia</a:t>
            </a:r>
          </a:p>
          <a:p>
            <a:r>
              <a:rPr lang="en-GB" sz="2800" dirty="0" smtClean="0"/>
              <a:t>Hypovolaemia</a:t>
            </a:r>
          </a:p>
          <a:p>
            <a:r>
              <a:rPr lang="en-GB" sz="2800" dirty="0" smtClean="0"/>
              <a:t>Anaphylaxis (</a:t>
            </a:r>
            <a:r>
              <a:rPr lang="en-GB" sz="2800" dirty="0" err="1" smtClean="0"/>
              <a:t>eg</a:t>
            </a:r>
            <a:r>
              <a:rPr lang="en-GB" sz="2800" dirty="0" smtClean="0"/>
              <a:t>: </a:t>
            </a:r>
            <a:r>
              <a:rPr lang="en-GB" sz="2800" dirty="0" err="1" smtClean="0"/>
              <a:t>asparaginase</a:t>
            </a:r>
            <a:r>
              <a:rPr lang="en-GB" sz="2800" dirty="0" smtClean="0"/>
              <a:t>, carboplatin, etoposide)</a:t>
            </a:r>
          </a:p>
          <a:p>
            <a:r>
              <a:rPr lang="en-GB" sz="2800" dirty="0" smtClean="0"/>
              <a:t>Medication </a:t>
            </a:r>
          </a:p>
          <a:p>
            <a:r>
              <a:rPr lang="en-GB" sz="2800" dirty="0" smtClean="0"/>
              <a:t>Anxiety</a:t>
            </a:r>
          </a:p>
          <a:p>
            <a:endParaRPr lang="en-GB" sz="2800" dirty="0" smtClean="0"/>
          </a:p>
          <a:p>
            <a:r>
              <a:rPr lang="en-GB" sz="2800" dirty="0" smtClean="0"/>
              <a:t>Hypoxia</a:t>
            </a:r>
          </a:p>
          <a:p>
            <a:r>
              <a:rPr lang="en-GB" sz="2800" dirty="0" smtClean="0"/>
              <a:t>Impending cardiac arrest</a:t>
            </a:r>
          </a:p>
          <a:p>
            <a:r>
              <a:rPr lang="en-GB" sz="2800" dirty="0" smtClean="0"/>
              <a:t>Opioids, benzodiazepines</a:t>
            </a:r>
          </a:p>
          <a:p>
            <a:endParaRPr lang="en-GB" sz="2800" dirty="0"/>
          </a:p>
        </p:txBody>
      </p:sp>
      <p:sp>
        <p:nvSpPr>
          <p:cNvPr id="7" name="Left Arrow 6"/>
          <p:cNvSpPr/>
          <p:nvPr/>
        </p:nvSpPr>
        <p:spPr>
          <a:xfrm rot="5400000" flipV="1">
            <a:off x="3134120" y="2562625"/>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eft Arrow 7"/>
          <p:cNvSpPr/>
          <p:nvPr/>
        </p:nvSpPr>
        <p:spPr>
          <a:xfrm rot="16200000" flipV="1">
            <a:off x="3134120" y="5598360"/>
            <a:ext cx="1428760" cy="8572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90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056750"/>
          </a:xfrm>
          <a:solidFill>
            <a:schemeClr val="bg1">
              <a:lumMod val="95000"/>
            </a:schemeClr>
          </a:solidFill>
        </p:spPr>
        <p:txBody>
          <a:bodyPr>
            <a:normAutofit fontScale="90000"/>
          </a:bodyPr>
          <a:lstStyle/>
          <a:p>
            <a:r>
              <a:rPr lang="en-GB" dirty="0" smtClean="0"/>
              <a:t/>
            </a:r>
            <a:br>
              <a:rPr lang="en-GB" dirty="0" smtClean="0"/>
            </a:br>
            <a:r>
              <a:rPr lang="en-GB" dirty="0" smtClean="0"/>
              <a:t>Important to know normal respiratory rates  for the age of the child</a:t>
            </a:r>
            <a:br>
              <a:rPr lang="en-GB" dirty="0" smtClean="0"/>
            </a:br>
            <a:endParaRPr lang="en-GB" dirty="0"/>
          </a:p>
        </p:txBody>
      </p:sp>
      <p:sp>
        <p:nvSpPr>
          <p:cNvPr id="3" name="Content Placeholder 2"/>
          <p:cNvSpPr>
            <a:spLocks noGrp="1"/>
          </p:cNvSpPr>
          <p:nvPr>
            <p:ph idx="1"/>
          </p:nvPr>
        </p:nvSpPr>
        <p:spPr/>
        <p:txBody>
          <a:bodyPr/>
          <a:lstStyle/>
          <a:p>
            <a:pPr>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56" y="2058622"/>
            <a:ext cx="7838884" cy="367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4412</TotalTime>
  <Words>2769</Words>
  <Application>Microsoft Office PowerPoint</Application>
  <PresentationFormat>On-screen Show (4:3)</PresentationFormat>
  <Paragraphs>737</Paragraphs>
  <Slides>39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MS Mincho</vt:lpstr>
      <vt:lpstr>SimSun</vt:lpstr>
      <vt:lpstr>Arial</vt:lpstr>
      <vt:lpstr>Calibri</vt:lpstr>
      <vt:lpstr>Cambria</vt:lpstr>
      <vt:lpstr>Times New Roman</vt:lpstr>
      <vt:lpstr>Office Theme</vt:lpstr>
      <vt:lpstr>1_Office Theme</vt:lpstr>
      <vt:lpstr>2_Office Theme</vt:lpstr>
      <vt:lpstr>Paediatric Pocket Guide</vt:lpstr>
      <vt:lpstr>Cardiac Arrest first steps</vt:lpstr>
      <vt:lpstr>Cardiac Arrest management</vt:lpstr>
      <vt:lpstr>What do you need for PEWS?</vt:lpstr>
      <vt:lpstr>PowerPoint Presentation</vt:lpstr>
      <vt:lpstr>Patient assessment</vt:lpstr>
      <vt:lpstr> Need to know normal resting heart rates for the age of the child </vt:lpstr>
      <vt:lpstr>Reasons heart rate may change in paediatric  oncology patients</vt:lpstr>
      <vt:lpstr> Important to know normal respiratory rates  for the age of the child </vt:lpstr>
      <vt:lpstr>How to assess Respiratory Effort</vt:lpstr>
      <vt:lpstr> Reasons  respiratory rate may change in  paediatric oncology patients </vt:lpstr>
      <vt:lpstr> Need to know normal blood pressure ranges </vt:lpstr>
      <vt:lpstr>Reasons BP rate may change in Paediatric  oncology patients</vt:lpstr>
      <vt:lpstr>ISBAR Effective Clinical Communication</vt:lpstr>
      <vt:lpstr>Fluid calculations</vt:lpstr>
      <vt:lpstr>MATHS CONVERSIONS </vt:lpstr>
      <vt:lpstr>5 MOMENTS OF HAND HYGIENE </vt:lpstr>
      <vt:lpstr> Visual Infusion Phlebitis Score </vt:lpstr>
      <vt:lpstr> Blood transfusion It is acceptable to allow patients have a Hb level of 8g/dl before RCC transfusion is required. Aim to increase haemoglobin to 10g/dl   </vt:lpstr>
      <vt:lpstr>Blood transfusion reaction</vt:lpstr>
      <vt:lpstr>Febrile Neutropenia</vt:lpstr>
      <vt:lpstr>Febrile Neutropenia Evaluation - examination</vt:lpstr>
      <vt:lpstr>Febrile Neutropenia Investigations</vt:lpstr>
      <vt:lpstr>Initiate antibiotic treatment if</vt:lpstr>
      <vt:lpstr>PowerPoint Presentation</vt:lpstr>
      <vt:lpstr>PowerPoint Presentation</vt:lpstr>
      <vt:lpstr>The Golden Hour for Fever and Neutropenia</vt:lpstr>
      <vt:lpstr>Management of Pain</vt:lpstr>
      <vt:lpstr>Non Opioids- Step 1</vt:lpstr>
      <vt:lpstr>Weak Opioid Step 2</vt:lpstr>
      <vt:lpstr>Strong Opioid – Step 3</vt:lpstr>
      <vt:lpstr>CO ANALGESICS – Step 3 A co-analgesic is a drug which may or may not have intrinsic analgesic activity, but which may when used with conventional analgesics contribute significantly to pain relief. </vt:lpstr>
      <vt:lpstr>PowerPoint Presentation</vt:lpstr>
      <vt:lpstr>PowerPoint Presentation</vt:lpstr>
      <vt:lpstr>TUMOUR LYSIS SYNDROME</vt:lpstr>
      <vt:lpstr>Initial Management</vt:lpstr>
      <vt:lpstr>Management of Complications</vt:lpstr>
      <vt:lpstr> HYPERKALAEMIA Defined as serum potassium greater than 5.5 mEq/L (mmol/L). Severe hyperkalaemia (potassium &gt; 7mmol/L) is a medical emergency and requires urgent treatment. </vt:lpstr>
      <vt:lpstr>PowerPoint Presentation</vt:lpstr>
    </vt:vector>
  </TitlesOfParts>
  <Company>HSE SOUTH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shorkan</dc:creator>
  <cp:lastModifiedBy>wise</cp:lastModifiedBy>
  <cp:revision>33</cp:revision>
  <dcterms:created xsi:type="dcterms:W3CDTF">2018-09-25T10:48:19Z</dcterms:created>
  <dcterms:modified xsi:type="dcterms:W3CDTF">2019-09-26T10:44:10Z</dcterms:modified>
</cp:coreProperties>
</file>